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ags/tag1.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37"/>
  </p:notesMasterIdLst>
  <p:sldIdLst>
    <p:sldId id="357" r:id="rId5"/>
    <p:sldId id="358" r:id="rId6"/>
    <p:sldId id="12620" r:id="rId7"/>
    <p:sldId id="12621" r:id="rId8"/>
    <p:sldId id="12622" r:id="rId9"/>
    <p:sldId id="12648" r:id="rId10"/>
    <p:sldId id="12623" r:id="rId11"/>
    <p:sldId id="12624" r:id="rId12"/>
    <p:sldId id="12625" r:id="rId13"/>
    <p:sldId id="12626" r:id="rId14"/>
    <p:sldId id="12627" r:id="rId15"/>
    <p:sldId id="12628" r:id="rId16"/>
    <p:sldId id="12629" r:id="rId17"/>
    <p:sldId id="12630" r:id="rId18"/>
    <p:sldId id="12631" r:id="rId19"/>
    <p:sldId id="12632" r:id="rId20"/>
    <p:sldId id="12633" r:id="rId21"/>
    <p:sldId id="12634" r:id="rId22"/>
    <p:sldId id="12635" r:id="rId23"/>
    <p:sldId id="12636" r:id="rId24"/>
    <p:sldId id="12637" r:id="rId25"/>
    <p:sldId id="12638" r:id="rId26"/>
    <p:sldId id="12639" r:id="rId27"/>
    <p:sldId id="12640" r:id="rId28"/>
    <p:sldId id="12641" r:id="rId29"/>
    <p:sldId id="12642" r:id="rId30"/>
    <p:sldId id="12643" r:id="rId31"/>
    <p:sldId id="12644" r:id="rId32"/>
    <p:sldId id="12645" r:id="rId33"/>
    <p:sldId id="12646" r:id="rId34"/>
    <p:sldId id="12647" r:id="rId35"/>
    <p:sldId id="1261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7EFAA4-5842-EB67-5A97-64DB3F1AA9C4}" name="Carmella Mustachio" initials="CM" userId="S::carmella.mustachio@corient.com::bb37c7fb-c9ee-4fbe-8019-9598adb9710c" providerId="AD"/>
  <p188:author id="{63F14DBB-85C5-8F48-3525-531423E7F3EB}" name="Neil Teubel" initials="NT" userId="S::neil.teubel@corient.com::1e93afed-4980-4bb8-923a-9cc3cb19682a" providerId="AD"/>
  <p188:author id="{66D043D3-69DC-D5EE-076A-E75C819934A5}" name="Amanda Sweis" initials="AS" userId="S::amanda.sweis@corient.com::1aa74955-b70f-4f27-82c3-9cb26ac46cc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0F3"/>
    <a:srgbClr val="01206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D15B12-E0DB-4118-8E36-7568F5B889D0}" v="3" dt="2025-09-18T14:00:47.395"/>
  </p1510:revLst>
</p1510:revInfo>
</file>

<file path=ppt/tableStyles.xml><?xml version="1.0" encoding="utf-8"?>
<a:tblStyleLst xmlns:a="http://schemas.openxmlformats.org/drawingml/2006/main" def="{BD9CF76C-B293-426B-8E50-40F4AE98F9BA}">
  <a:tblStyle styleId="{BD9CF76C-B293-426B-8E50-40F4AE98F9BA}" styleName="Medium Style 2 - Accent 1">
    <a:wholeTbl>
      <a:tcTxStyle>
        <a:fontRef idx="minor">
          <a:prstClr val="black"/>
        </a:fontRef>
        <a:schemeClr val="dk1"/>
      </a:tcTxStyle>
      <a:tcStyle>
        <a:tcBdr>
          <a:left>
            <a:ln w="0" cmpd="sng">
              <a:solidFill>
                <a:schemeClr val="lt1"/>
              </a:solidFill>
            </a:ln>
          </a:left>
          <a:right>
            <a:ln w="0" cmpd="sng">
              <a:solidFill>
                <a:schemeClr val="lt1"/>
              </a:solidFill>
            </a:ln>
          </a:right>
          <a:top>
            <a:ln w="10000" cmpd="sng">
              <a:solidFill>
                <a:schemeClr val="accent1"/>
              </a:solidFill>
            </a:ln>
          </a:top>
          <a:bottom>
            <a:ln w="10000" cmpd="sng">
              <a:solidFill>
                <a:schemeClr val="accent1"/>
              </a:solidFill>
            </a:ln>
          </a:bottom>
          <a:insideH>
            <a:ln w="6000" cmpd="sng">
              <a:solidFill>
                <a:schemeClr val="lt2"/>
              </a:solidFill>
            </a:ln>
          </a:insideH>
          <a:insideV>
            <a:ln w="0" cmpd="sng">
              <a:solidFill>
                <a:schemeClr val="lt1"/>
              </a:solidFill>
            </a:ln>
          </a:insideV>
        </a:tcBdr>
        <a:fill>
          <a:solidFill>
            <a:schemeClr val="lt1">
              <a:tint val="20000"/>
            </a:schemeClr>
          </a:solidFill>
        </a:fill>
      </a:tcStyle>
    </a:wholeTbl>
    <a:band1H>
      <a:tcStyle>
        <a:tcBdr/>
        <a:fill>
          <a:solidFill>
            <a:schemeClr val="lt1">
              <a:tint val="40000"/>
            </a:schemeClr>
          </a:solidFill>
        </a:fill>
      </a:tcStyle>
    </a:band1H>
    <a:band2H>
      <a:tcStyle>
        <a:tcBdr/>
        <a:fill>
          <a:solidFill>
            <a:schemeClr val="lt2">
              <a:tint val="40000"/>
            </a:schemeClr>
          </a:solidFill>
        </a:fill>
      </a:tcStyle>
    </a:band2H>
    <a:band1V>
      <a:tcStyle>
        <a:tcBdr/>
        <a:fill>
          <a:solidFill>
            <a:schemeClr val="l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0000" cmpd="sng">
              <a:solidFill>
                <a:schemeClr val="lt1"/>
              </a:solidFill>
            </a:ln>
          </a:top>
        </a:tcBdr>
        <a:fill>
          <a:solidFill>
            <a:schemeClr val="accent1"/>
          </a:solidFill>
        </a:fill>
      </a:tcStyle>
    </a:lastRow>
    <a:firstRow>
      <a:tcTxStyle b="on">
        <a:fontRef idx="minor">
          <a:prstClr val="black"/>
        </a:fontRef>
        <a:schemeClr val="dk1"/>
      </a:tcTxStyle>
      <a:tcStyle>
        <a:tcBdr>
          <a:bottom>
            <a:ln w="1000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20" y="10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mella Mustachio" userId="bb37c7fb-c9ee-4fbe-8019-9598adb9710c" providerId="ADAL" clId="{63D15B12-E0DB-4118-8E36-7568F5B889D0}"/>
    <pc:docChg chg="custSel modSld">
      <pc:chgData name="Carmella Mustachio" userId="bb37c7fb-c9ee-4fbe-8019-9598adb9710c" providerId="ADAL" clId="{63D15B12-E0DB-4118-8E36-7568F5B889D0}" dt="2025-09-18T14:00:47.395" v="4"/>
      <pc:docMkLst>
        <pc:docMk/>
      </pc:docMkLst>
      <pc:sldChg chg="addSp delSp modSp mod">
        <pc:chgData name="Carmella Mustachio" userId="bb37c7fb-c9ee-4fbe-8019-9598adb9710c" providerId="ADAL" clId="{63D15B12-E0DB-4118-8E36-7568F5B889D0}" dt="2025-09-18T14:00:47.395" v="4"/>
        <pc:sldMkLst>
          <pc:docMk/>
          <pc:sldMk cId="110065989" sldId="12616"/>
        </pc:sldMkLst>
        <pc:spChg chg="del">
          <ac:chgData name="Carmella Mustachio" userId="bb37c7fb-c9ee-4fbe-8019-9598adb9710c" providerId="ADAL" clId="{63D15B12-E0DB-4118-8E36-7568F5B889D0}" dt="2025-09-18T14:00:43.938" v="0" actId="478"/>
          <ac:spMkLst>
            <pc:docMk/>
            <pc:sldMk cId="110065989" sldId="12616"/>
            <ac:spMk id="3" creationId="{5E63488D-9579-EA69-ABE6-F96F271AC2B3}"/>
          </ac:spMkLst>
        </pc:spChg>
        <pc:spChg chg="add del mod">
          <ac:chgData name="Carmella Mustachio" userId="bb37c7fb-c9ee-4fbe-8019-9598adb9710c" providerId="ADAL" clId="{63D15B12-E0DB-4118-8E36-7568F5B889D0}" dt="2025-09-18T14:00:47.092" v="3" actId="478"/>
          <ac:spMkLst>
            <pc:docMk/>
            <pc:sldMk cId="110065989" sldId="12616"/>
            <ac:spMk id="5" creationId="{4A70D50B-D12C-67E7-1347-48D0B657C2CB}"/>
          </ac:spMkLst>
        </pc:spChg>
        <pc:spChg chg="add mod">
          <ac:chgData name="Carmella Mustachio" userId="bb37c7fb-c9ee-4fbe-8019-9598adb9710c" providerId="ADAL" clId="{63D15B12-E0DB-4118-8E36-7568F5B889D0}" dt="2025-09-18T14:00:45.359" v="2"/>
          <ac:spMkLst>
            <pc:docMk/>
            <pc:sldMk cId="110065989" sldId="12616"/>
            <ac:spMk id="6" creationId="{DE3AF647-E42B-5F6D-3252-3CF0789B715C}"/>
          </ac:spMkLst>
        </pc:spChg>
        <pc:spChg chg="add mod">
          <ac:chgData name="Carmella Mustachio" userId="bb37c7fb-c9ee-4fbe-8019-9598adb9710c" providerId="ADAL" clId="{63D15B12-E0DB-4118-8E36-7568F5B889D0}" dt="2025-09-18T14:00:47.395" v="4"/>
          <ac:spMkLst>
            <pc:docMk/>
            <pc:sldMk cId="110065989" sldId="12616"/>
            <ac:spMk id="7" creationId="{5AA757A2-77C4-04D5-A153-38B50E47A37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68252048125244E-2"/>
          <c:y val="7.8042257217847771E-2"/>
          <c:w val="0.82350839570322276"/>
          <c:h val="0.76663543307086612"/>
        </c:manualLayout>
      </c:layout>
      <c:barChart>
        <c:barDir val="col"/>
        <c:grouping val="clustered"/>
        <c:varyColors val="0"/>
        <c:ser>
          <c:idx val="0"/>
          <c:order val="0"/>
          <c:tx>
            <c:strRef>
              <c:f>Sheet1!$B$1</c:f>
              <c:strCache>
                <c:ptCount val="1"/>
                <c:pt idx="0">
                  <c:v>Estate Tax Exemption</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5FA9-4AF8-A9C5-B5B5429D302B}"/>
              </c:ext>
            </c:extLst>
          </c:dPt>
          <c:dLbls>
            <c:dLbl>
              <c:idx val="12"/>
              <c:layout>
                <c:manualLayout>
                  <c:x val="0"/>
                  <c:y val="6.53666666666666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A9-4AF8-A9C5-B5B5429D302B}"/>
                </c:ext>
              </c:extLst>
            </c:dLbl>
            <c:dLbl>
              <c:idx val="14"/>
              <c:tx>
                <c:rich>
                  <a:bodyPr/>
                  <a:lstStyle/>
                  <a:p>
                    <a:r>
                      <a:rPr lang="en-US"/>
                      <a:t>13.9</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FA9-4AF8-A9C5-B5B5429D302B}"/>
                </c:ext>
              </c:extLst>
            </c:dLbl>
            <c:dLbl>
              <c:idx val="15"/>
              <c:tx>
                <c:rich>
                  <a:bodyPr/>
                  <a:lstStyle/>
                  <a:p>
                    <a:r>
                      <a:rPr lang="en-US"/>
                      <a:t>7.3?</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5FA9-4AF8-A9C5-B5B5429D302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Sheet1!$A$2:$A$17</c:f>
              <c:numCache>
                <c:formatCode>General</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numRef>
          </c:cat>
          <c:val>
            <c:numRef>
              <c:f>Sheet1!$B$2:$B$17</c:f>
              <c:numCache>
                <c:formatCode>_(* #,##0.00_);_(* \(#,##0.00\);_(* "-"??_);_(@_)</c:formatCode>
                <c:ptCount val="16"/>
                <c:pt idx="0">
                  <c:v>5</c:v>
                </c:pt>
                <c:pt idx="1">
                  <c:v>5.12</c:v>
                </c:pt>
                <c:pt idx="2">
                  <c:v>5.25</c:v>
                </c:pt>
                <c:pt idx="3">
                  <c:v>5.34</c:v>
                </c:pt>
                <c:pt idx="4">
                  <c:v>5.43</c:v>
                </c:pt>
                <c:pt idx="5">
                  <c:v>5.45</c:v>
                </c:pt>
                <c:pt idx="6">
                  <c:v>5.49</c:v>
                </c:pt>
                <c:pt idx="7">
                  <c:v>11.18</c:v>
                </c:pt>
                <c:pt idx="8">
                  <c:v>11.4</c:v>
                </c:pt>
                <c:pt idx="9">
                  <c:v>11.58</c:v>
                </c:pt>
                <c:pt idx="10">
                  <c:v>11.7</c:v>
                </c:pt>
                <c:pt idx="11">
                  <c:v>12.06</c:v>
                </c:pt>
                <c:pt idx="12">
                  <c:v>12.92</c:v>
                </c:pt>
                <c:pt idx="13">
                  <c:v>13.6</c:v>
                </c:pt>
                <c:pt idx="14">
                  <c:v>14.2</c:v>
                </c:pt>
                <c:pt idx="15">
                  <c:v>7.4</c:v>
                </c:pt>
              </c:numCache>
            </c:numRef>
          </c:val>
          <c:extLst>
            <c:ext xmlns:c16="http://schemas.microsoft.com/office/drawing/2014/chart" uri="{C3380CC4-5D6E-409C-BE32-E72D297353CC}">
              <c16:uniqueId val="{00000005-5FA9-4AF8-A9C5-B5B5429D302B}"/>
            </c:ext>
          </c:extLst>
        </c:ser>
        <c:dLbls>
          <c:showLegendKey val="0"/>
          <c:showVal val="0"/>
          <c:showCatName val="0"/>
          <c:showSerName val="0"/>
          <c:showPercent val="0"/>
          <c:showBubbleSize val="0"/>
        </c:dLbls>
        <c:gapWidth val="43"/>
        <c:overlap val="-27"/>
        <c:axId val="1719899647"/>
        <c:axId val="1445556399"/>
      </c:barChart>
      <c:lineChart>
        <c:grouping val="standard"/>
        <c:varyColors val="0"/>
        <c:ser>
          <c:idx val="1"/>
          <c:order val="1"/>
          <c:tx>
            <c:strRef>
              <c:f>Sheet1!$C$1</c:f>
              <c:strCache>
                <c:ptCount val="1"/>
                <c:pt idx="0">
                  <c:v>Maximum Federal Estate Tax Rate</c:v>
                </c:pt>
              </c:strCache>
            </c:strRef>
          </c:tx>
          <c:spPr>
            <a:ln w="19050" cap="rnd">
              <a:solidFill>
                <a:schemeClr val="bg2"/>
              </a:solidFill>
              <a:round/>
            </a:ln>
            <a:effectLst/>
          </c:spPr>
          <c:marker>
            <c:symbol val="circle"/>
            <c:size val="5"/>
            <c:spPr>
              <a:solidFill>
                <a:schemeClr val="bg2"/>
              </a:solidFill>
              <a:ln w="25400">
                <a:noFill/>
              </a:ln>
              <a:effectLst/>
            </c:spPr>
          </c:marker>
          <c:cat>
            <c:numRef>
              <c:f>Sheet1!$A$2:$A$17</c:f>
              <c:numCache>
                <c:formatCode>General</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numRef>
          </c:cat>
          <c:val>
            <c:numRef>
              <c:f>Sheet1!$C$2:$C$17</c:f>
              <c:numCache>
                <c:formatCode>0%</c:formatCode>
                <c:ptCount val="16"/>
                <c:pt idx="0">
                  <c:v>0.34</c:v>
                </c:pt>
                <c:pt idx="1">
                  <c:v>0.34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numCache>
            </c:numRef>
          </c:val>
          <c:smooth val="0"/>
          <c:extLst>
            <c:ext xmlns:c16="http://schemas.microsoft.com/office/drawing/2014/chart" uri="{C3380CC4-5D6E-409C-BE32-E72D297353CC}">
              <c16:uniqueId val="{00000006-5FA9-4AF8-A9C5-B5B5429D302B}"/>
            </c:ext>
          </c:extLst>
        </c:ser>
        <c:dLbls>
          <c:showLegendKey val="0"/>
          <c:showVal val="0"/>
          <c:showCatName val="0"/>
          <c:showSerName val="0"/>
          <c:showPercent val="0"/>
          <c:showBubbleSize val="0"/>
        </c:dLbls>
        <c:marker val="1"/>
        <c:smooth val="0"/>
        <c:axId val="310884992"/>
        <c:axId val="310582720"/>
      </c:lineChart>
      <c:catAx>
        <c:axId val="1719899647"/>
        <c:scaling>
          <c:orientation val="minMax"/>
        </c:scaling>
        <c:delete val="0"/>
        <c:axPos val="b"/>
        <c:numFmt formatCode="General" sourceLinked="1"/>
        <c:majorTickMark val="none"/>
        <c:minorTickMark val="none"/>
        <c:tickLblPos val="low"/>
        <c:spPr>
          <a:noFill/>
          <a:ln w="38100" cap="flat" cmpd="sng" algn="ctr">
            <a:solidFill>
              <a:schemeClr val="bg2"/>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445556399"/>
        <c:crosses val="autoZero"/>
        <c:auto val="1"/>
        <c:lblAlgn val="ctr"/>
        <c:lblOffset val="100"/>
        <c:noMultiLvlLbl val="0"/>
      </c:catAx>
      <c:valAx>
        <c:axId val="1445556399"/>
        <c:scaling>
          <c:orientation val="minMax"/>
          <c:max val="15"/>
          <c:min val="0"/>
        </c:scaling>
        <c:delete val="0"/>
        <c:axPos val="l"/>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050" b="1"/>
                  <a:t>Millions</a:t>
                </a:r>
              </a:p>
            </c:rich>
          </c:tx>
          <c:layout>
            <c:manualLayout>
              <c:xMode val="edge"/>
              <c:yMode val="edge"/>
              <c:x val="9.2275150877459463E-3"/>
              <c:y val="0.3847349081364828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quot;$&quot;#,##0" sourceLinked="0"/>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719899647"/>
        <c:crosses val="autoZero"/>
        <c:crossBetween val="between"/>
        <c:majorUnit val="3"/>
      </c:valAx>
      <c:valAx>
        <c:axId val="310582720"/>
        <c:scaling>
          <c:orientation val="minMax"/>
          <c:max val="0.42"/>
          <c:min val="0.32"/>
        </c:scaling>
        <c:delete val="0"/>
        <c:axPos val="r"/>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050" b="1"/>
                  <a:t>Federal Estate Ta Rate</a:t>
                </a:r>
              </a:p>
            </c:rich>
          </c:tx>
          <c:layout>
            <c:manualLayout>
              <c:xMode val="edge"/>
              <c:yMode val="edge"/>
              <c:x val="0.96239331410146201"/>
              <c:y val="0.2594272965879265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10884992"/>
        <c:crosses val="max"/>
        <c:crossBetween val="between"/>
      </c:valAx>
      <c:catAx>
        <c:axId val="310884992"/>
        <c:scaling>
          <c:orientation val="minMax"/>
        </c:scaling>
        <c:delete val="1"/>
        <c:axPos val="b"/>
        <c:numFmt formatCode="General" sourceLinked="1"/>
        <c:majorTickMark val="out"/>
        <c:minorTickMark val="none"/>
        <c:tickLblPos val="nextTo"/>
        <c:crossAx val="310582720"/>
        <c:crosses val="autoZero"/>
        <c:auto val="1"/>
        <c:lblAlgn val="ctr"/>
        <c:lblOffset val="100"/>
        <c:noMultiLvlLbl val="0"/>
      </c:catAx>
      <c:spPr>
        <a:noFill/>
        <a:ln>
          <a:noFill/>
        </a:ln>
        <a:effectLst/>
      </c:spPr>
    </c:plotArea>
    <c:legend>
      <c:legendPos val="b"/>
      <c:layout>
        <c:manualLayout>
          <c:xMode val="edge"/>
          <c:yMode val="edge"/>
          <c:x val="0.14002059724618149"/>
          <c:y val="0.92847034120734906"/>
          <c:w val="0.71995866328110636"/>
          <c:h val="6.152965879265091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B50C1-1F20-FA40-8E35-0C3A8B9D5D13}" type="datetimeFigureOut">
              <a:rPr lang="en-US" smtClean="0"/>
              <a:t>9/18/2025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3FC7BD-1ECA-F543-883D-5FC7B528C77F}" type="slidenum">
              <a:rPr lang="en-US" smtClean="0"/>
              <a:t>‹#›</a:t>
            </a:fld>
            <a:endParaRPr lang="en-US"/>
          </a:p>
        </p:txBody>
      </p:sp>
    </p:spTree>
    <p:extLst>
      <p:ext uri="{BB962C8B-B14F-4D97-AF65-F5344CB8AC3E}">
        <p14:creationId xmlns:p14="http://schemas.microsoft.com/office/powerpoint/2010/main" val="2653806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5.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s://www.irs.gov/taxtopics/tc559" TargetMode="External"/><Relationship Id="rId2" Type="http://schemas.openxmlformats.org/officeDocument/2006/relationships/hyperlink" Target="https://www.irs.gov/pub/irs-drop/rp-24-40.pdf" TargetMode="Externa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hyperlink" Target="https://www.finance.senate.gov/download/retirement-section-by-section-" TargetMode="Externa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hyperlink" Target="https://www.irs.gov/pub/irs-drop/rp-24-40.pdf" TargetMode="Externa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hyperlink" Target="https://www.morningstar.com/personal-finance/how-do-your-states-529-tax-benefits-stack-up#bonus-529-state-tax-parity" TargetMode="Externa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hyperlink" Target="http://Sourchttps:/www.kitces.com/blog/secure-act-2-0-irs-regulations-rmd-required-minimum-distributions-10-year-rule-eligible-designated-beneficiary-see-through-conduit-trust/" TargetMode="External"/><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hyperlink" Target="https://www.irs.gov/taxtopics/tc313" TargetMode="External"/><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hyperlink" Target="https://www.irs.gov/pub/irs-drop/rp-24-25.pdf" TargetMode="External"/><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hyperlink" Target="https://www.irs.gov/pub/irs-drop/n-24-80.pdf" TargetMode="External"/><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hyperlink" Target="https://www.kitces.com/blog/secure-act-2-0-irs-regulations-rmd-required-minimum-distributions-10-year-rule-eligible-designated-beneficiary-see-through-conduit-trust/" TargetMode="External"/><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7BAB8D8-7254-C002-4F2C-FCC842F21583}"/>
              </a:ext>
            </a:extLst>
          </p:cNvPr>
          <p:cNvPicPr>
            <a:picLocks noChangeAspect="1"/>
          </p:cNvPicPr>
          <p:nvPr userDrawn="1"/>
        </p:nvPicPr>
        <p:blipFill>
          <a:blip r:embed="rId2"/>
          <a:srcRect b="24861"/>
          <a:stretch/>
        </p:blipFill>
        <p:spPr>
          <a:xfrm>
            <a:off x="0" y="0"/>
            <a:ext cx="12192000" cy="6858000"/>
          </a:xfrm>
          <a:prstGeom prst="rect">
            <a:avLst/>
          </a:prstGeom>
        </p:spPr>
      </p:pic>
      <p:pic>
        <p:nvPicPr>
          <p:cNvPr id="2" name="Graphic 1">
            <a:extLst>
              <a:ext uri="{FF2B5EF4-FFF2-40B4-BE49-F238E27FC236}">
                <a16:creationId xmlns:a16="http://schemas.microsoft.com/office/drawing/2014/main" id="{0A6B794A-5535-302D-E599-DDD04CC423C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 y="-1"/>
            <a:ext cx="12221633" cy="6919089"/>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a:p>
        </p:txBody>
      </p:sp>
      <p:pic>
        <p:nvPicPr>
          <p:cNvPr id="6" name="Graphic 5">
            <a:extLst>
              <a:ext uri="{FF2B5EF4-FFF2-40B4-BE49-F238E27FC236}">
                <a16:creationId xmlns:a16="http://schemas.microsoft.com/office/drawing/2014/main" id="{1AAEBFCE-33F0-BF32-BD54-D955C1FDB330}"/>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160818" y="542315"/>
            <a:ext cx="1396183" cy="220765"/>
          </a:xfrm>
          <a:prstGeom prst="rect">
            <a:avLst/>
          </a:prstGeom>
        </p:spPr>
      </p:pic>
      <p:sp>
        <p:nvSpPr>
          <p:cNvPr id="7" name="Content Placeholder 2">
            <a:extLst>
              <a:ext uri="{FF2B5EF4-FFF2-40B4-BE49-F238E27FC236}">
                <a16:creationId xmlns:a16="http://schemas.microsoft.com/office/drawing/2014/main" id="{E62FA4FF-D34F-2272-DD0C-F2A61A32A4F9}"/>
              </a:ext>
            </a:extLst>
          </p:cNvPr>
          <p:cNvSpPr>
            <a:spLocks noGrp="1"/>
          </p:cNvSpPr>
          <p:nvPr>
            <p:ph idx="17" hasCustomPrompt="1"/>
          </p:nvPr>
        </p:nvSpPr>
        <p:spPr>
          <a:xfrm>
            <a:off x="653845" y="618801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a:t>Prepared for: XXXXXXXXX</a:t>
            </a:r>
          </a:p>
          <a:p>
            <a:pPr>
              <a:lnSpc>
                <a:spcPct val="100000"/>
              </a:lnSpc>
            </a:pPr>
            <a:r>
              <a:rPr lang="en-US"/>
              <a:t>Month XX, 20XX</a:t>
            </a:r>
          </a:p>
        </p:txBody>
      </p:sp>
      <p:sp>
        <p:nvSpPr>
          <p:cNvPr id="10" name="Title 1">
            <a:extLst>
              <a:ext uri="{FF2B5EF4-FFF2-40B4-BE49-F238E27FC236}">
                <a16:creationId xmlns:a16="http://schemas.microsoft.com/office/drawing/2014/main" id="{C7CBE236-1A2A-C48E-5BD2-8C22F446B706}"/>
              </a:ext>
            </a:extLst>
          </p:cNvPr>
          <p:cNvSpPr>
            <a:spLocks noGrp="1"/>
          </p:cNvSpPr>
          <p:nvPr>
            <p:ph type="ctrTitle" hasCustomPrompt="1"/>
          </p:nvPr>
        </p:nvSpPr>
        <p:spPr>
          <a:xfrm>
            <a:off x="653845" y="2946237"/>
            <a:ext cx="10890457" cy="541238"/>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a:t>Divider Slide</a:t>
            </a:r>
          </a:p>
        </p:txBody>
      </p:sp>
      <p:sp>
        <p:nvSpPr>
          <p:cNvPr id="11" name="Content Placeholder 2">
            <a:extLst>
              <a:ext uri="{FF2B5EF4-FFF2-40B4-BE49-F238E27FC236}">
                <a16:creationId xmlns:a16="http://schemas.microsoft.com/office/drawing/2014/main" id="{E6625BAB-CDF9-8362-EA1F-C454ADD487F4}"/>
              </a:ext>
            </a:extLst>
          </p:cNvPr>
          <p:cNvSpPr>
            <a:spLocks noGrp="1"/>
          </p:cNvSpPr>
          <p:nvPr>
            <p:ph idx="14" hasCustomPrompt="1"/>
          </p:nvPr>
        </p:nvSpPr>
        <p:spPr>
          <a:xfrm>
            <a:off x="653845" y="270054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spTree>
    <p:extLst>
      <p:ext uri="{BB962C8B-B14F-4D97-AF65-F5344CB8AC3E}">
        <p14:creationId xmlns:p14="http://schemas.microsoft.com/office/powerpoint/2010/main" val="3474669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704B43-FDE6-62EE-F1EC-6D68FA8FB5A0}"/>
              </a:ext>
            </a:extLst>
          </p:cNvPr>
          <p:cNvPicPr>
            <a:picLocks noChangeAspect="1"/>
          </p:cNvPicPr>
          <p:nvPr userDrawn="1"/>
        </p:nvPicPr>
        <p:blipFill>
          <a:blip r:embed="rId2"/>
          <a:srcRect t="23" b="23"/>
          <a:stretch/>
        </p:blipFill>
        <p:spPr>
          <a:xfrm>
            <a:off x="0" y="5200651"/>
            <a:ext cx="12192000" cy="1657350"/>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6" name="Title 3">
            <a:extLst>
              <a:ext uri="{FF2B5EF4-FFF2-40B4-BE49-F238E27FC236}">
                <a16:creationId xmlns:a16="http://schemas.microsoft.com/office/drawing/2014/main" id="{3A22A0CD-3364-CF2A-3D0E-FCDC819AACA5}"/>
              </a:ext>
            </a:extLst>
          </p:cNvPr>
          <p:cNvSpPr txBox="1">
            <a:spLocks/>
          </p:cNvSpPr>
          <p:nvPr userDrawn="1"/>
        </p:nvSpPr>
        <p:spPr>
          <a:xfrm>
            <a:off x="653845" y="2679573"/>
            <a:ext cx="10890457" cy="76200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3200" b="0" i="0" kern="1200" dirty="0">
                <a:solidFill>
                  <a:schemeClr val="tx1"/>
                </a:solidFill>
                <a:latin typeface="Georgia Pro" panose="02040502050405020303" pitchFamily="18" charset="0"/>
                <a:ea typeface="+mj-ea"/>
                <a:cs typeface="Times New Roman" panose="02020603050405020304" pitchFamily="18" charset="0"/>
              </a:defRPr>
            </a:lvl1pPr>
          </a:lstStyle>
          <a:p>
            <a:pPr marL="514350" indent="-514350">
              <a:buFont typeface="+mj-lt"/>
              <a:buAutoNum type="arabicPeriod" startAt="2"/>
            </a:pPr>
            <a:r>
              <a:rPr lang="en-US"/>
              <a:t>Charitable Giving</a:t>
            </a:r>
          </a:p>
        </p:txBody>
      </p:sp>
      <p:sp>
        <p:nvSpPr>
          <p:cNvPr id="4" name="Content Placeholder 4">
            <a:extLst>
              <a:ext uri="{FF2B5EF4-FFF2-40B4-BE49-F238E27FC236}">
                <a16:creationId xmlns:a16="http://schemas.microsoft.com/office/drawing/2014/main" id="{4AB4347E-387A-6FC8-A0C2-E43D65066C39}"/>
              </a:ext>
            </a:extLst>
          </p:cNvPr>
          <p:cNvSpPr txBox="1">
            <a:spLocks/>
          </p:cNvSpPr>
          <p:nvPr userDrawn="1"/>
        </p:nvSpPr>
        <p:spPr>
          <a:xfrm>
            <a:off x="653845" y="2433878"/>
            <a:ext cx="10890457" cy="242648"/>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sz="1600" b="0" i="0" kern="1200" baseline="0">
                <a:solidFill>
                  <a:schemeClr val="tx1"/>
                </a:solidFill>
                <a:latin typeface="Aptos Light"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For Individuals, 2025 Tax Planning</a:t>
            </a:r>
          </a:p>
        </p:txBody>
      </p:sp>
    </p:spTree>
    <p:extLst>
      <p:ext uri="{BB962C8B-B14F-4D97-AF65-F5344CB8AC3E}">
        <p14:creationId xmlns:p14="http://schemas.microsoft.com/office/powerpoint/2010/main" val="9263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9" name="Picture 8" descr="A black and white photo of a person&#10;&#10;Description automatically generated">
            <a:extLst>
              <a:ext uri="{FF2B5EF4-FFF2-40B4-BE49-F238E27FC236}">
                <a16:creationId xmlns:a16="http://schemas.microsoft.com/office/drawing/2014/main" id="{96758219-160E-C9C6-EDAA-D896C13A987A}"/>
              </a:ext>
            </a:extLst>
          </p:cNvPr>
          <p:cNvPicPr>
            <a:picLocks noChangeAspect="1"/>
          </p:cNvPicPr>
          <p:nvPr userDrawn="1"/>
        </p:nvPicPr>
        <p:blipFill>
          <a:blip r:embed="rId2"/>
          <a:stretch>
            <a:fillRect/>
          </a:stretch>
        </p:blipFill>
        <p:spPr>
          <a:xfrm rot="16200000">
            <a:off x="5263102" y="-70900"/>
            <a:ext cx="1665797" cy="12192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3724840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3">
    <p:spTree>
      <p:nvGrpSpPr>
        <p:cNvPr id="1" name=""/>
        <p:cNvGrpSpPr/>
        <p:nvPr/>
      </p:nvGrpSpPr>
      <p:grpSpPr>
        <a:xfrm>
          <a:off x="0" y="0"/>
          <a:ext cx="0" cy="0"/>
          <a:chOff x="0" y="0"/>
          <a:chExt cx="0" cy="0"/>
        </a:xfrm>
      </p:grpSpPr>
      <p:pic>
        <p:nvPicPr>
          <p:cNvPr id="9" name="Picture 8" descr="A black and white photo of a person&#10;&#10;Description automatically generated">
            <a:extLst>
              <a:ext uri="{FF2B5EF4-FFF2-40B4-BE49-F238E27FC236}">
                <a16:creationId xmlns:a16="http://schemas.microsoft.com/office/drawing/2014/main" id="{96758219-160E-C9C6-EDAA-D896C13A987A}"/>
              </a:ext>
            </a:extLst>
          </p:cNvPr>
          <p:cNvPicPr>
            <a:picLocks noChangeAspect="1"/>
          </p:cNvPicPr>
          <p:nvPr userDrawn="1"/>
        </p:nvPicPr>
        <p:blipFill>
          <a:blip r:embed="rId2"/>
          <a:stretch>
            <a:fillRect/>
          </a:stretch>
        </p:blipFill>
        <p:spPr>
          <a:xfrm rot="16200000">
            <a:off x="5263102" y="-70900"/>
            <a:ext cx="1665797" cy="12192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4" name="object 3">
            <a:extLst>
              <a:ext uri="{FF2B5EF4-FFF2-40B4-BE49-F238E27FC236}">
                <a16:creationId xmlns:a16="http://schemas.microsoft.com/office/drawing/2014/main" id="{6EEF98BA-E946-D703-A03A-9256C73CA19F}"/>
              </a:ext>
            </a:extLst>
          </p:cNvPr>
          <p:cNvSpPr txBox="1">
            <a:spLocks/>
          </p:cNvSpPr>
          <p:nvPr userDrawn="1"/>
        </p:nvSpPr>
        <p:spPr>
          <a:xfrm>
            <a:off x="653845" y="2670048"/>
            <a:ext cx="10890457" cy="762000"/>
          </a:xfrm>
          <a:prstGeom prst="rect">
            <a:avLst/>
          </a:prstGeom>
        </p:spPr>
        <p:txBody>
          <a:bodyPr vert="horz" wrap="square" lIns="76200" tIns="10583" rIns="0" bIns="0" rtlCol="0" anchor="t">
            <a:spAutoFit/>
          </a:bodyPr>
          <a:lstStyle>
            <a:lvl1pPr algn="l" defTabSz="685800" rtl="0" eaLnBrk="1" latinLnBrk="0" hangingPunct="1">
              <a:lnSpc>
                <a:spcPct val="90000"/>
              </a:lnSpc>
              <a:spcBef>
                <a:spcPct val="0"/>
              </a:spcBef>
              <a:buNone/>
              <a:defRPr lang="en-US" sz="3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3. Max Out</a:t>
            </a:r>
          </a:p>
        </p:txBody>
      </p:sp>
      <p:sp>
        <p:nvSpPr>
          <p:cNvPr id="6" name="Content Placeholder 13">
            <a:extLst>
              <a:ext uri="{FF2B5EF4-FFF2-40B4-BE49-F238E27FC236}">
                <a16:creationId xmlns:a16="http://schemas.microsoft.com/office/drawing/2014/main" id="{53CC3BAE-98BE-461C-9059-D4344BAD06A8}"/>
              </a:ext>
            </a:extLst>
          </p:cNvPr>
          <p:cNvSpPr txBox="1">
            <a:spLocks/>
          </p:cNvSpPr>
          <p:nvPr userDrawn="1"/>
        </p:nvSpPr>
        <p:spPr>
          <a:xfrm>
            <a:off x="653845" y="2424353"/>
            <a:ext cx="10890457" cy="242648"/>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sz="1600" b="0" i="0" kern="1200" baseline="0">
                <a:solidFill>
                  <a:schemeClr val="tx1"/>
                </a:solidFill>
                <a:latin typeface="Aptos Light"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For Individuals, 2025 Tax Planning</a:t>
            </a:r>
          </a:p>
        </p:txBody>
      </p:sp>
    </p:spTree>
    <p:extLst>
      <p:ext uri="{BB962C8B-B14F-4D97-AF65-F5344CB8AC3E}">
        <p14:creationId xmlns:p14="http://schemas.microsoft.com/office/powerpoint/2010/main" val="539848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2A8EC0-6ADA-A37B-DA66-ABF265E9F15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45000"/>
                    </a14:imgEffect>
                  </a14:imgLayer>
                </a14:imgProps>
              </a:ext>
              <a:ext uri="{28A0092B-C50C-407E-A947-70E740481C1C}">
                <a14:useLocalDpi xmlns:a14="http://schemas.microsoft.com/office/drawing/2010/main"/>
              </a:ext>
            </a:extLst>
          </a:blip>
          <a:srcRect/>
          <a:stretch/>
        </p:blipFill>
        <p:spPr>
          <a:xfrm>
            <a:off x="0" y="5209618"/>
            <a:ext cx="12192000" cy="1648382"/>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C7588658-7484-3C17-660B-6A3EBFA9E4A1}"/>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3" name="Content Placeholder 2">
            <a:extLst>
              <a:ext uri="{FF2B5EF4-FFF2-40B4-BE49-F238E27FC236}">
                <a16:creationId xmlns:a16="http://schemas.microsoft.com/office/drawing/2014/main" id="{2F2318C7-80A5-B1AD-105D-1A8CAB6F4CB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6" name="Graphic 5">
            <a:extLst>
              <a:ext uri="{FF2B5EF4-FFF2-40B4-BE49-F238E27FC236}">
                <a16:creationId xmlns:a16="http://schemas.microsoft.com/office/drawing/2014/main" id="{A26849EF-60C6-3C44-456E-71D6D4A7339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928120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2A8EC0-6ADA-A37B-DA66-ABF265E9F15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45000"/>
                    </a14:imgEffect>
                  </a14:imgLayer>
                </a14:imgProps>
              </a:ext>
              <a:ext uri="{28A0092B-C50C-407E-A947-70E740481C1C}">
                <a14:useLocalDpi xmlns:a14="http://schemas.microsoft.com/office/drawing/2010/main"/>
              </a:ext>
            </a:extLst>
          </a:blip>
          <a:srcRect/>
          <a:stretch/>
        </p:blipFill>
        <p:spPr>
          <a:xfrm>
            <a:off x="0" y="5209618"/>
            <a:ext cx="12192000" cy="1648382"/>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6" name="Graphic 5">
            <a:extLst>
              <a:ext uri="{FF2B5EF4-FFF2-40B4-BE49-F238E27FC236}">
                <a16:creationId xmlns:a16="http://schemas.microsoft.com/office/drawing/2014/main" id="{A26849EF-60C6-3C44-456E-71D6D4A7339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
        <p:nvSpPr>
          <p:cNvPr id="4" name="Title 3">
            <a:extLst>
              <a:ext uri="{FF2B5EF4-FFF2-40B4-BE49-F238E27FC236}">
                <a16:creationId xmlns:a16="http://schemas.microsoft.com/office/drawing/2014/main" id="{E091157F-C8A9-21BE-8502-DE9A711DD964}"/>
              </a:ext>
            </a:extLst>
          </p:cNvPr>
          <p:cNvSpPr txBox="1">
            <a:spLocks/>
          </p:cNvSpPr>
          <p:nvPr userDrawn="1"/>
        </p:nvSpPr>
        <p:spPr>
          <a:xfrm>
            <a:off x="653845" y="2679573"/>
            <a:ext cx="10890457" cy="76200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3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4. SECURE Act</a:t>
            </a:r>
          </a:p>
        </p:txBody>
      </p:sp>
      <p:sp>
        <p:nvSpPr>
          <p:cNvPr id="9" name="Content Placeholder 4">
            <a:extLst>
              <a:ext uri="{FF2B5EF4-FFF2-40B4-BE49-F238E27FC236}">
                <a16:creationId xmlns:a16="http://schemas.microsoft.com/office/drawing/2014/main" id="{5B08622C-DD53-0636-D0EC-7A002E89C128}"/>
              </a:ext>
            </a:extLst>
          </p:cNvPr>
          <p:cNvSpPr txBox="1">
            <a:spLocks/>
          </p:cNvSpPr>
          <p:nvPr userDrawn="1"/>
        </p:nvSpPr>
        <p:spPr>
          <a:xfrm>
            <a:off x="653845" y="2433878"/>
            <a:ext cx="10890457" cy="242648"/>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sz="1600" b="0" i="0" kern="1200" baseline="0">
                <a:solidFill>
                  <a:schemeClr val="tx1"/>
                </a:solidFill>
                <a:latin typeface="Aptos Light"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For Individuals 2025, Tax Planning</a:t>
            </a:r>
          </a:p>
        </p:txBody>
      </p:sp>
    </p:spTree>
    <p:extLst>
      <p:ext uri="{BB962C8B-B14F-4D97-AF65-F5344CB8AC3E}">
        <p14:creationId xmlns:p14="http://schemas.microsoft.com/office/powerpoint/2010/main" val="4053903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pic>
        <p:nvPicPr>
          <p:cNvPr id="9" name="Picture 8" descr="A close up of a painting&#10;&#10;Description automatically generated">
            <a:extLst>
              <a:ext uri="{FF2B5EF4-FFF2-40B4-BE49-F238E27FC236}">
                <a16:creationId xmlns:a16="http://schemas.microsoft.com/office/drawing/2014/main" id="{A90F2972-4287-BF3C-4210-1F50EA6F364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3000"/>
                    </a14:imgEffect>
                  </a14:imgLayer>
                </a14:imgProps>
              </a:ext>
              <a:ext uri="{28A0092B-C50C-407E-A947-70E740481C1C}">
                <a14:useLocalDpi xmlns:a14="http://schemas.microsoft.com/office/drawing/2010/main"/>
              </a:ext>
            </a:extLst>
          </a:blip>
          <a:srcRect/>
          <a:stretch/>
        </p:blipFill>
        <p:spPr>
          <a:xfrm rot="10800000">
            <a:off x="0" y="5200651"/>
            <a:ext cx="12203624" cy="1657349"/>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27C437C7-A3C0-C0CC-CCEB-2B08063AE333}"/>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5" name="Content Placeholder 2">
            <a:extLst>
              <a:ext uri="{FF2B5EF4-FFF2-40B4-BE49-F238E27FC236}">
                <a16:creationId xmlns:a16="http://schemas.microsoft.com/office/drawing/2014/main" id="{65EB3AD5-BB75-314D-DC6D-8BDCE3996B8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3" name="Graphic 2">
            <a:extLst>
              <a:ext uri="{FF2B5EF4-FFF2-40B4-BE49-F238E27FC236}">
                <a16:creationId xmlns:a16="http://schemas.microsoft.com/office/drawing/2014/main" id="{E10B05B7-433E-1491-717A-66D49C2F011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1815119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Header 5">
    <p:spTree>
      <p:nvGrpSpPr>
        <p:cNvPr id="1" name=""/>
        <p:cNvGrpSpPr/>
        <p:nvPr/>
      </p:nvGrpSpPr>
      <p:grpSpPr>
        <a:xfrm>
          <a:off x="0" y="0"/>
          <a:ext cx="0" cy="0"/>
          <a:chOff x="0" y="0"/>
          <a:chExt cx="0" cy="0"/>
        </a:xfrm>
      </p:grpSpPr>
      <p:pic>
        <p:nvPicPr>
          <p:cNvPr id="9" name="Picture 8" descr="A close up of a painting&#10;&#10;Description automatically generated">
            <a:extLst>
              <a:ext uri="{FF2B5EF4-FFF2-40B4-BE49-F238E27FC236}">
                <a16:creationId xmlns:a16="http://schemas.microsoft.com/office/drawing/2014/main" id="{A90F2972-4287-BF3C-4210-1F50EA6F364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3000"/>
                    </a14:imgEffect>
                  </a14:imgLayer>
                </a14:imgProps>
              </a:ext>
              <a:ext uri="{28A0092B-C50C-407E-A947-70E740481C1C}">
                <a14:useLocalDpi xmlns:a14="http://schemas.microsoft.com/office/drawing/2010/main"/>
              </a:ext>
            </a:extLst>
          </a:blip>
          <a:srcRect/>
          <a:stretch/>
        </p:blipFill>
        <p:spPr>
          <a:xfrm rot="10800000">
            <a:off x="0" y="5200651"/>
            <a:ext cx="12203624" cy="1657349"/>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3" name="Graphic 2">
            <a:extLst>
              <a:ext uri="{FF2B5EF4-FFF2-40B4-BE49-F238E27FC236}">
                <a16:creationId xmlns:a16="http://schemas.microsoft.com/office/drawing/2014/main" id="{E10B05B7-433E-1491-717A-66D49C2F011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
        <p:nvSpPr>
          <p:cNvPr id="6" name="Title 3">
            <a:extLst>
              <a:ext uri="{FF2B5EF4-FFF2-40B4-BE49-F238E27FC236}">
                <a16:creationId xmlns:a16="http://schemas.microsoft.com/office/drawing/2014/main" id="{8FD0D70B-4D00-423E-40D8-BA9930C6BFC7}"/>
              </a:ext>
            </a:extLst>
          </p:cNvPr>
          <p:cNvSpPr txBox="1">
            <a:spLocks/>
          </p:cNvSpPr>
          <p:nvPr userDrawn="1"/>
        </p:nvSpPr>
        <p:spPr>
          <a:xfrm>
            <a:off x="653845" y="2670048"/>
            <a:ext cx="10890457" cy="76200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3200" b="0" i="0" kern="1200" dirty="0">
                <a:solidFill>
                  <a:schemeClr val="tx1"/>
                </a:solidFill>
                <a:latin typeface="Georgia Pro" panose="02040502050405020303" pitchFamily="18" charset="0"/>
                <a:ea typeface="+mj-ea"/>
                <a:cs typeface="Times New Roman" panose="02020603050405020304" pitchFamily="18" charset="0"/>
              </a:defRPr>
            </a:lvl1pPr>
          </a:lstStyle>
          <a:p>
            <a:pPr marL="514350" indent="-514350">
              <a:buFont typeface="+mj-lt"/>
              <a:buAutoNum type="arabicPeriod" startAt="5"/>
            </a:pPr>
            <a:r>
              <a:rPr lang="en-US"/>
              <a:t>Estate Plan Strategies</a:t>
            </a:r>
          </a:p>
        </p:txBody>
      </p:sp>
      <p:sp>
        <p:nvSpPr>
          <p:cNvPr id="4" name="Content Placeholder 4">
            <a:extLst>
              <a:ext uri="{FF2B5EF4-FFF2-40B4-BE49-F238E27FC236}">
                <a16:creationId xmlns:a16="http://schemas.microsoft.com/office/drawing/2014/main" id="{71AA7AE1-2C21-6DDC-946D-F837743154A8}"/>
              </a:ext>
            </a:extLst>
          </p:cNvPr>
          <p:cNvSpPr txBox="1">
            <a:spLocks/>
          </p:cNvSpPr>
          <p:nvPr userDrawn="1"/>
        </p:nvSpPr>
        <p:spPr>
          <a:xfrm>
            <a:off x="653845" y="2424353"/>
            <a:ext cx="10890457" cy="242648"/>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sz="1600" b="0" i="0" kern="1200" baseline="0">
                <a:solidFill>
                  <a:schemeClr val="tx1"/>
                </a:solidFill>
                <a:latin typeface="Aptos Light"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For Individuals 2025, Tax Planning</a:t>
            </a:r>
          </a:p>
        </p:txBody>
      </p:sp>
    </p:spTree>
    <p:extLst>
      <p:ext uri="{BB962C8B-B14F-4D97-AF65-F5344CB8AC3E}">
        <p14:creationId xmlns:p14="http://schemas.microsoft.com/office/powerpoint/2010/main" val="3957431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43959D-E1AD-6AC1-C4EC-F742B8BA42C5}"/>
              </a:ext>
            </a:extLst>
          </p:cNvPr>
          <p:cNvPicPr>
            <a:picLocks noChangeAspect="1"/>
          </p:cNvPicPr>
          <p:nvPr userDrawn="1"/>
        </p:nvPicPr>
        <p:blipFill>
          <a:blip r:embed="rId2"/>
          <a:srcRect l="380" t="17778" r="380" b="17778"/>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4F089714-BE17-DDB0-04F9-C365CB3E5DC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5" name="Content Placeholder 2">
            <a:extLst>
              <a:ext uri="{FF2B5EF4-FFF2-40B4-BE49-F238E27FC236}">
                <a16:creationId xmlns:a16="http://schemas.microsoft.com/office/drawing/2014/main" id="{21A7CB25-A179-F446-44AB-55F9444FB919}"/>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0" err="1"/>
              <a:t>Subheadline</a:t>
            </a:r>
            <a:endParaRPr lang="en-US"/>
          </a:p>
        </p:txBody>
      </p:sp>
      <p:pic>
        <p:nvPicPr>
          <p:cNvPr id="3" name="Graphic 2">
            <a:extLst>
              <a:ext uri="{FF2B5EF4-FFF2-40B4-BE49-F238E27FC236}">
                <a16:creationId xmlns:a16="http://schemas.microsoft.com/office/drawing/2014/main" id="{68935038-DA62-3556-459A-0BB598E5399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5472078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7">
    <p:spTree>
      <p:nvGrpSpPr>
        <p:cNvPr id="1" name=""/>
        <p:cNvGrpSpPr/>
        <p:nvPr/>
      </p:nvGrpSpPr>
      <p:grpSpPr>
        <a:xfrm>
          <a:off x="0" y="0"/>
          <a:ext cx="0" cy="0"/>
          <a:chOff x="0" y="0"/>
          <a:chExt cx="0" cy="0"/>
        </a:xfrm>
      </p:grpSpPr>
      <p:pic>
        <p:nvPicPr>
          <p:cNvPr id="9" name="Picture 8" descr="A close-up of a river&#10;&#10;Description automatically generated">
            <a:extLst>
              <a:ext uri="{FF2B5EF4-FFF2-40B4-BE49-F238E27FC236}">
                <a16:creationId xmlns:a16="http://schemas.microsoft.com/office/drawing/2014/main" id="{1874901D-AF5A-6C52-C55F-2B2E3AEFD7C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flipH="1">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4" name="Graphic 3">
            <a:extLst>
              <a:ext uri="{FF2B5EF4-FFF2-40B4-BE49-F238E27FC236}">
                <a16:creationId xmlns:a16="http://schemas.microsoft.com/office/drawing/2014/main" id="{FDAD96CB-821A-86DF-F03A-15D922F60AB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
        <p:nvSpPr>
          <p:cNvPr id="2" name="Title 1">
            <a:extLst>
              <a:ext uri="{FF2B5EF4-FFF2-40B4-BE49-F238E27FC236}">
                <a16:creationId xmlns:a16="http://schemas.microsoft.com/office/drawing/2014/main" id="{E9C90D70-8A98-76FE-87BF-15A65B34BB5A}"/>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5" name="Content Placeholder 2">
            <a:extLst>
              <a:ext uri="{FF2B5EF4-FFF2-40B4-BE49-F238E27FC236}">
                <a16:creationId xmlns:a16="http://schemas.microsoft.com/office/drawing/2014/main" id="{89644C13-AB4E-3721-1D85-3A558376EB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spTree>
    <p:extLst>
      <p:ext uri="{BB962C8B-B14F-4D97-AF65-F5344CB8AC3E}">
        <p14:creationId xmlns:p14="http://schemas.microsoft.com/office/powerpoint/2010/main" val="1315857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8">
    <p:spTree>
      <p:nvGrpSpPr>
        <p:cNvPr id="1" name=""/>
        <p:cNvGrpSpPr/>
        <p:nvPr/>
      </p:nvGrpSpPr>
      <p:grpSpPr>
        <a:xfrm>
          <a:off x="0" y="0"/>
          <a:ext cx="0" cy="0"/>
          <a:chOff x="0" y="0"/>
          <a:chExt cx="0" cy="0"/>
        </a:xfrm>
      </p:grpSpPr>
      <p:pic>
        <p:nvPicPr>
          <p:cNvPr id="5" name="Picture 4" descr="A close up of a fire&#10;&#10;Description automatically generated">
            <a:extLst>
              <a:ext uri="{FF2B5EF4-FFF2-40B4-BE49-F238E27FC236}">
                <a16:creationId xmlns:a16="http://schemas.microsoft.com/office/drawing/2014/main" id="{5B06C82D-694F-D4BD-288C-8E0B65AF58C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7000"/>
                    </a14:imgEffect>
                  </a14:imgLayer>
                </a14:imgProps>
              </a:ex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sp>
        <p:nvSpPr>
          <p:cNvPr id="6" name="Title 1">
            <a:extLst>
              <a:ext uri="{FF2B5EF4-FFF2-40B4-BE49-F238E27FC236}">
                <a16:creationId xmlns:a16="http://schemas.microsoft.com/office/drawing/2014/main" id="{2F3068C4-5F87-883E-7942-4D7135375A8B}"/>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9" name="Content Placeholder 2">
            <a:extLst>
              <a:ext uri="{FF2B5EF4-FFF2-40B4-BE49-F238E27FC236}">
                <a16:creationId xmlns:a16="http://schemas.microsoft.com/office/drawing/2014/main" id="{18325C57-23BC-6A10-1B46-731661B73CD0}"/>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2" name="Graphic 1">
            <a:extLst>
              <a:ext uri="{FF2B5EF4-FFF2-40B4-BE49-F238E27FC236}">
                <a16:creationId xmlns:a16="http://schemas.microsoft.com/office/drawing/2014/main" id="{F1DD622C-2F31-57D4-1935-5F73D7D38D17}"/>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15182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76D4A60-6DFE-56C2-CBE3-AD716AA1FC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5220044"/>
            <a:ext cx="12220575" cy="1663356"/>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8" name="Graphic 7">
            <a:extLst>
              <a:ext uri="{FF2B5EF4-FFF2-40B4-BE49-F238E27FC236}">
                <a16:creationId xmlns:a16="http://schemas.microsoft.com/office/drawing/2014/main" id="{596757FA-855E-518C-4FEC-E47774CCB288}"/>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
        <p:nvSpPr>
          <p:cNvPr id="11" name="Content Placeholder 2">
            <a:extLst>
              <a:ext uri="{FF2B5EF4-FFF2-40B4-BE49-F238E27FC236}">
                <a16:creationId xmlns:a16="http://schemas.microsoft.com/office/drawing/2014/main" id="{5AE77D02-6676-70D8-CAA9-0179F0ACC3F8}"/>
              </a:ext>
            </a:extLst>
          </p:cNvPr>
          <p:cNvSpPr>
            <a:spLocks noGrp="1"/>
          </p:cNvSpPr>
          <p:nvPr>
            <p:ph idx="10" hasCustomPrompt="1"/>
          </p:nvPr>
        </p:nvSpPr>
        <p:spPr>
          <a:xfrm>
            <a:off x="653845" y="4652013"/>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a:lnSpc>
                <a:spcPct val="100000"/>
              </a:lnSpc>
            </a:pPr>
            <a:r>
              <a:rPr lang="en-US"/>
              <a:t>Prepared for: XXXXXXXX</a:t>
            </a:r>
          </a:p>
          <a:p>
            <a:pPr>
              <a:lnSpc>
                <a:spcPct val="100000"/>
              </a:lnSpc>
            </a:pPr>
            <a:r>
              <a:rPr lang="en-US"/>
              <a:t>Month XX, 20XX</a:t>
            </a:r>
          </a:p>
        </p:txBody>
      </p:sp>
    </p:spTree>
    <p:extLst>
      <p:ext uri="{BB962C8B-B14F-4D97-AF65-F5344CB8AC3E}">
        <p14:creationId xmlns:p14="http://schemas.microsoft.com/office/powerpoint/2010/main" val="15323826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CF7A1A-143B-C2DE-5AD7-05A00EB63BE3}"/>
              </a:ext>
            </a:extLst>
          </p:cNvPr>
          <p:cNvPicPr>
            <a:picLocks noChangeAspect="1"/>
          </p:cNvPicPr>
          <p:nvPr userDrawn="1"/>
        </p:nvPicPr>
        <p:blipFill>
          <a:blip r:embed="rId2"/>
          <a:srcRect t="15" b="15"/>
          <a:stretch/>
        </p:blipFill>
        <p:spPr>
          <a:xfrm>
            <a:off x="0" y="-1"/>
            <a:ext cx="12192000" cy="6858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
        <p:nvSpPr>
          <p:cNvPr id="9" name="Title 1">
            <a:extLst>
              <a:ext uri="{FF2B5EF4-FFF2-40B4-BE49-F238E27FC236}">
                <a16:creationId xmlns:a16="http://schemas.microsoft.com/office/drawing/2014/main" id="{3010E40F-D7EB-D4CC-3AC2-594E5E7389D9}"/>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a:t>Divider Slide</a:t>
            </a:r>
          </a:p>
        </p:txBody>
      </p:sp>
      <p:sp>
        <p:nvSpPr>
          <p:cNvPr id="12" name="Content Placeholder 2">
            <a:extLst>
              <a:ext uri="{FF2B5EF4-FFF2-40B4-BE49-F238E27FC236}">
                <a16:creationId xmlns:a16="http://schemas.microsoft.com/office/drawing/2014/main" id="{CCC30D19-EC4F-187D-40C2-F46B20A41111}"/>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spTree>
    <p:extLst>
      <p:ext uri="{BB962C8B-B14F-4D97-AF65-F5344CB8AC3E}">
        <p14:creationId xmlns:p14="http://schemas.microsoft.com/office/powerpoint/2010/main" val="805368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bg>
      <p:bgPr>
        <a:solidFill>
          <a:schemeClr val="tx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b="0" err="1"/>
              <a:t>Subheadline</a:t>
            </a:r>
            <a:endParaRPr lang="en-US"/>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2" name="Graphic 1">
            <a:extLst>
              <a:ext uri="{FF2B5EF4-FFF2-40B4-BE49-F238E27FC236}">
                <a16:creationId xmlns:a16="http://schemas.microsoft.com/office/drawing/2014/main" id="{4D13D5DE-64B9-5219-12D9-8233796A883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18" y="542315"/>
            <a:ext cx="1396183" cy="220765"/>
          </a:xfrm>
          <a:prstGeom prst="rect">
            <a:avLst/>
          </a:prstGeom>
        </p:spPr>
      </p:pic>
    </p:spTree>
    <p:extLst>
      <p:ext uri="{BB962C8B-B14F-4D97-AF65-F5344CB8AC3E}">
        <p14:creationId xmlns:p14="http://schemas.microsoft.com/office/powerpoint/2010/main" val="2279262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aerial view of a desert&#10;&#10;Description automatically generated">
            <a:extLst>
              <a:ext uri="{FF2B5EF4-FFF2-40B4-BE49-F238E27FC236}">
                <a16:creationId xmlns:a16="http://schemas.microsoft.com/office/drawing/2014/main" id="{C1DD94FA-A2DD-AFE3-A204-3174BB012E4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rot="5400000">
            <a:off x="5257802" y="-76199"/>
            <a:ext cx="1676399" cy="12192000"/>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4" y="2670048"/>
            <a:ext cx="10775339" cy="762000"/>
          </a:xfrm>
          <a:prstGeom prst="rect">
            <a:avLst/>
          </a:prstGeom>
        </p:spPr>
        <p:txBody>
          <a:bodyPr vert="horz" lIns="91440" tIns="45720" rIns="91440" bIns="45720" rtlCol="0" anchor="t">
            <a:noAutofit/>
          </a:bodyPr>
          <a:lstStyle>
            <a:lvl1pPr>
              <a:defRPr lang="en-US" sz="3600" dirty="0"/>
            </a:lvl1pPr>
          </a:lstStyle>
          <a:p>
            <a:pPr lvl="0"/>
            <a:r>
              <a:rPr lang="en-US"/>
              <a:t>Thank You</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4" y="2423160"/>
            <a:ext cx="10775339"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2" name="Graphic 1">
            <a:extLst>
              <a:ext uri="{FF2B5EF4-FFF2-40B4-BE49-F238E27FC236}">
                <a16:creationId xmlns:a16="http://schemas.microsoft.com/office/drawing/2014/main" id="{F04BB61D-5229-6229-F089-33289ED732A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7156307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53846" y="1790701"/>
            <a:ext cx="10903158" cy="3810000"/>
          </a:xfrm>
        </p:spPr>
        <p:txBody>
          <a:bodyPr/>
          <a:lstStyle>
            <a:lvl1pPr>
              <a:defRPr sz="1400"/>
            </a:lvl1pPr>
            <a:lvl2pPr marL="517525" indent="-117475">
              <a:tabLst/>
              <a:defRPr sz="1200"/>
            </a:lvl2pPr>
            <a:lvl3pPr>
              <a:defRPr sz="1100"/>
            </a:lvl3pPr>
            <a:lvl4pPr>
              <a:defRPr sz="105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8" y="1261872"/>
            <a:ext cx="10928349" cy="315407"/>
          </a:xfrm>
        </p:spPr>
        <p:txBody>
          <a:bodyPr anchor="t">
            <a:spAutoFit/>
          </a:bodyPr>
          <a:lstStyle>
            <a:lvl1pPr marL="0" indent="0">
              <a:buFont typeface="Arial" panose="020B0604020202020204" pitchFamily="34" charset="0"/>
              <a:buNone/>
              <a:defRPr sz="1600" b="0" i="0">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a:t>Click to edit Master text styles</a:t>
            </a:r>
          </a:p>
        </p:txBody>
      </p:sp>
    </p:spTree>
    <p:extLst>
      <p:ext uri="{BB962C8B-B14F-4D97-AF65-F5344CB8AC3E}">
        <p14:creationId xmlns:p14="http://schemas.microsoft.com/office/powerpoint/2010/main" val="76767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14" name="Title 1">
            <a:extLst>
              <a:ext uri="{FF2B5EF4-FFF2-40B4-BE49-F238E27FC236}">
                <a16:creationId xmlns:a16="http://schemas.microsoft.com/office/drawing/2014/main" id="{E9D1C66A-BC60-B6FF-645B-6BCAA23A5079}"/>
              </a:ext>
            </a:extLst>
          </p:cNvPr>
          <p:cNvSpPr txBox="1">
            <a:spLocks noGrp="1" noRot="1" noMove="1" noResize="1" noEditPoints="1" noAdjustHandles="1" noChangeArrowheads="1" noChangeShapeType="1"/>
          </p:cNvSpPr>
          <p:nvPr userDrawn="1"/>
        </p:nvSpPr>
        <p:spPr>
          <a:xfrm>
            <a:off x="652337" y="675365"/>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dirty="0"/>
              <a:t>2025 Federal Trust and Estate Tax Rates</a:t>
            </a:r>
          </a:p>
        </p:txBody>
      </p:sp>
      <p:graphicFrame>
        <p:nvGraphicFramePr>
          <p:cNvPr id="15" name="object 6">
            <a:extLst>
              <a:ext uri="{FF2B5EF4-FFF2-40B4-BE49-F238E27FC236}">
                <a16:creationId xmlns:a16="http://schemas.microsoft.com/office/drawing/2014/main" id="{C7770919-AF4E-8692-0661-1ABC2C978DE0}"/>
              </a:ext>
            </a:extLst>
          </p:cNvPr>
          <p:cNvGraphicFramePr>
            <a:graphicFrameLocks noGrp="1" noDrilldown="1" noMove="1" noResize="1"/>
          </p:cNvGraphicFramePr>
          <p:nvPr userDrawn="1">
            <p:extLst>
              <p:ext uri="{D42A27DB-BD31-4B8C-83A1-F6EECF244321}">
                <p14:modId xmlns:p14="http://schemas.microsoft.com/office/powerpoint/2010/main" val="2420178149"/>
              </p:ext>
            </p:extLst>
          </p:nvPr>
        </p:nvGraphicFramePr>
        <p:xfrm>
          <a:off x="749201" y="1950645"/>
          <a:ext cx="10831690" cy="2402682"/>
        </p:xfrm>
        <a:graphic>
          <a:graphicData uri="http://schemas.openxmlformats.org/drawingml/2006/table">
            <a:tbl>
              <a:tblPr firstRow="1" bandRow="1">
                <a:tableStyleId>{2D5ABB26-0587-4C30-8999-92F81FD0307C}</a:tableStyleId>
              </a:tblPr>
              <a:tblGrid>
                <a:gridCol w="2166338">
                  <a:extLst>
                    <a:ext uri="{9D8B030D-6E8A-4147-A177-3AD203B41FA5}">
                      <a16:colId xmlns:a16="http://schemas.microsoft.com/office/drawing/2014/main" val="20000"/>
                    </a:ext>
                  </a:extLst>
                </a:gridCol>
                <a:gridCol w="2166338">
                  <a:extLst>
                    <a:ext uri="{9D8B030D-6E8A-4147-A177-3AD203B41FA5}">
                      <a16:colId xmlns:a16="http://schemas.microsoft.com/office/drawing/2014/main" val="20001"/>
                    </a:ext>
                  </a:extLst>
                </a:gridCol>
                <a:gridCol w="2166338">
                  <a:extLst>
                    <a:ext uri="{9D8B030D-6E8A-4147-A177-3AD203B41FA5}">
                      <a16:colId xmlns:a16="http://schemas.microsoft.com/office/drawing/2014/main" val="20002"/>
                    </a:ext>
                  </a:extLst>
                </a:gridCol>
                <a:gridCol w="2166338">
                  <a:extLst>
                    <a:ext uri="{9D8B030D-6E8A-4147-A177-3AD203B41FA5}">
                      <a16:colId xmlns:a16="http://schemas.microsoft.com/office/drawing/2014/main" val="20003"/>
                    </a:ext>
                  </a:extLst>
                </a:gridCol>
                <a:gridCol w="2166338">
                  <a:extLst>
                    <a:ext uri="{9D8B030D-6E8A-4147-A177-3AD203B41FA5}">
                      <a16:colId xmlns:a16="http://schemas.microsoft.com/office/drawing/2014/main" val="559262858"/>
                    </a:ext>
                  </a:extLst>
                </a:gridCol>
              </a:tblGrid>
              <a:tr h="249078">
                <a:tc rowSpan="2">
                  <a:txBody>
                    <a:bodyPr/>
                    <a:lstStyle/>
                    <a:p>
                      <a:pPr marL="50800" indent="0" algn="l" defTabSz="685800" rtl="0" eaLnBrk="1" latinLnBrk="0" hangingPunct="1">
                        <a:lnSpc>
                          <a:spcPct val="100000"/>
                        </a:lnSpc>
                        <a:spcBef>
                          <a:spcPts val="844"/>
                        </a:spcBef>
                        <a:tabLst/>
                      </a:pPr>
                      <a:r>
                        <a:rPr lang="en-US" sz="1200" b="1" i="0" kern="1200" spc="0" dirty="0">
                          <a:solidFill>
                            <a:schemeClr val="tx1"/>
                          </a:solidFill>
                          <a:latin typeface="Aptos" panose="020B0004020202020204" pitchFamily="34" charset="0"/>
                          <a:ea typeface="+mn-ea"/>
                          <a:cs typeface="Arial"/>
                        </a:rPr>
                        <a:t>Taxable Income</a:t>
                      </a:r>
                      <a:br>
                        <a:rPr lang="en-US" sz="1200" b="1" i="0" kern="1200" spc="0" dirty="0">
                          <a:solidFill>
                            <a:schemeClr val="tx1"/>
                          </a:solidFill>
                          <a:latin typeface="Aptos" panose="020B0004020202020204" pitchFamily="34" charset="0"/>
                          <a:ea typeface="+mn-ea"/>
                          <a:cs typeface="Arial"/>
                        </a:rPr>
                      </a:br>
                      <a:r>
                        <a:rPr lang="en-US" sz="1200" kern="1200" dirty="0">
                          <a:solidFill>
                            <a:schemeClr val="tx1"/>
                          </a:solidFill>
                          <a:effectLst/>
                          <a:latin typeface="+mn-lt"/>
                          <a:ea typeface="+mn-ea"/>
                          <a:cs typeface="+mn-cs"/>
                        </a:rPr>
                        <a:t>Estates and Trusts</a:t>
                      </a:r>
                      <a:endParaRPr lang="en-US" sz="1200" b="1" i="0" kern="1200" spc="0" dirty="0">
                        <a:solidFill>
                          <a:schemeClr val="tx1"/>
                        </a:solidFill>
                        <a:latin typeface="Aptos" panose="020B0004020202020204" pitchFamily="34" charset="0"/>
                        <a:ea typeface="+mn-ea"/>
                        <a:cs typeface="Arial"/>
                      </a:endParaRPr>
                    </a:p>
                  </a:txBody>
                  <a:tcPr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rowSpan="2">
                  <a:txBody>
                    <a:bodyPr/>
                    <a:lstStyle/>
                    <a:p>
                      <a:pPr marL="0" indent="0" algn="ctr" defTabSz="1463004" rtl="0" eaLnBrk="1" latinLnBrk="0" hangingPunct="1">
                        <a:lnSpc>
                          <a:spcPct val="100000"/>
                        </a:lnSpc>
                        <a:spcBef>
                          <a:spcPts val="1185"/>
                        </a:spcBef>
                        <a:tabLst/>
                      </a:pPr>
                      <a:r>
                        <a:rPr lang="en-US" sz="1200" b="1" i="0" spc="0" dirty="0">
                          <a:solidFill>
                            <a:schemeClr val="tx1"/>
                          </a:solidFill>
                          <a:latin typeface="Aptos" panose="020B0004020202020204" pitchFamily="34" charset="0"/>
                          <a:cs typeface="Arial"/>
                        </a:rPr>
                        <a:t>Ordinary Income</a:t>
                      </a:r>
                    </a:p>
                  </a:txBody>
                  <a:tcPr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rowSpan="2">
                  <a:txBody>
                    <a:bodyPr/>
                    <a:lstStyle/>
                    <a:p>
                      <a:pPr marL="57150" marR="394970" indent="0" algn="ctr" defTabSz="1463004" rtl="0" eaLnBrk="1" latinLnBrk="0" hangingPunct="1">
                        <a:lnSpc>
                          <a:spcPct val="100000"/>
                        </a:lnSpc>
                        <a:spcBef>
                          <a:spcPts val="1185"/>
                        </a:spcBef>
                        <a:tabLst/>
                      </a:pPr>
                      <a:r>
                        <a:rPr lang="en-US" sz="1200" b="1" dirty="0"/>
                        <a:t>Capital Gains &amp; Dividends</a:t>
                      </a:r>
                      <a:endParaRPr lang="en-US" sz="1200" b="1" i="0" kern="1200" spc="0" dirty="0">
                        <a:solidFill>
                          <a:schemeClr val="tx1"/>
                        </a:solidFill>
                        <a:latin typeface="Aptos" panose="020B0004020202020204" pitchFamily="34" charset="0"/>
                        <a:ea typeface="+mn-ea"/>
                        <a:cs typeface="Arial"/>
                      </a:endParaRPr>
                    </a:p>
                  </a:txBody>
                  <a:tcPr marL="3048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171450" marR="202565" indent="-47625" algn="ctr" defTabSz="1463004" rtl="0" eaLnBrk="1" latinLnBrk="0" hangingPunct="1">
                        <a:lnSpc>
                          <a:spcPct val="100000"/>
                        </a:lnSpc>
                        <a:spcBef>
                          <a:spcPts val="1185"/>
                        </a:spcBef>
                      </a:pPr>
                      <a:r>
                        <a:rPr lang="en-US" sz="1200" b="1" dirty="0"/>
                        <a:t>Medicare Surtax</a:t>
                      </a:r>
                    </a:p>
                  </a:txBody>
                  <a:tcPr marL="0" marR="0" marB="0" anchor="b">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marL="171450" marR="202565" indent="-47625" algn="ctr" defTabSz="1463004" rtl="0" eaLnBrk="1" latinLnBrk="0" hangingPunct="1">
                        <a:lnSpc>
                          <a:spcPct val="100000"/>
                        </a:lnSpc>
                        <a:spcBef>
                          <a:spcPts val="1185"/>
                        </a:spcBef>
                      </a:pPr>
                      <a:endParaRPr lang="en-US" sz="1100" b="1" i="0" kern="1200" spc="0" baseline="30000" dirty="0">
                        <a:solidFill>
                          <a:schemeClr val="tx1"/>
                        </a:solidFill>
                        <a:latin typeface="Aptos" panose="020B0004020202020204" pitchFamily="34" charset="0"/>
                        <a:ea typeface="+mn-ea"/>
                        <a:cs typeface="Arial"/>
                      </a:endParaRP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2422376"/>
                  </a:ext>
                </a:extLst>
              </a:tr>
              <a:tr h="249078">
                <a:tc vMerge="1">
                  <a:txBody>
                    <a:bodyPr/>
                    <a:lstStyle/>
                    <a:p>
                      <a:endParaRPr dirty="0"/>
                    </a:p>
                  </a:txBody>
                  <a:tcPr marR="0" marT="0" marB="0" anchor="ct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vMerge="1">
                  <a:txBody>
                    <a:bodyPr/>
                    <a:lstStyle/>
                    <a:p>
                      <a:endParaRPr dirty="0"/>
                    </a:p>
                  </a:txBody>
                  <a:tcPr marR="0" marT="0" marB="0" anchor="ct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vMerge="1">
                  <a:txBody>
                    <a:bodyPr/>
                    <a:lstStyle/>
                    <a:p>
                      <a:endParaRPr dirty="0"/>
                    </a:p>
                  </a:txBody>
                  <a:tcPr marL="304800" marR="0" marT="0" marB="0" anchor="ct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71450" marR="202565" indent="-47625" algn="ctr" defTabSz="1463004" rtl="0" eaLnBrk="1" latinLnBrk="0" hangingPunct="1">
                        <a:lnSpc>
                          <a:spcPct val="100000"/>
                        </a:lnSpc>
                        <a:spcBef>
                          <a:spcPts val="1185"/>
                        </a:spcBef>
                      </a:pPr>
                      <a:r>
                        <a:rPr lang="en-US" sz="1200" b="0" kern="1200" dirty="0">
                          <a:solidFill>
                            <a:schemeClr val="tx1"/>
                          </a:solidFill>
                          <a:effectLst/>
                          <a:latin typeface="+mn-lt"/>
                          <a:ea typeface="+mn-ea"/>
                          <a:cs typeface="+mn-cs"/>
                        </a:rPr>
                        <a:t>Earned Income</a:t>
                      </a:r>
                      <a:endParaRPr lang="en-US" sz="1200" b="0" i="0" kern="1200" spc="0" baseline="30000" dirty="0">
                        <a:solidFill>
                          <a:schemeClr val="tx1"/>
                        </a:solidFill>
                        <a:latin typeface="Aptos" panose="020B0004020202020204" pitchFamily="34" charset="0"/>
                        <a:ea typeface="+mn-ea"/>
                        <a:cs typeface="Arial"/>
                      </a:endParaRPr>
                    </a:p>
                  </a:txBody>
                  <a:tcPr marL="0" marR="0" marT="0" marB="91440" anchor="ct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71450" marR="202565" indent="-47625" algn="ctr" defTabSz="1463004" rtl="0" eaLnBrk="1" latinLnBrk="0" hangingPunct="1">
                        <a:lnSpc>
                          <a:spcPct val="100000"/>
                        </a:lnSpc>
                        <a:spcBef>
                          <a:spcPts val="1185"/>
                        </a:spcBef>
                      </a:pPr>
                      <a:r>
                        <a:rPr lang="en-US" sz="1200" b="0" kern="1200" dirty="0">
                          <a:solidFill>
                            <a:schemeClr val="tx1"/>
                          </a:solidFill>
                          <a:effectLst/>
                          <a:latin typeface="+mn-lt"/>
                          <a:ea typeface="+mn-ea"/>
                          <a:cs typeface="+mn-cs"/>
                        </a:rPr>
                        <a:t>Investment Income</a:t>
                      </a:r>
                      <a:endParaRPr lang="en-US" sz="1200" b="0" i="0" kern="1200" spc="0" baseline="30000" dirty="0">
                        <a:solidFill>
                          <a:schemeClr val="tx1"/>
                        </a:solidFill>
                        <a:latin typeface="Aptos" panose="020B0004020202020204" pitchFamily="34" charset="0"/>
                        <a:ea typeface="+mn-ea"/>
                        <a:cs typeface="Arial"/>
                      </a:endParaRPr>
                    </a:p>
                  </a:txBody>
                  <a:tcPr marL="0" marR="0" marT="0" marB="91440" anchor="ct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69821">
                <a:tc>
                  <a:txBody>
                    <a:bodyPr/>
                    <a:lstStyle/>
                    <a:p>
                      <a:pPr marL="50800" indent="0" algn="l">
                        <a:lnSpc>
                          <a:spcPct val="100000"/>
                        </a:lnSpc>
                        <a:spcBef>
                          <a:spcPts val="844"/>
                        </a:spcBef>
                        <a:tabLst/>
                      </a:pPr>
                      <a:r>
                        <a:rPr lang="en-US" sz="1200" b="0" i="0" spc="0" dirty="0">
                          <a:latin typeface="Aptos" panose="020B0004020202020204" pitchFamily="34" charset="0"/>
                          <a:cs typeface="Arial"/>
                        </a:rPr>
                        <a:t>$0 to $3,150</a:t>
                      </a:r>
                      <a:endParaRPr sz="1200" b="0" i="0" spc="0" dirty="0">
                        <a:latin typeface="Aptos" panose="020B0004020202020204" pitchFamily="34" charset="0"/>
                        <a:cs typeface="Arial"/>
                      </a:endParaRPr>
                    </a:p>
                  </a:txBody>
                  <a:tcPr marR="0" marT="0" marB="0" anchor="ctr">
                    <a:lnL w="12700" cap="flat" cmpd="sng" algn="ctr">
                      <a:noFill/>
                      <a:prstDash val="solid"/>
                      <a:round/>
                      <a:headEnd type="none" w="med" len="med"/>
                      <a:tailEnd type="none" w="med" len="med"/>
                    </a:lnL>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ctr">
                        <a:lnSpc>
                          <a:spcPct val="100000"/>
                        </a:lnSpc>
                        <a:spcBef>
                          <a:spcPts val="844"/>
                        </a:spcBef>
                        <a:tabLst/>
                      </a:pPr>
                      <a:r>
                        <a:rPr lang="en-US" sz="1200" b="0" i="0" spc="0" dirty="0">
                          <a:latin typeface="Aptos" panose="020B0004020202020204" pitchFamily="34" charset="0"/>
                          <a:cs typeface="Arial"/>
                        </a:rPr>
                        <a:t>10.0%</a:t>
                      </a:r>
                      <a:endParaRPr sz="1200" b="0" i="0" spc="0" dirty="0">
                        <a:latin typeface="Aptos" panose="020B0004020202020204" pitchFamily="34" charset="0"/>
                        <a:cs typeface="Arial"/>
                      </a:endParaRPr>
                    </a:p>
                  </a:txBody>
                  <a:tcPr marR="0" marT="0" marB="0" anchor="ctr">
                    <a:lnR w="12700"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marL="62865" algn="ctr">
                        <a:lnSpc>
                          <a:spcPct val="100000"/>
                        </a:lnSpc>
                        <a:spcBef>
                          <a:spcPts val="844"/>
                        </a:spcBef>
                      </a:pPr>
                      <a:r>
                        <a:rPr lang="en-US" sz="1200" b="0" i="0" spc="0" dirty="0">
                          <a:latin typeface="Aptos" panose="020B0004020202020204" pitchFamily="34" charset="0"/>
                          <a:cs typeface="Arial"/>
                        </a:rPr>
                        <a:t>$0 to $3,250: </a:t>
                      </a:r>
                      <a:r>
                        <a:rPr lang="en-US" sz="1200" b="1" i="0" spc="0" dirty="0">
                          <a:latin typeface="Aptos" panose="020B0004020202020204" pitchFamily="34" charset="0"/>
                          <a:cs typeface="Arial"/>
                        </a:rPr>
                        <a:t>0%</a:t>
                      </a:r>
                      <a:endParaRPr sz="1200" b="1" i="0" spc="0" dirty="0">
                        <a:latin typeface="Aptos" panose="020B0004020202020204" pitchFamily="34" charset="0"/>
                        <a:cs typeface="Arial"/>
                      </a:endParaRPr>
                    </a:p>
                  </a:txBody>
                  <a:tcPr marL="0" marR="0" marT="0" marB="0" anchor="ctr">
                    <a:lnL w="12700" cap="flat" cmpd="sng" algn="ctr">
                      <a:solidFill>
                        <a:schemeClr val="bg1"/>
                      </a:solidFill>
                      <a:prstDash val="solid"/>
                      <a:round/>
                      <a:headEnd type="none" w="med" len="med"/>
                      <a:tailEnd type="none" w="med" len="med"/>
                    </a:lnL>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marL="112713" marR="662940" indent="0" algn="ctr">
                        <a:lnSpc>
                          <a:spcPct val="100000"/>
                        </a:lnSpc>
                        <a:spcBef>
                          <a:spcPts val="844"/>
                        </a:spcBef>
                      </a:pPr>
                      <a:r>
                        <a:rPr lang="en-US" sz="1200" kern="1200" dirty="0">
                          <a:solidFill>
                            <a:schemeClr val="tx1"/>
                          </a:solidFill>
                          <a:effectLst/>
                          <a:latin typeface="+mn-lt"/>
                          <a:ea typeface="+mn-ea"/>
                          <a:cs typeface="+mn-cs"/>
                        </a:rPr>
                        <a:t>N/A</a:t>
                      </a:r>
                      <a:endParaRPr sz="1200" b="0" i="0" spc="0" dirty="0">
                        <a:latin typeface="Aptos" panose="020B0004020202020204" pitchFamily="34" charset="0"/>
                        <a:cs typeface="Arial"/>
                      </a:endParaRPr>
                    </a:p>
                  </a:txBody>
                  <a:tcPr marL="53340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62940" indent="0" algn="ctr">
                        <a:lnSpc>
                          <a:spcPct val="100000"/>
                        </a:lnSpc>
                        <a:spcBef>
                          <a:spcPts val="844"/>
                        </a:spcBef>
                      </a:pPr>
                      <a:r>
                        <a:rPr lang="en-US" sz="1200" b="0" i="0" spc="0" dirty="0">
                          <a:latin typeface="Aptos" panose="020B0004020202020204" pitchFamily="34" charset="0"/>
                          <a:cs typeface="Arial"/>
                        </a:rPr>
                        <a:t>0%</a:t>
                      </a:r>
                      <a:endParaRPr sz="1200" b="0" i="0" spc="0" dirty="0">
                        <a:latin typeface="Aptos" panose="020B0004020202020204" pitchFamily="34" charset="0"/>
                        <a:cs typeface="Arial"/>
                      </a:endParaRPr>
                    </a:p>
                  </a:txBody>
                  <a:tcPr marL="53340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469821">
                <a:tc>
                  <a:txBody>
                    <a:bodyPr/>
                    <a:lstStyle/>
                    <a:p>
                      <a:pPr marL="27305" algn="l">
                        <a:lnSpc>
                          <a:spcPts val="1730"/>
                        </a:lnSpc>
                        <a:spcBef>
                          <a:spcPts val="50"/>
                        </a:spcBef>
                      </a:pPr>
                      <a:r>
                        <a:rPr lang="en-US" sz="1200" b="0" i="0" dirty="0">
                          <a:latin typeface="+mn-lt"/>
                          <a:cs typeface="Times New Roman"/>
                        </a:rPr>
                        <a:t>$3,151 to $11,450</a:t>
                      </a:r>
                      <a:endParaRPr sz="1200" b="0" i="0" dirty="0">
                        <a:latin typeface="+mn-lt"/>
                        <a:cs typeface="Times New Roman"/>
                      </a:endParaRPr>
                    </a:p>
                  </a:txBody>
                  <a:tcPr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113" indent="0" algn="ctr">
                        <a:lnSpc>
                          <a:spcPts val="1730"/>
                        </a:lnSpc>
                        <a:spcBef>
                          <a:spcPts val="50"/>
                        </a:spcBef>
                        <a:tabLst/>
                      </a:pPr>
                      <a:r>
                        <a:rPr lang="en-US" sz="1200" b="0" i="0" dirty="0">
                          <a:latin typeface="+mn-lt"/>
                          <a:cs typeface="Times New Roman"/>
                        </a:rPr>
                        <a:t>24.0%</a:t>
                      </a:r>
                      <a:endParaRPr sz="1200" b="0" i="0" dirty="0">
                        <a:latin typeface="+mn-lt"/>
                        <a:cs typeface="Times New Roman"/>
                      </a:endParaRPr>
                    </a:p>
                  </a:txBody>
                  <a:tcPr marR="0" marT="0" marB="0" anchor="ctr">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rowSpan="2">
                  <a:txBody>
                    <a:bodyPr/>
                    <a:lstStyle/>
                    <a:p>
                      <a:pPr marL="62865" algn="ctr">
                        <a:lnSpc>
                          <a:spcPct val="100000"/>
                        </a:lnSpc>
                        <a:spcBef>
                          <a:spcPts val="844"/>
                        </a:spcBef>
                      </a:pPr>
                      <a:r>
                        <a:rPr lang="en-US" sz="1200" b="0" i="0" kern="1200" dirty="0">
                          <a:solidFill>
                            <a:schemeClr val="tx1"/>
                          </a:solidFill>
                          <a:effectLst/>
                          <a:latin typeface="+mn-lt"/>
                          <a:ea typeface="+mn-ea"/>
                          <a:cs typeface="+mn-cs"/>
                        </a:rPr>
                        <a:t>$3,251 to $15,900: </a:t>
                      </a:r>
                      <a:r>
                        <a:rPr lang="en-US" sz="1200" b="1" i="0" kern="1200" dirty="0">
                          <a:solidFill>
                            <a:schemeClr val="tx1"/>
                          </a:solidFill>
                          <a:effectLst/>
                          <a:latin typeface="+mn-lt"/>
                          <a:ea typeface="+mn-ea"/>
                          <a:cs typeface="+mn-cs"/>
                        </a:rPr>
                        <a:t>15%</a:t>
                      </a:r>
                      <a:endParaRPr sz="1200" b="0" i="0" spc="0" dirty="0">
                        <a:latin typeface="Aptos" panose="020B0004020202020204" pitchFamily="34" charset="0"/>
                        <a:cs typeface="Arial"/>
                      </a:endParaRPr>
                    </a:p>
                  </a:txBody>
                  <a:tcPr marL="0" marR="0" marT="0" marB="0" anchor="ctr">
                    <a:lnL w="12700" cap="flat" cmpd="sng" algn="ctr">
                      <a:solidFill>
                        <a:schemeClr val="bg1"/>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marL="112713" marR="662940" indent="0" algn="ctr">
                        <a:lnSpc>
                          <a:spcPct val="100000"/>
                        </a:lnSpc>
                        <a:spcBef>
                          <a:spcPts val="844"/>
                        </a:spcBef>
                      </a:pPr>
                      <a:r>
                        <a:rPr lang="en-US" sz="1200" kern="1200" dirty="0">
                          <a:solidFill>
                            <a:schemeClr val="tx1"/>
                          </a:solidFill>
                          <a:effectLst/>
                          <a:latin typeface="+mn-lt"/>
                          <a:ea typeface="+mn-ea"/>
                          <a:cs typeface="+mn-cs"/>
                        </a:rPr>
                        <a:t>N/A</a:t>
                      </a:r>
                      <a:endParaRPr sz="1200" b="0" i="0" spc="0" dirty="0">
                        <a:latin typeface="Aptos" panose="020B0004020202020204" pitchFamily="34" charset="0"/>
                        <a:cs typeface="Arial"/>
                      </a:endParaRP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62940" lvl="0" indent="0" algn="ctr" defTabSz="685800" rtl="0" eaLnBrk="1" fontAlgn="auto" latinLnBrk="0" hangingPunct="1">
                        <a:lnSpc>
                          <a:spcPct val="100000"/>
                        </a:lnSpc>
                        <a:spcBef>
                          <a:spcPts val="844"/>
                        </a:spcBef>
                        <a:spcAft>
                          <a:spcPts val="0"/>
                        </a:spcAft>
                        <a:buClrTx/>
                        <a:buSzTx/>
                        <a:buFontTx/>
                        <a:buNone/>
                        <a:tabLst/>
                        <a:defRPr/>
                      </a:pPr>
                      <a:r>
                        <a:rPr lang="en-US" sz="1200" b="0" i="0" spc="0" dirty="0">
                          <a:latin typeface="Aptos" panose="020B0004020202020204" pitchFamily="34" charset="0"/>
                          <a:cs typeface="Arial"/>
                        </a:rPr>
                        <a:t>0%</a:t>
                      </a:r>
                      <a:endParaRPr sz="1200" b="0" i="0" spc="0" dirty="0">
                        <a:latin typeface="Aptos" panose="020B0004020202020204" pitchFamily="34" charset="0"/>
                        <a:cs typeface="Arial"/>
                      </a:endParaRP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469821">
                <a:tc>
                  <a:txBody>
                    <a:bodyPr/>
                    <a:lstStyle/>
                    <a:p>
                      <a:pPr marL="27305" algn="l">
                        <a:lnSpc>
                          <a:spcPts val="1730"/>
                        </a:lnSpc>
                        <a:spcBef>
                          <a:spcPts val="50"/>
                        </a:spcBef>
                      </a:pPr>
                      <a:r>
                        <a:rPr lang="en-US" sz="1200" b="0" i="0" dirty="0">
                          <a:latin typeface="+mn-lt"/>
                          <a:cs typeface="Times New Roman"/>
                        </a:rPr>
                        <a:t>$11,451 to $15,650</a:t>
                      </a:r>
                      <a:endParaRPr sz="1200" b="0" i="0" dirty="0">
                        <a:latin typeface="+mn-lt"/>
                        <a:cs typeface="Times New Roman"/>
                      </a:endParaRPr>
                    </a:p>
                  </a:txBody>
                  <a:tcPr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ctr" defTabSz="685800" rtl="0" eaLnBrk="1" latinLnBrk="0" hangingPunct="1">
                        <a:lnSpc>
                          <a:spcPct val="100000"/>
                        </a:lnSpc>
                        <a:spcBef>
                          <a:spcPts val="844"/>
                        </a:spcBef>
                        <a:tabLst/>
                      </a:pPr>
                      <a:r>
                        <a:rPr lang="en-US" sz="1200" b="0" i="0" kern="1200" spc="0" dirty="0">
                          <a:solidFill>
                            <a:schemeClr val="tx1"/>
                          </a:solidFill>
                          <a:latin typeface="Aptos" panose="020B0004020202020204" pitchFamily="34" charset="0"/>
                          <a:ea typeface="+mn-ea"/>
                          <a:cs typeface="Arial"/>
                        </a:rPr>
                        <a:t>35.0%</a:t>
                      </a:r>
                      <a:endParaRPr sz="1200" b="0" i="0" kern="1200" spc="0" dirty="0">
                        <a:solidFill>
                          <a:schemeClr val="tx1"/>
                        </a:solidFill>
                        <a:latin typeface="Aptos" panose="020B0004020202020204" pitchFamily="34" charset="0"/>
                        <a:ea typeface="+mn-ea"/>
                        <a:cs typeface="Arial"/>
                      </a:endParaRPr>
                    </a:p>
                  </a:txBody>
                  <a:tcPr marR="0" marT="0" marB="0" anchor="ctr">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vMerge="1">
                  <a:txBody>
                    <a:bodyPr/>
                    <a:lstStyle/>
                    <a:p>
                      <a:endParaRPr dirty="0"/>
                    </a:p>
                  </a:txBody>
                  <a:tcPr marL="0" marR="0" marT="0" marB="0" anchor="ctr">
                    <a:lnL w="12700" cap="flat" cmpd="sng" algn="ctr">
                      <a:solidFill>
                        <a:schemeClr val="bg1"/>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bg1"/>
                    </a:solidFill>
                  </a:tcPr>
                </a:tc>
                <a:tc>
                  <a:txBody>
                    <a:bodyPr/>
                    <a:lstStyle/>
                    <a:p>
                      <a:pPr marL="112713" marR="640080" indent="0" algn="ctr">
                        <a:lnSpc>
                          <a:spcPct val="100000"/>
                        </a:lnSpc>
                        <a:spcBef>
                          <a:spcPts val="844"/>
                        </a:spcBef>
                        <a:tabLst/>
                      </a:pPr>
                      <a:r>
                        <a:rPr lang="en-US" sz="1200" kern="1200" dirty="0">
                          <a:solidFill>
                            <a:schemeClr val="tx1"/>
                          </a:solidFill>
                          <a:effectLst/>
                          <a:latin typeface="+mn-lt"/>
                          <a:ea typeface="+mn-ea"/>
                          <a:cs typeface="+mn-cs"/>
                        </a:rPr>
                        <a:t>N/A</a:t>
                      </a:r>
                      <a:endParaRPr sz="1200" b="0" i="0" spc="0" dirty="0">
                        <a:latin typeface="Aptos" panose="020B0004020202020204" pitchFamily="34" charset="0"/>
                        <a:cs typeface="Arial"/>
                      </a:endParaRP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40080" lvl="0" indent="0" algn="ctr" defTabSz="685800" rtl="0" eaLnBrk="1" fontAlgn="auto" latinLnBrk="0" hangingPunct="1">
                        <a:lnSpc>
                          <a:spcPct val="100000"/>
                        </a:lnSpc>
                        <a:spcBef>
                          <a:spcPts val="844"/>
                        </a:spcBef>
                        <a:spcAft>
                          <a:spcPts val="0"/>
                        </a:spcAft>
                        <a:buClrTx/>
                        <a:buSzTx/>
                        <a:buFontTx/>
                        <a:buNone/>
                        <a:tabLst/>
                        <a:defRPr/>
                      </a:pPr>
                      <a:r>
                        <a:rPr lang="en-US" sz="1200" b="0" i="0" spc="0" dirty="0">
                          <a:latin typeface="Aptos" panose="020B0004020202020204" pitchFamily="34" charset="0"/>
                          <a:cs typeface="Arial"/>
                        </a:rPr>
                        <a:t>0%</a:t>
                      </a:r>
                      <a:endParaRPr sz="1200" b="0" i="0" spc="0" dirty="0">
                        <a:latin typeface="Aptos" panose="020B0004020202020204" pitchFamily="34" charset="0"/>
                        <a:cs typeface="Arial"/>
                      </a:endParaRP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469821">
                <a:tc>
                  <a:txBody>
                    <a:bodyPr/>
                    <a:lstStyle/>
                    <a:p>
                      <a:pPr marL="27305" algn="l">
                        <a:lnSpc>
                          <a:spcPts val="1730"/>
                        </a:lnSpc>
                        <a:spcBef>
                          <a:spcPts val="50"/>
                        </a:spcBef>
                      </a:pPr>
                      <a:r>
                        <a:rPr lang="en-US" sz="1200" b="0" i="0" dirty="0">
                          <a:latin typeface="+mn-lt"/>
                          <a:cs typeface="Times New Roman"/>
                        </a:rPr>
                        <a:t>$15,651 plus</a:t>
                      </a:r>
                      <a:endParaRPr sz="1200" b="0" i="0" dirty="0">
                        <a:latin typeface="+mn-lt"/>
                        <a:cs typeface="Times New Roman"/>
                      </a:endParaRPr>
                    </a:p>
                  </a:txBody>
                  <a:tcPr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indent="0" algn="ctr" defTabSz="685800" rtl="0" eaLnBrk="1" latinLnBrk="0" hangingPunct="1">
                        <a:lnSpc>
                          <a:spcPct val="100000"/>
                        </a:lnSpc>
                        <a:spcBef>
                          <a:spcPts val="844"/>
                        </a:spcBef>
                        <a:tabLst/>
                      </a:pPr>
                      <a:r>
                        <a:rPr lang="en-US" sz="1200" b="0" i="0" kern="1200" spc="0" dirty="0">
                          <a:solidFill>
                            <a:schemeClr val="tx1"/>
                          </a:solidFill>
                          <a:latin typeface="Aptos" panose="020B0004020202020204" pitchFamily="34" charset="0"/>
                          <a:ea typeface="+mn-ea"/>
                          <a:cs typeface="Arial"/>
                        </a:rPr>
                        <a:t>37.0%</a:t>
                      </a:r>
                      <a:endParaRPr sz="1200" b="0" i="0" kern="1200" spc="0" dirty="0">
                        <a:solidFill>
                          <a:schemeClr val="tx1"/>
                        </a:solidFill>
                        <a:latin typeface="Aptos" panose="020B0004020202020204" pitchFamily="34" charset="0"/>
                        <a:ea typeface="+mn-ea"/>
                        <a:cs typeface="Arial"/>
                      </a:endParaRPr>
                    </a:p>
                  </a:txBody>
                  <a:tcPr marR="0" marT="0" marB="0" anchor="ctr">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62865" algn="ctr">
                        <a:lnSpc>
                          <a:spcPct val="100000"/>
                        </a:lnSpc>
                        <a:spcBef>
                          <a:spcPts val="844"/>
                        </a:spcBef>
                      </a:pPr>
                      <a:r>
                        <a:rPr lang="en-US" sz="1200" b="0" i="0" spc="0" dirty="0">
                          <a:latin typeface="Aptos" panose="020B0004020202020204" pitchFamily="34" charset="0"/>
                          <a:cs typeface="Arial"/>
                        </a:rPr>
                        <a:t>$15,901 plus : </a:t>
                      </a:r>
                      <a:r>
                        <a:rPr lang="en-US" sz="1200" b="1" i="0" spc="0" dirty="0">
                          <a:latin typeface="Aptos" panose="020B0004020202020204" pitchFamily="34" charset="0"/>
                          <a:cs typeface="Arial"/>
                        </a:rPr>
                        <a:t>20%</a:t>
                      </a:r>
                      <a:endParaRPr sz="1200" b="1" i="0" spc="0" dirty="0">
                        <a:latin typeface="Aptos" panose="020B0004020202020204" pitchFamily="34" charset="0"/>
                        <a:cs typeface="Arial"/>
                      </a:endParaRPr>
                    </a:p>
                  </a:txBody>
                  <a:tcPr marL="0" marR="0" marT="0" marB="0" anchor="ctr">
                    <a:lnL w="12700" cap="flat" cmpd="sng" algn="ctr">
                      <a:solidFill>
                        <a:schemeClr val="bg1"/>
                      </a:solidFill>
                      <a:prstDash val="solid"/>
                      <a:round/>
                      <a:headEnd type="none" w="med" len="med"/>
                      <a:tailEnd type="none" w="med" len="med"/>
                    </a:lnL>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112713" marR="640080" indent="0" algn="ctr">
                        <a:lnSpc>
                          <a:spcPct val="100000"/>
                        </a:lnSpc>
                        <a:spcBef>
                          <a:spcPts val="844"/>
                        </a:spcBef>
                      </a:pPr>
                      <a:r>
                        <a:rPr lang="en-US" sz="1200" kern="1200" dirty="0">
                          <a:solidFill>
                            <a:schemeClr val="tx1"/>
                          </a:solidFill>
                          <a:effectLst/>
                          <a:latin typeface="+mn-lt"/>
                          <a:ea typeface="+mn-ea"/>
                          <a:cs typeface="+mn-cs"/>
                        </a:rPr>
                        <a:t>N/A</a:t>
                      </a:r>
                      <a:endParaRPr sz="1200" b="0" i="0" spc="0" dirty="0">
                        <a:latin typeface="Aptos" panose="020B0004020202020204" pitchFamily="34" charset="0"/>
                        <a:cs typeface="Arial"/>
                      </a:endParaRPr>
                    </a:p>
                  </a:txBody>
                  <a:tcPr marL="53340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12713" marR="640080" lvl="0" indent="0" algn="ctr" defTabSz="685800" rtl="0" eaLnBrk="1" fontAlgn="auto" latinLnBrk="0" hangingPunct="1">
                        <a:lnSpc>
                          <a:spcPct val="100000"/>
                        </a:lnSpc>
                        <a:spcBef>
                          <a:spcPts val="844"/>
                        </a:spcBef>
                        <a:spcAft>
                          <a:spcPts val="0"/>
                        </a:spcAft>
                        <a:buClrTx/>
                        <a:buSzTx/>
                        <a:buFontTx/>
                        <a:buNone/>
                        <a:tabLst/>
                        <a:defRPr/>
                      </a:pPr>
                      <a:r>
                        <a:rPr lang="en-US" sz="1200" b="0" i="0" spc="0" dirty="0">
                          <a:latin typeface="Aptos" panose="020B0004020202020204" pitchFamily="34" charset="0"/>
                          <a:cs typeface="Arial"/>
                        </a:rPr>
                        <a:t>3.8%</a:t>
                      </a:r>
                      <a:r>
                        <a:rPr lang="en-US" sz="1200" b="0" i="0" spc="0" baseline="30000" dirty="0">
                          <a:latin typeface="Aptos" panose="020B0004020202020204" pitchFamily="34" charset="0"/>
                          <a:cs typeface="Arial"/>
                        </a:rPr>
                        <a:t>1</a:t>
                      </a:r>
                      <a:endParaRPr lang="en-US" sz="1200" b="0" i="0" spc="0" dirty="0">
                        <a:latin typeface="Aptos" panose="020B0004020202020204" pitchFamily="34" charset="0"/>
                        <a:cs typeface="Arial"/>
                      </a:endParaRPr>
                    </a:p>
                  </a:txBody>
                  <a:tcPr marL="53340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16" name="TextBox 15">
            <a:extLst>
              <a:ext uri="{FF2B5EF4-FFF2-40B4-BE49-F238E27FC236}">
                <a16:creationId xmlns:a16="http://schemas.microsoft.com/office/drawing/2014/main" id="{FDF18306-28DE-08D5-EBE6-301FCCC25A16}"/>
              </a:ext>
            </a:extLst>
          </p:cNvPr>
          <p:cNvSpPr txBox="1">
            <a:spLocks noGrp="1" noRot="1" noMove="1" noResize="1" noEditPoints="1" noAdjustHandles="1" noChangeArrowheads="1" noChangeShapeType="1"/>
          </p:cNvSpPr>
          <p:nvPr userDrawn="1"/>
        </p:nvSpPr>
        <p:spPr>
          <a:xfrm>
            <a:off x="760492" y="4578798"/>
            <a:ext cx="10806295" cy="1215717"/>
          </a:xfrm>
          <a:prstGeom prst="rect">
            <a:avLst/>
          </a:prstGeom>
          <a:noFill/>
        </p:spPr>
        <p:txBody>
          <a:bodyPr wrap="square" rtlCol="0">
            <a:spAutoFit/>
          </a:bodyPr>
          <a:lstStyle/>
          <a:p>
            <a:pPr>
              <a:tabLst>
                <a:tab pos="8920163" algn="l"/>
              </a:tabLst>
            </a:pPr>
            <a:r>
              <a:rPr lang="en-US" sz="1100" baseline="30000" dirty="0"/>
              <a:t>1  </a:t>
            </a:r>
            <a:r>
              <a:rPr lang="en-US" sz="1100" dirty="0"/>
              <a:t>In the case of an estate or trust, the Net Investment Income Tax  (NIIT) is 3.8% on the lesser of:</a:t>
            </a:r>
          </a:p>
          <a:p>
            <a:pPr marL="284163" indent="-111125">
              <a:buFont typeface="Wingdings" panose="05000000000000000000" pitchFamily="2" charset="2"/>
              <a:buChar char="§"/>
            </a:pPr>
            <a:r>
              <a:rPr lang="en-US" sz="1100" dirty="0"/>
              <a:t>the undistributed net investment income, or</a:t>
            </a:r>
          </a:p>
          <a:p>
            <a:pPr marL="284163" indent="-111125">
              <a:buFont typeface="Wingdings" panose="05000000000000000000" pitchFamily="2" charset="2"/>
              <a:buChar char="§"/>
            </a:pPr>
            <a:r>
              <a:rPr lang="en-US" sz="1100" dirty="0"/>
              <a:t>the excess (if any) of:</a:t>
            </a:r>
          </a:p>
          <a:p>
            <a:pPr marL="628650" lvl="1" indent="-111125">
              <a:buFont typeface="Wingdings" panose="05000000000000000000" pitchFamily="2" charset="2"/>
              <a:buChar char="§"/>
            </a:pPr>
            <a:r>
              <a:rPr lang="en-US" sz="1100" dirty="0"/>
              <a:t>the adjusted gross income (AGI) over the dollar amount at which the highest tax bracket begins for an estate or trust for the tax year.</a:t>
            </a:r>
            <a:br>
              <a:rPr lang="en-US" sz="1100" dirty="0"/>
            </a:br>
            <a:r>
              <a:rPr lang="en-US" sz="1100" dirty="0"/>
              <a:t>(For estates and trusts, the 2024 threshold is $15,200. If the estate or trust’s AGI is below $15,200, it is not subject to the NIIT.)</a:t>
            </a:r>
          </a:p>
          <a:p>
            <a:endParaRPr lang="en-US" sz="1600" dirty="0"/>
          </a:p>
        </p:txBody>
      </p:sp>
      <p:sp>
        <p:nvSpPr>
          <p:cNvPr id="17" name="Text Placeholder 5">
            <a:extLst>
              <a:ext uri="{FF2B5EF4-FFF2-40B4-BE49-F238E27FC236}">
                <a16:creationId xmlns:a16="http://schemas.microsoft.com/office/drawing/2014/main" id="{989EBB93-0F70-82D6-0F57-05D5DC603474}"/>
              </a:ext>
            </a:extLst>
          </p:cNvPr>
          <p:cNvSpPr txBox="1">
            <a:spLocks noGrp="1" noRot="1" noMove="1" noResize="1" noEditPoints="1" noAdjustHandles="1" noChangeArrowheads="1" noChangeShapeType="1"/>
          </p:cNvSpPr>
          <p:nvPr userDrawn="1"/>
        </p:nvSpPr>
        <p:spPr>
          <a:xfrm>
            <a:off x="663628" y="5608244"/>
            <a:ext cx="10891867" cy="648122"/>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smtClean="0">
                <a:solidFill>
                  <a:schemeClr val="tx1"/>
                </a:solidFill>
                <a:latin typeface="Aptos" panose="020B0004020202020204" pitchFamily="34" charset="0"/>
                <a:ea typeface="+mn-ea"/>
                <a:cs typeface="Arial" panose="020B0604020202020204" pitchFamily="34" charset="0"/>
              </a:defRPr>
            </a:lvl1pPr>
            <a:lvl2pPr marL="177403" indent="0" algn="l" defTabSz="685800" rtl="0" eaLnBrk="1" latinLnBrk="0" hangingPunct="1">
              <a:lnSpc>
                <a:spcPct val="90000"/>
              </a:lnSpc>
              <a:spcBef>
                <a:spcPts val="375"/>
              </a:spcBef>
              <a:buFont typeface="Wingdings" pitchFamily="2" charset="2"/>
              <a:buNone/>
              <a:tabLst/>
              <a:defRPr lang="en-US" sz="1350" kern="1200" smtClean="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lang="en-US"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pPr>
            <a:r>
              <a:rPr lang="en-US" dirty="0">
                <a:latin typeface="Aptos Light" panose="020B0004020202020204" pitchFamily="34" charset="0"/>
                <a:cs typeface="Arial"/>
              </a:rPr>
              <a:t>Sources: IRS Revenue Procedure 2024-40 (</a:t>
            </a:r>
            <a:r>
              <a:rPr lang="en-US" dirty="0">
                <a:latin typeface="Aptos Light" panose="020B0004020202020204" pitchFamily="34" charset="0"/>
                <a:cs typeface="Arial"/>
                <a:hlinkClick r:id="rId2">
                  <a:extLst>
                    <a:ext uri="{A12FA001-AC4F-418D-AE19-62706E023703}">
                      <ahyp:hlinkClr xmlns:ahyp="http://schemas.microsoft.com/office/drawing/2018/hyperlinkcolor" val="tx"/>
                    </a:ext>
                  </a:extLst>
                </a:hlinkClick>
              </a:rPr>
              <a:t>https://www.irs.gov/pub/irs-drop/rp-24-40.pdf</a:t>
            </a:r>
            <a:r>
              <a:rPr lang="en-US" dirty="0">
                <a:latin typeface="Aptos Light" panose="020B0004020202020204" pitchFamily="34" charset="0"/>
                <a:cs typeface="Arial"/>
              </a:rPr>
              <a:t>.; IRS, Topic No. 559 – Net Investment Income Tax, </a:t>
            </a:r>
            <a:r>
              <a:rPr lang="en-US" dirty="0">
                <a:latin typeface="Aptos Light" panose="020B0004020202020204" pitchFamily="34" charset="0"/>
                <a:cs typeface="Arial"/>
                <a:hlinkClick r:id="rId3"/>
              </a:rPr>
              <a:t>https://www.irs.gov/taxtopics/tc559</a:t>
            </a:r>
            <a:r>
              <a:rPr lang="en-US" dirty="0">
                <a:latin typeface="Aptos Light" panose="020B0004020202020204" pitchFamily="34" charset="0"/>
                <a:cs typeface="Arial"/>
              </a:rPr>
              <a:t>.</a:t>
            </a:r>
            <a:r>
              <a:rPr lang="en-US" dirty="0">
                <a:latin typeface="Aptos Light" panose="020B0004020202020204" pitchFamily="34" charset="0"/>
              </a:rPr>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We encourage you to speak with a qualified professional regarding your scenario and the then current applicable laws and rules. This information is based on current law as of September 9, 2025. </a:t>
            </a:r>
            <a:endParaRPr lang="en-US" dirty="0">
              <a:latin typeface="Aptos Light" panose="020B0004020202020204" pitchFamily="34" charset="0"/>
              <a:cs typeface="Arial"/>
            </a:endParaRPr>
          </a:p>
        </p:txBody>
      </p:sp>
    </p:spTree>
    <p:extLst>
      <p:ext uri="{BB962C8B-B14F-4D97-AF65-F5344CB8AC3E}">
        <p14:creationId xmlns:p14="http://schemas.microsoft.com/office/powerpoint/2010/main" val="680507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4" name="Title 1">
            <a:extLst>
              <a:ext uri="{FF2B5EF4-FFF2-40B4-BE49-F238E27FC236}">
                <a16:creationId xmlns:a16="http://schemas.microsoft.com/office/drawing/2014/main" id="{C212C09C-2DFB-82EB-B23A-6109B5760C0D}"/>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SECURE Act: Overview and Timeline</a:t>
            </a:r>
          </a:p>
        </p:txBody>
      </p:sp>
      <p:sp>
        <p:nvSpPr>
          <p:cNvPr id="6" name="Content Placeholder 11">
            <a:extLst>
              <a:ext uri="{FF2B5EF4-FFF2-40B4-BE49-F238E27FC236}">
                <a16:creationId xmlns:a16="http://schemas.microsoft.com/office/drawing/2014/main" id="{78EBB427-4BBE-47F4-EFB3-3021EBBCB789}"/>
              </a:ext>
            </a:extLst>
          </p:cNvPr>
          <p:cNvSpPr txBox="1">
            <a:spLocks noGrp="1" noRot="1" noMove="1" noResize="1" noEditPoints="1" noAdjustHandles="1" noChangeArrowheads="1" noChangeShapeType="1"/>
          </p:cNvSpPr>
          <p:nvPr userDrawn="1"/>
        </p:nvSpPr>
        <p:spPr>
          <a:xfrm>
            <a:off x="653846" y="2004059"/>
            <a:ext cx="10903158" cy="315913"/>
          </a:xfrm>
          <a:prstGeom prst="rect">
            <a:avLst/>
          </a:prstGeom>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517525" indent="-117475"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a:t>Timeline:</a:t>
            </a:r>
          </a:p>
        </p:txBody>
      </p:sp>
      <p:sp>
        <p:nvSpPr>
          <p:cNvPr id="9" name="Text Placeholder 12">
            <a:extLst>
              <a:ext uri="{FF2B5EF4-FFF2-40B4-BE49-F238E27FC236}">
                <a16:creationId xmlns:a16="http://schemas.microsoft.com/office/drawing/2014/main" id="{4EAFD965-07B7-F4A2-0854-035FE94E1C61}"/>
              </a:ext>
            </a:extLst>
          </p:cNvPr>
          <p:cNvSpPr txBox="1">
            <a:spLocks noGrp="1" noRot="1" noMove="1" noResize="1" noEditPoints="1" noAdjustHandles="1" noChangeArrowheads="1" noChangeShapeType="1"/>
          </p:cNvSpPr>
          <p:nvPr userDrawn="1"/>
        </p:nvSpPr>
        <p:spPr>
          <a:xfrm>
            <a:off x="676623" y="5811601"/>
            <a:ext cx="10901606" cy="384907"/>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smtClean="0">
                <a:solidFill>
                  <a:schemeClr val="tx1"/>
                </a:solidFill>
                <a:latin typeface="Aptos" panose="020B0004020202020204" pitchFamily="34" charset="0"/>
                <a:ea typeface="+mn-ea"/>
                <a:cs typeface="Arial" panose="020B0604020202020204" pitchFamily="34" charset="0"/>
              </a:defRPr>
            </a:lvl1pPr>
            <a:lvl2pPr marL="177403" indent="0" algn="l" defTabSz="685800" rtl="0" eaLnBrk="1" latinLnBrk="0" hangingPunct="1">
              <a:lnSpc>
                <a:spcPct val="90000"/>
              </a:lnSpc>
              <a:spcBef>
                <a:spcPts val="375"/>
              </a:spcBef>
              <a:buFont typeface="Wingdings" pitchFamily="2" charset="2"/>
              <a:buNone/>
              <a:tabLst/>
              <a:defRPr lang="en-US" sz="1350" kern="1200" smtClean="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lang="en-US"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a:cs typeface="Arial"/>
              </a:rPr>
              <a:t>Source: Senate Committee of Finance (</a:t>
            </a:r>
            <a:r>
              <a:rPr lang="en-US">
                <a:latin typeface="Aptos"/>
                <a:cs typeface="Arial"/>
                <a:hlinkClick r:id="rId2"/>
              </a:rPr>
              <a:t>https://www.finance.senate.gov/download/retirement-section-by-section-</a:t>
            </a:r>
            <a:r>
              <a:rPr lang="en-US">
                <a:latin typeface="Aptos"/>
                <a:cs typeface="Arial"/>
              </a:rPr>
              <a:t>)</a:t>
            </a:r>
            <a:br>
              <a:rPr lang="en-US">
                <a:latin typeface="Aptos"/>
                <a:cs typeface="Arial"/>
              </a:rPr>
            </a:br>
            <a:r>
              <a:rPr lang="en-US">
                <a:latin typeface="Aptos"/>
                <a:cs typeface="Arial"/>
              </a:rPr>
              <a:t>This information is for educational purposes only, and is not intended to provide, and should not be relied on for tax, legal or accounting advice.</a:t>
            </a:r>
            <a:br>
              <a:rPr lang="en-US">
                <a:latin typeface="Aptos"/>
                <a:cs typeface="Arial"/>
              </a:rPr>
            </a:br>
            <a:r>
              <a:rPr lang="en-US">
                <a:latin typeface="Aptos"/>
                <a:cs typeface="Arial"/>
              </a:rPr>
              <a:t>Please consult your own tax, legal and accounting advisors to discuss your unique tax circumstances.</a:t>
            </a:r>
            <a:endParaRPr lang="en-US" dirty="0"/>
          </a:p>
        </p:txBody>
      </p:sp>
      <p:sp>
        <p:nvSpPr>
          <p:cNvPr id="11" name="Text Placeholder 6">
            <a:extLst>
              <a:ext uri="{FF2B5EF4-FFF2-40B4-BE49-F238E27FC236}">
                <a16:creationId xmlns:a16="http://schemas.microsoft.com/office/drawing/2014/main" id="{70538356-7375-EECB-C754-6CF4A376B8FE}"/>
              </a:ext>
            </a:extLst>
          </p:cNvPr>
          <p:cNvSpPr txBox="1">
            <a:spLocks noGrp="1" noRot="1" noMove="1" noResize="1" noEditPoints="1" noAdjustHandles="1" noChangeArrowheads="1" noChangeShapeType="1"/>
          </p:cNvSpPr>
          <p:nvPr userDrawn="1"/>
        </p:nvSpPr>
        <p:spPr>
          <a:xfrm>
            <a:off x="658368" y="1261872"/>
            <a:ext cx="10928349" cy="537006"/>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Arial" panose="020B0604020202020204" pitchFamily="34" charset="0"/>
              <a:buNone/>
              <a:tabLst/>
              <a:defRPr sz="1600" b="0" i="0" kern="1200">
                <a:solidFill>
                  <a:schemeClr val="tx1"/>
                </a:solidFill>
                <a:latin typeface="Aptos Light" panose="020B0004020202020204" pitchFamily="34" charset="0"/>
                <a:ea typeface="+mn-ea"/>
                <a:cs typeface="+mn-cs"/>
              </a:defRPr>
            </a:lvl1pPr>
            <a:lvl2pPr marL="183357" indent="0" algn="l" defTabSz="685800" rtl="0" eaLnBrk="1" latinLnBrk="0" hangingPunct="1">
              <a:lnSpc>
                <a:spcPct val="90000"/>
              </a:lnSpc>
              <a:spcBef>
                <a:spcPts val="375"/>
              </a:spcBef>
              <a:buFont typeface="Wingdings" pitchFamily="2" charset="2"/>
              <a:buNone/>
              <a:tabLst/>
              <a:defRPr sz="1200" b="1" kern="1200">
                <a:solidFill>
                  <a:schemeClr val="tx1"/>
                </a:solidFill>
                <a:latin typeface="+mn-lt"/>
                <a:ea typeface="+mn-ea"/>
                <a:cs typeface="+mn-cs"/>
              </a:defRPr>
            </a:lvl2pPr>
            <a:lvl3pPr marL="340519" indent="0" algn="l" defTabSz="685800" rtl="0" eaLnBrk="1" latinLnBrk="0" hangingPunct="1">
              <a:lnSpc>
                <a:spcPct val="90000"/>
              </a:lnSpc>
              <a:spcBef>
                <a:spcPts val="375"/>
              </a:spcBef>
              <a:buFont typeface="Wingdings" pitchFamily="2" charset="2"/>
              <a:buNone/>
              <a:tabLst/>
              <a:defRPr sz="1100" b="1" kern="1200">
                <a:solidFill>
                  <a:schemeClr val="tx1"/>
                </a:solidFill>
                <a:latin typeface="+mn-lt"/>
                <a:ea typeface="+mn-ea"/>
                <a:cs typeface="+mn-cs"/>
              </a:defRPr>
            </a:lvl3pPr>
            <a:lvl4pPr marL="515541" indent="0" algn="l" defTabSz="685800" rtl="0" eaLnBrk="1" latinLnBrk="0" hangingPunct="1">
              <a:lnSpc>
                <a:spcPct val="90000"/>
              </a:lnSpc>
              <a:spcBef>
                <a:spcPts val="375"/>
              </a:spcBef>
              <a:buFont typeface="Wingdings" pitchFamily="2" charset="2"/>
              <a:buNone/>
              <a:tabLst/>
              <a:defRPr sz="1050" b="1" kern="1200">
                <a:solidFill>
                  <a:schemeClr val="tx1"/>
                </a:solidFill>
                <a:latin typeface="+mn-lt"/>
                <a:ea typeface="+mn-ea"/>
                <a:cs typeface="+mn-cs"/>
              </a:defRPr>
            </a:lvl4pPr>
            <a:lvl5pPr marL="689372" indent="0" algn="l" defTabSz="685800" rtl="0" eaLnBrk="1" latinLnBrk="0" hangingPunct="1">
              <a:lnSpc>
                <a:spcPct val="90000"/>
              </a:lnSpc>
              <a:spcBef>
                <a:spcPts val="375"/>
              </a:spcBef>
              <a:buFont typeface="Wingdings" pitchFamily="2" charset="2"/>
              <a:buNone/>
              <a:tabLst/>
              <a:defRP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latin typeface="Aptos Light"/>
              </a:rPr>
              <a:t>The Consolidated Appropriations Act included many changes from the proposed retirement bill known as the</a:t>
            </a:r>
            <a:r>
              <a:rPr lang="en-US" dirty="0">
                <a:solidFill>
                  <a:srgbClr val="FF0000"/>
                </a:solidFill>
                <a:latin typeface="Aptos Light"/>
              </a:rPr>
              <a:t> </a:t>
            </a:r>
            <a:r>
              <a:rPr lang="en-US" dirty="0">
                <a:latin typeface="Aptos Light"/>
              </a:rPr>
              <a:t>SECURE Act 2.0. We believe these changes present significant opportunities for high-net-worth savers and retirees</a:t>
            </a:r>
          </a:p>
        </p:txBody>
      </p:sp>
      <p:cxnSp>
        <p:nvCxnSpPr>
          <p:cNvPr id="12" name="Straight Connector 11">
            <a:extLst>
              <a:ext uri="{FF2B5EF4-FFF2-40B4-BE49-F238E27FC236}">
                <a16:creationId xmlns:a16="http://schemas.microsoft.com/office/drawing/2014/main" id="{C7F63832-490A-D6D3-A567-320184EC352E}"/>
              </a:ext>
            </a:extLst>
          </p:cNvPr>
          <p:cNvCxnSpPr>
            <a:cxnSpLocks noGrp="1" noRot="1" noMove="1" noResize="1" noEditPoints="1" noAdjustHandles="1" noChangeArrowheads="1" noChangeShapeType="1"/>
            <a:stCxn id="13" idx="1"/>
          </p:cNvCxnSpPr>
          <p:nvPr userDrawn="1"/>
        </p:nvCxnSpPr>
        <p:spPr>
          <a:xfrm flipV="1">
            <a:off x="1004860" y="2585303"/>
            <a:ext cx="10577540" cy="126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riangle 18">
            <a:extLst>
              <a:ext uri="{FF2B5EF4-FFF2-40B4-BE49-F238E27FC236}">
                <a16:creationId xmlns:a16="http://schemas.microsoft.com/office/drawing/2014/main" id="{06EB12E1-D0F9-6EBB-FAC6-6B2B3645ADDD}"/>
              </a:ext>
            </a:extLst>
          </p:cNvPr>
          <p:cNvSpPr>
            <a:spLocks noGrp="1" noRot="1" noChangeAspect="1" noMove="1" noResize="1" noEditPoints="1" noAdjustHandles="1" noChangeArrowheads="1" noChangeShapeType="1"/>
          </p:cNvSpPr>
          <p:nvPr userDrawn="1"/>
        </p:nvSpPr>
        <p:spPr>
          <a:xfrm rot="10800000">
            <a:off x="766201" y="2449411"/>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823B986-721E-2A22-42BE-CCFCC7EF8B2A}"/>
              </a:ext>
            </a:extLst>
          </p:cNvPr>
          <p:cNvSpPr txBox="1">
            <a:spLocks noGrp="1" noRot="1" noMove="1" noResize="1" noEditPoints="1" noAdjustHandles="1" noChangeArrowheads="1" noChangeShapeType="1"/>
          </p:cNvSpPr>
          <p:nvPr userDrawn="1"/>
        </p:nvSpPr>
        <p:spPr>
          <a:xfrm>
            <a:off x="679807" y="2802520"/>
            <a:ext cx="3112496" cy="3170099"/>
          </a:xfrm>
          <a:prstGeom prst="rect">
            <a:avLst/>
          </a:prstGeom>
          <a:noFill/>
        </p:spPr>
        <p:txBody>
          <a:bodyPr wrap="square" lIns="91440" tIns="45720" rIns="91440" bIns="45720" rtlCol="0" anchor="t">
            <a:spAutoFit/>
          </a:bodyPr>
          <a:lstStyle/>
          <a:p>
            <a:r>
              <a:rPr lang="en-US" sz="1600" b="1"/>
              <a:t>2023</a:t>
            </a:r>
            <a:endParaRPr lang="en-US" sz="1600"/>
          </a:p>
          <a:p>
            <a:pPr marL="127635" indent="-127635">
              <a:buFont typeface="Wingdings" pitchFamily="2" charset="2"/>
              <a:buChar char="§"/>
            </a:pPr>
            <a:r>
              <a:rPr lang="en-US" sz="1200"/>
              <a:t>Required Minimum Distribution (RMD)</a:t>
            </a:r>
            <a:r>
              <a:rPr lang="en-US" sz="1200">
                <a:solidFill>
                  <a:srgbClr val="FF0000"/>
                </a:solidFill>
              </a:rPr>
              <a:t> </a:t>
            </a:r>
            <a:r>
              <a:rPr lang="en-US" sz="1200"/>
              <a:t>age pushed back: </a:t>
            </a:r>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r>
              <a:rPr lang="en-US" sz="1200"/>
              <a:t>401(k) match option as Roth </a:t>
            </a:r>
          </a:p>
          <a:p>
            <a:pPr marL="127635" indent="-127635">
              <a:buFont typeface="Wingdings" pitchFamily="2" charset="2"/>
              <a:buChar char="§"/>
            </a:pPr>
            <a:r>
              <a:rPr lang="en-US" sz="1200"/>
              <a:t>Reduce penalties for missed RMDs to 25% and 10% if corrected in a timely manner</a:t>
            </a:r>
          </a:p>
          <a:p>
            <a:pPr marL="127635" indent="-127635">
              <a:buFont typeface="Wingdings" pitchFamily="2" charset="2"/>
              <a:buChar char="§"/>
            </a:pPr>
            <a:r>
              <a:rPr lang="en-US" sz="1200"/>
              <a:t>SIMPLE IRA deferrals and SEP-IRA contributions can be Roth </a:t>
            </a:r>
          </a:p>
          <a:p>
            <a:endParaRPr lang="en-US" sz="1600" b="1"/>
          </a:p>
        </p:txBody>
      </p:sp>
      <p:graphicFrame>
        <p:nvGraphicFramePr>
          <p:cNvPr id="16" name="Table 15">
            <a:extLst>
              <a:ext uri="{FF2B5EF4-FFF2-40B4-BE49-F238E27FC236}">
                <a16:creationId xmlns:a16="http://schemas.microsoft.com/office/drawing/2014/main" id="{682F6AF5-EC40-F8B9-6415-1EF71E7850F5}"/>
              </a:ext>
            </a:extLst>
          </p:cNvPr>
          <p:cNvGraphicFramePr>
            <a:graphicFrameLocks noGrp="1" noDrilldown="1" noMove="1" noResize="1"/>
          </p:cNvGraphicFramePr>
          <p:nvPr userDrawn="1">
            <p:extLst>
              <p:ext uri="{D42A27DB-BD31-4B8C-83A1-F6EECF244321}">
                <p14:modId xmlns:p14="http://schemas.microsoft.com/office/powerpoint/2010/main" val="1460048092"/>
              </p:ext>
            </p:extLst>
          </p:nvPr>
        </p:nvGraphicFramePr>
        <p:xfrm>
          <a:off x="766201" y="3483355"/>
          <a:ext cx="2488946" cy="1097280"/>
        </p:xfrm>
        <a:graphic>
          <a:graphicData uri="http://schemas.openxmlformats.org/drawingml/2006/table">
            <a:tbl>
              <a:tblPr firstRow="1" bandRow="1">
                <a:tableStyleId>{BD9CF76C-B293-426B-8E50-40F4AE98F9BA}</a:tableStyleId>
              </a:tblPr>
              <a:tblGrid>
                <a:gridCol w="1157605">
                  <a:extLst>
                    <a:ext uri="{9D8B030D-6E8A-4147-A177-3AD203B41FA5}">
                      <a16:colId xmlns:a16="http://schemas.microsoft.com/office/drawing/2014/main" val="190871666"/>
                    </a:ext>
                  </a:extLst>
                </a:gridCol>
                <a:gridCol w="1331341">
                  <a:extLst>
                    <a:ext uri="{9D8B030D-6E8A-4147-A177-3AD203B41FA5}">
                      <a16:colId xmlns:a16="http://schemas.microsoft.com/office/drawing/2014/main" val="1474148411"/>
                    </a:ext>
                  </a:extLst>
                </a:gridCol>
              </a:tblGrid>
              <a:tr h="171450">
                <a:tc>
                  <a:txBody>
                    <a:bodyPr/>
                    <a:lstStyle/>
                    <a:p>
                      <a:r>
                        <a:rPr lang="en-US" sz="1200"/>
                        <a:t>Birth Year</a:t>
                      </a:r>
                    </a:p>
                  </a:txBody>
                  <a:tcPr anchor="ctr">
                    <a:solidFill>
                      <a:schemeClr val="bg1"/>
                    </a:solidFill>
                  </a:tcPr>
                </a:tc>
                <a:tc>
                  <a:txBody>
                    <a:bodyPr/>
                    <a:lstStyle/>
                    <a:p>
                      <a:pPr algn="ctr"/>
                      <a:r>
                        <a:rPr lang="en-US" sz="1200"/>
                        <a:t>Age RMDs Begin</a:t>
                      </a:r>
                    </a:p>
                  </a:txBody>
                  <a:tcPr marL="0" marR="0" marT="0" marB="0" anchor="ctr">
                    <a:solidFill>
                      <a:schemeClr val="bg1"/>
                    </a:solidFill>
                  </a:tcPr>
                </a:tc>
                <a:extLst>
                  <a:ext uri="{0D108BD9-81ED-4DB2-BD59-A6C34878D82A}">
                    <a16:rowId xmlns:a16="http://schemas.microsoft.com/office/drawing/2014/main" val="464935360"/>
                  </a:ext>
                </a:extLst>
              </a:tr>
              <a:tr h="171450">
                <a:tc>
                  <a:txBody>
                    <a:bodyPr/>
                    <a:lstStyle/>
                    <a:p>
                      <a:r>
                        <a:rPr lang="en-US" sz="1200"/>
                        <a:t>1950 or earlier</a:t>
                      </a:r>
                    </a:p>
                  </a:txBody>
                  <a:tcPr anchor="ctr">
                    <a:solidFill>
                      <a:schemeClr val="bg1"/>
                    </a:solidFill>
                  </a:tcPr>
                </a:tc>
                <a:tc>
                  <a:txBody>
                    <a:bodyPr/>
                    <a:lstStyle/>
                    <a:p>
                      <a:pPr algn="ctr"/>
                      <a:r>
                        <a:rPr lang="en-US" sz="1200"/>
                        <a:t>72</a:t>
                      </a:r>
                    </a:p>
                  </a:txBody>
                  <a:tcPr anchor="ctr">
                    <a:solidFill>
                      <a:schemeClr val="bg1"/>
                    </a:solidFill>
                  </a:tcPr>
                </a:tc>
                <a:extLst>
                  <a:ext uri="{0D108BD9-81ED-4DB2-BD59-A6C34878D82A}">
                    <a16:rowId xmlns:a16="http://schemas.microsoft.com/office/drawing/2014/main" val="3892570675"/>
                  </a:ext>
                </a:extLst>
              </a:tr>
              <a:tr h="171450">
                <a:tc>
                  <a:txBody>
                    <a:bodyPr/>
                    <a:lstStyle/>
                    <a:p>
                      <a:r>
                        <a:rPr lang="en-US" sz="1200"/>
                        <a:t>1951-1959</a:t>
                      </a:r>
                    </a:p>
                  </a:txBody>
                  <a:tcPr anchor="ctr">
                    <a:solidFill>
                      <a:schemeClr val="bg1"/>
                    </a:solidFill>
                  </a:tcPr>
                </a:tc>
                <a:tc>
                  <a:txBody>
                    <a:bodyPr/>
                    <a:lstStyle/>
                    <a:p>
                      <a:pPr algn="ctr"/>
                      <a:r>
                        <a:rPr lang="en-US" sz="1200"/>
                        <a:t>73</a:t>
                      </a:r>
                    </a:p>
                  </a:txBody>
                  <a:tcPr anchor="ctr">
                    <a:solidFill>
                      <a:schemeClr val="bg1"/>
                    </a:solidFill>
                  </a:tcPr>
                </a:tc>
                <a:extLst>
                  <a:ext uri="{0D108BD9-81ED-4DB2-BD59-A6C34878D82A}">
                    <a16:rowId xmlns:a16="http://schemas.microsoft.com/office/drawing/2014/main" val="2864015448"/>
                  </a:ext>
                </a:extLst>
              </a:tr>
              <a:tr h="171450">
                <a:tc>
                  <a:txBody>
                    <a:bodyPr/>
                    <a:lstStyle/>
                    <a:p>
                      <a:r>
                        <a:rPr lang="en-US" sz="1200"/>
                        <a:t>1960 or later</a:t>
                      </a:r>
                    </a:p>
                  </a:txBody>
                  <a:tcPr anchor="ctr">
                    <a:solidFill>
                      <a:schemeClr val="bg1"/>
                    </a:solidFill>
                  </a:tcPr>
                </a:tc>
                <a:tc>
                  <a:txBody>
                    <a:bodyPr/>
                    <a:lstStyle/>
                    <a:p>
                      <a:pPr algn="ctr"/>
                      <a:r>
                        <a:rPr lang="en-US" sz="1200"/>
                        <a:t>75</a:t>
                      </a:r>
                    </a:p>
                  </a:txBody>
                  <a:tcPr anchor="ctr">
                    <a:solidFill>
                      <a:schemeClr val="bg1"/>
                    </a:solidFill>
                  </a:tcPr>
                </a:tc>
                <a:extLst>
                  <a:ext uri="{0D108BD9-81ED-4DB2-BD59-A6C34878D82A}">
                    <a16:rowId xmlns:a16="http://schemas.microsoft.com/office/drawing/2014/main" val="2333911869"/>
                  </a:ext>
                </a:extLst>
              </a:tr>
            </a:tbl>
          </a:graphicData>
        </a:graphic>
      </p:graphicFrame>
      <p:sp>
        <p:nvSpPr>
          <p:cNvPr id="17" name="TextBox 16">
            <a:extLst>
              <a:ext uri="{FF2B5EF4-FFF2-40B4-BE49-F238E27FC236}">
                <a16:creationId xmlns:a16="http://schemas.microsoft.com/office/drawing/2014/main" id="{449D089E-BC03-0B9E-E6C7-9E056E6C27D8}"/>
              </a:ext>
            </a:extLst>
          </p:cNvPr>
          <p:cNvSpPr txBox="1">
            <a:spLocks noGrp="1" noRot="1" noMove="1" noResize="1" noEditPoints="1" noAdjustHandles="1" noChangeArrowheads="1" noChangeShapeType="1"/>
          </p:cNvSpPr>
          <p:nvPr userDrawn="1"/>
        </p:nvSpPr>
        <p:spPr>
          <a:xfrm>
            <a:off x="4152365" y="2802520"/>
            <a:ext cx="2134688" cy="1631216"/>
          </a:xfrm>
          <a:prstGeom prst="rect">
            <a:avLst/>
          </a:prstGeom>
          <a:noFill/>
        </p:spPr>
        <p:txBody>
          <a:bodyPr wrap="square">
            <a:spAutoFit/>
          </a:bodyPr>
          <a:lstStyle/>
          <a:p>
            <a:r>
              <a:rPr lang="en-US" sz="1600" b="1" dirty="0"/>
              <a:t>2024</a:t>
            </a:r>
            <a:endParaRPr lang="en-US" sz="1200" b="1" dirty="0"/>
          </a:p>
          <a:p>
            <a:pPr marL="128016" indent="-128016">
              <a:buFont typeface="Wingdings" pitchFamily="2" charset="2"/>
              <a:buChar char="§"/>
            </a:pPr>
            <a:r>
              <a:rPr lang="en-US" sz="1200" dirty="0"/>
              <a:t>Roth 401(k) and 403(b) RMDs eliminated </a:t>
            </a:r>
          </a:p>
          <a:p>
            <a:pPr marL="128016" indent="-128016">
              <a:buFont typeface="Wingdings" pitchFamily="2" charset="2"/>
              <a:buChar char="§"/>
            </a:pPr>
            <a:r>
              <a:rPr lang="en-US" sz="1200" dirty="0"/>
              <a:t>529 Rollover to Roth IRA </a:t>
            </a:r>
          </a:p>
          <a:p>
            <a:pPr marL="128016" indent="-128016">
              <a:buFont typeface="Wingdings" pitchFamily="2" charset="2"/>
              <a:buChar char="§"/>
            </a:pPr>
            <a:r>
              <a:rPr lang="en-US" sz="1200" dirty="0"/>
              <a:t>Qualified Charitable Distribution (QCD) max amount linked to inflation (still begins at 70.5)</a:t>
            </a:r>
          </a:p>
        </p:txBody>
      </p:sp>
      <p:sp>
        <p:nvSpPr>
          <p:cNvPr id="18" name="Triangle 25">
            <a:extLst>
              <a:ext uri="{FF2B5EF4-FFF2-40B4-BE49-F238E27FC236}">
                <a16:creationId xmlns:a16="http://schemas.microsoft.com/office/drawing/2014/main" id="{DD755345-09A3-2CDE-D443-E0259E092941}"/>
              </a:ext>
            </a:extLst>
          </p:cNvPr>
          <p:cNvSpPr>
            <a:spLocks noGrp="1" noRot="1" noChangeAspect="1" noMove="1" noResize="1" noEditPoints="1" noAdjustHandles="1" noChangeArrowheads="1" noChangeShapeType="1"/>
          </p:cNvSpPr>
          <p:nvPr userDrawn="1"/>
        </p:nvSpPr>
        <p:spPr>
          <a:xfrm rot="10800000">
            <a:off x="4152365" y="2448143"/>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52BE3C8-7880-B190-F2CE-F4D1E3690510}"/>
              </a:ext>
            </a:extLst>
          </p:cNvPr>
          <p:cNvSpPr txBox="1">
            <a:spLocks noGrp="1" noRot="1" noMove="1" noResize="1" noEditPoints="1" noAdjustHandles="1" noChangeArrowheads="1" noChangeShapeType="1"/>
          </p:cNvSpPr>
          <p:nvPr userDrawn="1"/>
        </p:nvSpPr>
        <p:spPr>
          <a:xfrm>
            <a:off x="6551418" y="2802520"/>
            <a:ext cx="2747034" cy="2185214"/>
          </a:xfrm>
          <a:prstGeom prst="rect">
            <a:avLst/>
          </a:prstGeom>
          <a:noFill/>
        </p:spPr>
        <p:txBody>
          <a:bodyPr wrap="square">
            <a:spAutoFit/>
          </a:bodyPr>
          <a:lstStyle/>
          <a:p>
            <a:r>
              <a:rPr lang="en-US" sz="1600" b="1"/>
              <a:t>2025</a:t>
            </a:r>
          </a:p>
          <a:p>
            <a:pPr marL="128016" indent="-128016">
              <a:buFont typeface="Wingdings" pitchFamily="2" charset="2"/>
              <a:buChar char="§"/>
            </a:pPr>
            <a:r>
              <a:rPr lang="en-US" sz="1200"/>
              <a:t>Higher catch-up limits for those 60 to 63 </a:t>
            </a:r>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r>
              <a:rPr lang="en-US" sz="1200"/>
              <a:t>Auto enrollment and escalation in new 401(k) plans</a:t>
            </a:r>
          </a:p>
        </p:txBody>
      </p:sp>
      <p:sp>
        <p:nvSpPr>
          <p:cNvPr id="22" name="Triangle 28">
            <a:extLst>
              <a:ext uri="{FF2B5EF4-FFF2-40B4-BE49-F238E27FC236}">
                <a16:creationId xmlns:a16="http://schemas.microsoft.com/office/drawing/2014/main" id="{18E8009F-4E37-A852-C5A6-9F65BD280A2A}"/>
              </a:ext>
            </a:extLst>
          </p:cNvPr>
          <p:cNvSpPr>
            <a:spLocks noGrp="1" noRot="1" noChangeAspect="1" noMove="1" noResize="1" noEditPoints="1" noAdjustHandles="1" noChangeArrowheads="1" noChangeShapeType="1"/>
          </p:cNvSpPr>
          <p:nvPr userDrawn="1"/>
        </p:nvSpPr>
        <p:spPr>
          <a:xfrm rot="10800000">
            <a:off x="6551418" y="2448144"/>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0723F51-6E3B-164B-B5F9-138CAAE573FD}"/>
              </a:ext>
            </a:extLst>
          </p:cNvPr>
          <p:cNvSpPr txBox="1">
            <a:spLocks noGrp="1" noRot="1" noMove="1" noResize="1" noEditPoints="1" noAdjustHandles="1" noChangeArrowheads="1" noChangeShapeType="1"/>
          </p:cNvSpPr>
          <p:nvPr userDrawn="1"/>
        </p:nvSpPr>
        <p:spPr>
          <a:xfrm>
            <a:off x="9562816" y="2802520"/>
            <a:ext cx="1994184" cy="892552"/>
          </a:xfrm>
          <a:prstGeom prst="rect">
            <a:avLst/>
          </a:prstGeom>
          <a:noFill/>
        </p:spPr>
        <p:txBody>
          <a:bodyPr wrap="square">
            <a:spAutoFit/>
          </a:bodyPr>
          <a:lstStyle/>
          <a:p>
            <a:r>
              <a:rPr lang="en-US" sz="1600" b="1"/>
              <a:t>2026</a:t>
            </a:r>
          </a:p>
          <a:p>
            <a:pPr marL="128016" indent="-128016">
              <a:buFont typeface="Wingdings" pitchFamily="2" charset="2"/>
              <a:buChar char="§"/>
            </a:pPr>
            <a:r>
              <a:rPr lang="en-US" sz="1200"/>
              <a:t>Catch-up contribution for high earners (&gt;$145k) must be Roth</a:t>
            </a:r>
          </a:p>
        </p:txBody>
      </p:sp>
      <p:sp>
        <p:nvSpPr>
          <p:cNvPr id="27" name="Triangle 31">
            <a:extLst>
              <a:ext uri="{FF2B5EF4-FFF2-40B4-BE49-F238E27FC236}">
                <a16:creationId xmlns:a16="http://schemas.microsoft.com/office/drawing/2014/main" id="{88D67A20-5FF3-82AF-60D6-AC4EF701F6A3}"/>
              </a:ext>
            </a:extLst>
          </p:cNvPr>
          <p:cNvSpPr>
            <a:spLocks noGrp="1" noRot="1" noChangeAspect="1" noMove="1" noResize="1" noEditPoints="1" noAdjustHandles="1" noChangeArrowheads="1" noChangeShapeType="1"/>
          </p:cNvSpPr>
          <p:nvPr userDrawn="1"/>
        </p:nvSpPr>
        <p:spPr>
          <a:xfrm rot="10800000">
            <a:off x="9562816" y="2448144"/>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 name="Table 29">
            <a:extLst>
              <a:ext uri="{FF2B5EF4-FFF2-40B4-BE49-F238E27FC236}">
                <a16:creationId xmlns:a16="http://schemas.microsoft.com/office/drawing/2014/main" id="{1DE1A204-2117-7513-8AA7-EA04CC81EAEC}"/>
              </a:ext>
            </a:extLst>
          </p:cNvPr>
          <p:cNvGraphicFramePr>
            <a:graphicFrameLocks noGrp="1" noDrilldown="1" noMove="1" noResize="1"/>
          </p:cNvGraphicFramePr>
          <p:nvPr userDrawn="1">
            <p:extLst>
              <p:ext uri="{D42A27DB-BD31-4B8C-83A1-F6EECF244321}">
                <p14:modId xmlns:p14="http://schemas.microsoft.com/office/powerpoint/2010/main" val="1624463185"/>
              </p:ext>
            </p:extLst>
          </p:nvPr>
        </p:nvGraphicFramePr>
        <p:xfrm>
          <a:off x="6668492" y="3564030"/>
          <a:ext cx="2512885" cy="822960"/>
        </p:xfrm>
        <a:graphic>
          <a:graphicData uri="http://schemas.openxmlformats.org/drawingml/2006/table">
            <a:tbl>
              <a:tblPr firstRow="1" bandRow="1">
                <a:tableStyleId>{BD9CF76C-B293-426B-8E50-40F4AE98F9BA}</a:tableStyleId>
              </a:tblPr>
              <a:tblGrid>
                <a:gridCol w="1021715">
                  <a:extLst>
                    <a:ext uri="{9D8B030D-6E8A-4147-A177-3AD203B41FA5}">
                      <a16:colId xmlns:a16="http://schemas.microsoft.com/office/drawing/2014/main" val="2087183117"/>
                    </a:ext>
                  </a:extLst>
                </a:gridCol>
                <a:gridCol w="743267">
                  <a:extLst>
                    <a:ext uri="{9D8B030D-6E8A-4147-A177-3AD203B41FA5}">
                      <a16:colId xmlns:a16="http://schemas.microsoft.com/office/drawing/2014/main" val="3498045044"/>
                    </a:ext>
                  </a:extLst>
                </a:gridCol>
                <a:gridCol w="747903">
                  <a:extLst>
                    <a:ext uri="{9D8B030D-6E8A-4147-A177-3AD203B41FA5}">
                      <a16:colId xmlns:a16="http://schemas.microsoft.com/office/drawing/2014/main" val="4283213299"/>
                    </a:ext>
                  </a:extLst>
                </a:gridCol>
              </a:tblGrid>
              <a:tr h="227781">
                <a:tc>
                  <a:txBody>
                    <a:bodyPr/>
                    <a:lstStyle/>
                    <a:p>
                      <a:endParaRPr lang="en-US" sz="1200"/>
                    </a:p>
                  </a:txBody>
                  <a:tcPr>
                    <a:solidFill>
                      <a:schemeClr val="bg1"/>
                    </a:solidFill>
                  </a:tcPr>
                </a:tc>
                <a:tc>
                  <a:txBody>
                    <a:bodyPr/>
                    <a:lstStyle/>
                    <a:p>
                      <a:pPr algn="ctr"/>
                      <a:r>
                        <a:rPr lang="en-US" sz="1200"/>
                        <a:t>New</a:t>
                      </a:r>
                    </a:p>
                  </a:txBody>
                  <a:tcPr>
                    <a:solidFill>
                      <a:schemeClr val="bg1"/>
                    </a:solidFill>
                  </a:tcPr>
                </a:tc>
                <a:tc>
                  <a:txBody>
                    <a:bodyPr/>
                    <a:lstStyle/>
                    <a:p>
                      <a:pPr algn="ctr"/>
                      <a:r>
                        <a:rPr lang="en-US" sz="1200"/>
                        <a:t>Current</a:t>
                      </a:r>
                    </a:p>
                  </a:txBody>
                  <a:tcPr>
                    <a:solidFill>
                      <a:schemeClr val="bg1"/>
                    </a:solidFill>
                  </a:tcPr>
                </a:tc>
                <a:extLst>
                  <a:ext uri="{0D108BD9-81ED-4DB2-BD59-A6C34878D82A}">
                    <a16:rowId xmlns:a16="http://schemas.microsoft.com/office/drawing/2014/main" val="2802439041"/>
                  </a:ext>
                </a:extLst>
              </a:tr>
              <a:tr h="227781">
                <a:tc>
                  <a:txBody>
                    <a:bodyPr/>
                    <a:lstStyle/>
                    <a:p>
                      <a:r>
                        <a:rPr lang="en-US" sz="1200"/>
                        <a:t>401(k), 403(b)</a:t>
                      </a:r>
                    </a:p>
                  </a:txBody>
                  <a:tcPr marL="0">
                    <a:solidFill>
                      <a:schemeClr val="bg1"/>
                    </a:solidFill>
                  </a:tcPr>
                </a:tc>
                <a:tc>
                  <a:txBody>
                    <a:bodyPr/>
                    <a:lstStyle/>
                    <a:p>
                      <a:pPr algn="ctr"/>
                      <a:r>
                        <a:rPr lang="en-US" sz="1200"/>
                        <a:t>$11,250</a:t>
                      </a:r>
                    </a:p>
                  </a:txBody>
                  <a:tcPr>
                    <a:solidFill>
                      <a:schemeClr val="bg1"/>
                    </a:solidFill>
                  </a:tcPr>
                </a:tc>
                <a:tc>
                  <a:txBody>
                    <a:bodyPr/>
                    <a:lstStyle/>
                    <a:p>
                      <a:pPr algn="ctr"/>
                      <a:r>
                        <a:rPr lang="en-US" sz="1200"/>
                        <a:t>$7,500</a:t>
                      </a:r>
                    </a:p>
                  </a:txBody>
                  <a:tcPr>
                    <a:solidFill>
                      <a:schemeClr val="bg1"/>
                    </a:solidFill>
                  </a:tcPr>
                </a:tc>
                <a:extLst>
                  <a:ext uri="{0D108BD9-81ED-4DB2-BD59-A6C34878D82A}">
                    <a16:rowId xmlns:a16="http://schemas.microsoft.com/office/drawing/2014/main" val="771376798"/>
                  </a:ext>
                </a:extLst>
              </a:tr>
              <a:tr h="227781">
                <a:tc>
                  <a:txBody>
                    <a:bodyPr/>
                    <a:lstStyle/>
                    <a:p>
                      <a:r>
                        <a:rPr lang="en-US" sz="1200"/>
                        <a:t>Simple IRA</a:t>
                      </a:r>
                    </a:p>
                  </a:txBody>
                  <a:tcPr marL="0">
                    <a:solidFill>
                      <a:schemeClr val="bg1"/>
                    </a:solidFill>
                  </a:tcPr>
                </a:tc>
                <a:tc>
                  <a:txBody>
                    <a:bodyPr/>
                    <a:lstStyle/>
                    <a:p>
                      <a:pPr algn="ctr"/>
                      <a:r>
                        <a:rPr lang="en-US" sz="1200"/>
                        <a:t>$5,250</a:t>
                      </a:r>
                    </a:p>
                  </a:txBody>
                  <a:tcPr>
                    <a:solidFill>
                      <a:schemeClr val="bg1"/>
                    </a:solidFill>
                  </a:tcPr>
                </a:tc>
                <a:tc>
                  <a:txBody>
                    <a:bodyPr/>
                    <a:lstStyle/>
                    <a:p>
                      <a:pPr algn="ctr"/>
                      <a:r>
                        <a:rPr lang="en-US" sz="1200"/>
                        <a:t>$3,500</a:t>
                      </a:r>
                    </a:p>
                  </a:txBody>
                  <a:tcPr>
                    <a:solidFill>
                      <a:schemeClr val="bg1"/>
                    </a:solidFill>
                  </a:tcPr>
                </a:tc>
                <a:extLst>
                  <a:ext uri="{0D108BD9-81ED-4DB2-BD59-A6C34878D82A}">
                    <a16:rowId xmlns:a16="http://schemas.microsoft.com/office/drawing/2014/main" val="3917525189"/>
                  </a:ext>
                </a:extLst>
              </a:tr>
            </a:tbl>
          </a:graphicData>
        </a:graphic>
      </p:graphicFrame>
    </p:spTree>
    <p:extLst>
      <p:ext uri="{BB962C8B-B14F-4D97-AF65-F5344CB8AC3E}">
        <p14:creationId xmlns:p14="http://schemas.microsoft.com/office/powerpoint/2010/main" val="2183067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grpSp>
        <p:nvGrpSpPr>
          <p:cNvPr id="12" name="Group 11">
            <a:extLst>
              <a:ext uri="{FF2B5EF4-FFF2-40B4-BE49-F238E27FC236}">
                <a16:creationId xmlns:a16="http://schemas.microsoft.com/office/drawing/2014/main" id="{B68CADEB-C5A2-76CB-E94E-BF8AE9918D01}"/>
              </a:ext>
            </a:extLst>
          </p:cNvPr>
          <p:cNvGrpSpPr>
            <a:grpSpLocks noGrp="1" noUngrp="1" noRot="1" noMove="1" noResize="1"/>
          </p:cNvGrpSpPr>
          <p:nvPr userDrawn="1"/>
        </p:nvGrpSpPr>
        <p:grpSpPr>
          <a:xfrm>
            <a:off x="653845" y="667820"/>
            <a:ext cx="10951923" cy="5390080"/>
            <a:chOff x="653845" y="667820"/>
            <a:chExt cx="10951923" cy="5390080"/>
          </a:xfrm>
        </p:grpSpPr>
        <p:sp>
          <p:nvSpPr>
            <p:cNvPr id="4" name="Title 1">
              <a:extLst>
                <a:ext uri="{FF2B5EF4-FFF2-40B4-BE49-F238E27FC236}">
                  <a16:creationId xmlns:a16="http://schemas.microsoft.com/office/drawing/2014/main" id="{974B3184-5F03-33D1-1C59-52CA35B9480A}"/>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latin typeface="Georgia Pro"/>
                  <a:cs typeface="Times New Roman"/>
                </a:rPr>
                <a:t>Roth and Medicare Part B Considerations</a:t>
              </a:r>
            </a:p>
          </p:txBody>
        </p:sp>
        <p:sp>
          <p:nvSpPr>
            <p:cNvPr id="6" name="Text Placeholder 5">
              <a:extLst>
                <a:ext uri="{FF2B5EF4-FFF2-40B4-BE49-F238E27FC236}">
                  <a16:creationId xmlns:a16="http://schemas.microsoft.com/office/drawing/2014/main" id="{5EC9F80A-1940-AEDE-B665-288A7E9272F1}"/>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smtClean="0">
                  <a:solidFill>
                    <a:schemeClr val="tx1"/>
                  </a:solidFill>
                  <a:latin typeface="Aptos" panose="020B0004020202020204" pitchFamily="34" charset="0"/>
                  <a:ea typeface="+mn-ea"/>
                  <a:cs typeface="Arial" panose="020B0604020202020204" pitchFamily="34" charset="0"/>
                </a:defRPr>
              </a:lvl1pPr>
              <a:lvl2pPr marL="177403" indent="0" algn="l" defTabSz="685800" rtl="0" eaLnBrk="1" latinLnBrk="0" hangingPunct="1">
                <a:lnSpc>
                  <a:spcPct val="90000"/>
                </a:lnSpc>
                <a:spcBef>
                  <a:spcPts val="375"/>
                </a:spcBef>
                <a:buFont typeface="Wingdings" pitchFamily="2" charset="2"/>
                <a:buNone/>
                <a:tabLst/>
                <a:defRPr lang="en-US" sz="1350" kern="1200" smtClean="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lang="en-US"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Hypothetical chart, for illustrative purposes only. This does not represent the experience of any client. 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9" name="Text Placeholder 6">
              <a:extLst>
                <a:ext uri="{FF2B5EF4-FFF2-40B4-BE49-F238E27FC236}">
                  <a16:creationId xmlns:a16="http://schemas.microsoft.com/office/drawing/2014/main" id="{D63D045D-A5F0-C3CB-D1C6-7AF87F056EA7}"/>
                </a:ext>
              </a:extLst>
            </p:cNvPr>
            <p:cNvSpPr txBox="1">
              <a:spLocks noGrp="1" noRot="1" noMove="1" noResize="1" noEditPoints="1" noAdjustHandles="1" noChangeArrowheads="1" noChangeShapeType="1"/>
            </p:cNvSpPr>
            <p:nvPr userDrawn="1"/>
          </p:nvSpPr>
          <p:spPr>
            <a:xfrm>
              <a:off x="658813" y="1262063"/>
              <a:ext cx="10928350" cy="583814"/>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Arial" panose="020B0604020202020204" pitchFamily="34" charset="0"/>
                <a:buNone/>
                <a:tabLst/>
                <a:defRPr sz="1600" b="0" i="0" kern="1200">
                  <a:solidFill>
                    <a:schemeClr val="tx1"/>
                  </a:solidFill>
                  <a:latin typeface="Aptos Light" panose="020B0004020202020204" pitchFamily="34" charset="0"/>
                  <a:ea typeface="+mn-ea"/>
                  <a:cs typeface="+mn-cs"/>
                </a:defRPr>
              </a:lvl1pPr>
              <a:lvl2pPr marL="183357" indent="0" algn="l" defTabSz="685800" rtl="0" eaLnBrk="1" latinLnBrk="0" hangingPunct="1">
                <a:lnSpc>
                  <a:spcPct val="90000"/>
                </a:lnSpc>
                <a:spcBef>
                  <a:spcPts val="375"/>
                </a:spcBef>
                <a:buFont typeface="Wingdings" pitchFamily="2" charset="2"/>
                <a:buNone/>
                <a:tabLst/>
                <a:defRPr sz="1200" b="1" kern="1200">
                  <a:solidFill>
                    <a:schemeClr val="tx1"/>
                  </a:solidFill>
                  <a:latin typeface="+mn-lt"/>
                  <a:ea typeface="+mn-ea"/>
                  <a:cs typeface="+mn-cs"/>
                </a:defRPr>
              </a:lvl2pPr>
              <a:lvl3pPr marL="340519" indent="0" algn="l" defTabSz="685800" rtl="0" eaLnBrk="1" latinLnBrk="0" hangingPunct="1">
                <a:lnSpc>
                  <a:spcPct val="90000"/>
                </a:lnSpc>
                <a:spcBef>
                  <a:spcPts val="375"/>
                </a:spcBef>
                <a:buFont typeface="Wingdings" pitchFamily="2" charset="2"/>
                <a:buNone/>
                <a:tabLst/>
                <a:defRPr sz="1100" b="1" kern="1200">
                  <a:solidFill>
                    <a:schemeClr val="tx1"/>
                  </a:solidFill>
                  <a:latin typeface="+mn-lt"/>
                  <a:ea typeface="+mn-ea"/>
                  <a:cs typeface="+mn-cs"/>
                </a:defRPr>
              </a:lvl3pPr>
              <a:lvl4pPr marL="515541" indent="0" algn="l" defTabSz="685800" rtl="0" eaLnBrk="1" latinLnBrk="0" hangingPunct="1">
                <a:lnSpc>
                  <a:spcPct val="90000"/>
                </a:lnSpc>
                <a:spcBef>
                  <a:spcPts val="375"/>
                </a:spcBef>
                <a:buFont typeface="Wingdings" pitchFamily="2" charset="2"/>
                <a:buNone/>
                <a:tabLst/>
                <a:defRPr sz="1050" b="1" kern="1200">
                  <a:solidFill>
                    <a:schemeClr val="tx1"/>
                  </a:solidFill>
                  <a:latin typeface="+mn-lt"/>
                  <a:ea typeface="+mn-ea"/>
                  <a:cs typeface="+mn-cs"/>
                </a:defRPr>
              </a:lvl4pPr>
              <a:lvl5pPr marL="689372" indent="0" algn="l" defTabSz="685800" rtl="0" eaLnBrk="1" latinLnBrk="0" hangingPunct="1">
                <a:lnSpc>
                  <a:spcPct val="90000"/>
                </a:lnSpc>
                <a:spcBef>
                  <a:spcPts val="375"/>
                </a:spcBef>
                <a:buFont typeface="Wingdings" pitchFamily="2" charset="2"/>
                <a:buNone/>
                <a:tabLst/>
                <a:defRP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Light"/>
                </a:rPr>
                <a:t>2025 Part B premiums are calculated using modified adjusted gross income (AGI)</a:t>
              </a:r>
            </a:p>
            <a:p>
              <a:r>
                <a:rPr lang="en-US" sz="1200"/>
                <a:t>(don’t forget about municipal bond interest &amp; typically a 2-year lag for income used)</a:t>
              </a:r>
            </a:p>
          </p:txBody>
        </p:sp>
        <p:graphicFrame>
          <p:nvGraphicFramePr>
            <p:cNvPr id="11" name="object 10">
              <a:extLst>
                <a:ext uri="{FF2B5EF4-FFF2-40B4-BE49-F238E27FC236}">
                  <a16:creationId xmlns:a16="http://schemas.microsoft.com/office/drawing/2014/main" id="{2DD85DE1-90F6-C8BB-0958-D46B75BB6491}"/>
                </a:ext>
              </a:extLst>
            </p:cNvPr>
            <p:cNvGraphicFramePr>
              <a:graphicFrameLocks noGrp="1" noDrilldown="1" noMove="1" noResize="1"/>
            </p:cNvGraphicFramePr>
            <p:nvPr userDrawn="1">
              <p:extLst>
                <p:ext uri="{D42A27DB-BD31-4B8C-83A1-F6EECF244321}">
                  <p14:modId xmlns:p14="http://schemas.microsoft.com/office/powerpoint/2010/main" val="592018237"/>
                </p:ext>
              </p:extLst>
            </p:nvPr>
          </p:nvGraphicFramePr>
          <p:xfrm>
            <a:off x="762000" y="2119312"/>
            <a:ext cx="10843768" cy="3274097"/>
          </p:xfrm>
          <a:graphic>
            <a:graphicData uri="http://schemas.openxmlformats.org/drawingml/2006/table">
              <a:tbl>
                <a:tblPr firstRow="1" bandRow="1">
                  <a:tableStyleId>{2D5ABB26-0587-4C30-8999-92F81FD0307C}</a:tableStyleId>
                </a:tblPr>
                <a:tblGrid>
                  <a:gridCol w="2901956">
                    <a:extLst>
                      <a:ext uri="{9D8B030D-6E8A-4147-A177-3AD203B41FA5}">
                        <a16:colId xmlns:a16="http://schemas.microsoft.com/office/drawing/2014/main" val="20000"/>
                      </a:ext>
                    </a:extLst>
                  </a:gridCol>
                  <a:gridCol w="2901956">
                    <a:extLst>
                      <a:ext uri="{9D8B030D-6E8A-4147-A177-3AD203B41FA5}">
                        <a16:colId xmlns:a16="http://schemas.microsoft.com/office/drawing/2014/main" val="20001"/>
                      </a:ext>
                    </a:extLst>
                  </a:gridCol>
                  <a:gridCol w="2603083">
                    <a:extLst>
                      <a:ext uri="{9D8B030D-6E8A-4147-A177-3AD203B41FA5}">
                        <a16:colId xmlns:a16="http://schemas.microsoft.com/office/drawing/2014/main" val="20002"/>
                      </a:ext>
                    </a:extLst>
                  </a:gridCol>
                  <a:gridCol w="2436773">
                    <a:extLst>
                      <a:ext uri="{9D8B030D-6E8A-4147-A177-3AD203B41FA5}">
                        <a16:colId xmlns:a16="http://schemas.microsoft.com/office/drawing/2014/main" val="20003"/>
                      </a:ext>
                    </a:extLst>
                  </a:gridCol>
                </a:tblGrid>
                <a:tr h="430580">
                  <a:tc>
                    <a:txBody>
                      <a:bodyPr/>
                      <a:lstStyle/>
                      <a:p>
                        <a:pPr marL="0" algn="l" defTabSz="685800" rtl="0" eaLnBrk="1" latinLnBrk="0" hangingPunct="1">
                          <a:lnSpc>
                            <a:spcPct val="100000"/>
                          </a:lnSpc>
                          <a:spcBef>
                            <a:spcPts val="620"/>
                          </a:spcBef>
                        </a:pPr>
                        <a:r>
                          <a:rPr lang="en-US" sz="1200" b="1" kern="1200">
                            <a:solidFill>
                              <a:schemeClr val="tx1"/>
                            </a:solidFill>
                            <a:latin typeface="+mn-lt"/>
                            <a:ea typeface="+mn-ea"/>
                            <a:cs typeface="+mn-cs"/>
                          </a:rPr>
                          <a:t>Individual Tax Return</a:t>
                        </a:r>
                      </a:p>
                    </a:txBody>
                    <a:tcPr marL="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620"/>
                          </a:spcBef>
                        </a:pPr>
                        <a:r>
                          <a:rPr lang="en-US" sz="1200" b="1" i="0" spc="0">
                            <a:solidFill>
                              <a:schemeClr val="tx1"/>
                            </a:solidFill>
                            <a:latin typeface="Aptos" panose="020B0004020202020204" pitchFamily="34" charset="0"/>
                            <a:cs typeface="Arial"/>
                          </a:rPr>
                          <a:t>Joint Tax Return</a:t>
                        </a:r>
                      </a:p>
                    </a:txBody>
                    <a:tcPr marL="15240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620"/>
                          </a:spcBef>
                        </a:pPr>
                        <a:r>
                          <a:rPr lang="en-US" sz="1200" b="1" i="0" spc="0">
                            <a:solidFill>
                              <a:schemeClr val="tx1"/>
                            </a:solidFill>
                            <a:latin typeface="Aptos" panose="020B0004020202020204" pitchFamily="34" charset="0"/>
                            <a:cs typeface="Arial"/>
                          </a:rPr>
                          <a:t>File Married &amp; Separate</a:t>
                        </a:r>
                      </a:p>
                    </a:txBody>
                    <a:tcPr marL="15240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620"/>
                          </a:spcBef>
                        </a:pPr>
                        <a:r>
                          <a:rPr lang="en-US" sz="1200" b="1" i="0" spc="0">
                            <a:solidFill>
                              <a:schemeClr val="tx1"/>
                            </a:solidFill>
                            <a:latin typeface="Aptos" panose="020B0004020202020204" pitchFamily="34" charset="0"/>
                            <a:cs typeface="Arial"/>
                          </a:rPr>
                          <a:t>You Pay Each Month</a:t>
                        </a:r>
                      </a:p>
                    </a:txBody>
                    <a:tcPr marL="15240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93458">
                  <a:tc>
                    <a:txBody>
                      <a:bodyPr/>
                      <a:lstStyle/>
                      <a:p>
                        <a:pPr marL="0" algn="l" defTabSz="685800" rtl="0" eaLnBrk="1" latinLnBrk="0" hangingPunct="1">
                          <a:lnSpc>
                            <a:spcPct val="100000"/>
                          </a:lnSpc>
                          <a:spcBef>
                            <a:spcPts val="620"/>
                          </a:spcBef>
                        </a:pPr>
                        <a:r>
                          <a:rPr sz="1200" b="0" kern="1200">
                            <a:solidFill>
                              <a:schemeClr val="tx1"/>
                            </a:solidFill>
                            <a:latin typeface="+mn-lt"/>
                            <a:ea typeface="+mn-ea"/>
                            <a:cs typeface="+mn-cs"/>
                          </a:rPr>
                          <a:t>$</a:t>
                        </a:r>
                        <a:r>
                          <a:rPr lang="en-US" sz="1200" b="0" kern="1200">
                            <a:solidFill>
                              <a:schemeClr val="tx1"/>
                            </a:solidFill>
                            <a:latin typeface="+mn-lt"/>
                            <a:ea typeface="+mn-ea"/>
                            <a:cs typeface="+mn-cs"/>
                          </a:rPr>
                          <a:t>106,000 or less </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212,000 or less</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106,000 </a:t>
                        </a:r>
                        <a:r>
                          <a:rPr sz="1200" b="0" i="0" spc="0">
                            <a:solidFill>
                              <a:schemeClr val="tx1"/>
                            </a:solidFill>
                            <a:latin typeface="Aptos" panose="020B0004020202020204" pitchFamily="34" charset="0"/>
                            <a:cs typeface="Arial"/>
                          </a:rPr>
                          <a:t>or less</a:t>
                        </a:r>
                      </a:p>
                    </a:txBody>
                    <a:tcPr marL="15240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185</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$106,000 up to $133,000</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lang="en-US" sz="1200" b="0" i="0" spc="0">
                            <a:solidFill>
                              <a:schemeClr val="tx1"/>
                            </a:solidFill>
                            <a:latin typeface="Aptos" panose="020B0004020202020204" pitchFamily="34" charset="0"/>
                            <a:cs typeface="Arial"/>
                          </a:rPr>
                          <a:t>Above $212,000 up to $266,000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N/A</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259</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$133,000 up to $167,000 </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$266,000 up to $334,000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N/A</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370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$167,000 up to $200,000</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$334,000 up to $400,000 </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N/A</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480.90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$200,000 up to $500,000</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$400,000 up to $750,000 </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$106,000 up to $394,000 </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591.90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6227">
                  <a:tc>
                    <a:txBody>
                      <a:bodyPr/>
                      <a:lstStyle/>
                      <a:p>
                        <a:pPr marL="0" algn="l" defTabSz="685800" rtl="0" eaLnBrk="1" latinLnBrk="0" hangingPunct="1">
                          <a:lnSpc>
                            <a:spcPct val="100000"/>
                          </a:lnSpc>
                          <a:spcBef>
                            <a:spcPts val="620"/>
                          </a:spcBef>
                        </a:pPr>
                        <a:r>
                          <a:rPr sz="1200" b="0" kern="1200">
                            <a:solidFill>
                              <a:schemeClr val="tx1"/>
                            </a:solidFill>
                            <a:latin typeface="+mn-lt"/>
                            <a:ea typeface="+mn-ea"/>
                            <a:cs typeface="+mn-cs"/>
                          </a:rPr>
                          <a:t>Above $500,000</a:t>
                        </a: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720">
                          <a:lnSpc>
                            <a:spcPct val="100000"/>
                          </a:lnSpc>
                          <a:spcBef>
                            <a:spcPts val="850"/>
                          </a:spcBef>
                        </a:pPr>
                        <a:r>
                          <a:rPr sz="1200" b="0" i="0" spc="0">
                            <a:solidFill>
                              <a:schemeClr val="tx1"/>
                            </a:solidFill>
                            <a:latin typeface="Aptos" panose="020B0004020202020204" pitchFamily="34" charset="0"/>
                            <a:cs typeface="Arial"/>
                          </a:rPr>
                          <a:t>Above $750,000</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720">
                          <a:lnSpc>
                            <a:spcPct val="100000"/>
                          </a:lnSpc>
                          <a:spcBef>
                            <a:spcPts val="850"/>
                          </a:spcBef>
                        </a:pPr>
                        <a:r>
                          <a:rPr sz="1200" b="0" i="0" spc="0">
                            <a:solidFill>
                              <a:schemeClr val="tx1"/>
                            </a:solidFill>
                            <a:latin typeface="Aptos" panose="020B0004020202020204" pitchFamily="34" charset="0"/>
                            <a:cs typeface="Arial"/>
                          </a:rPr>
                          <a:t>Above $</a:t>
                        </a:r>
                        <a:r>
                          <a:rPr lang="en-US" sz="1200" b="0" i="0" spc="0">
                            <a:solidFill>
                              <a:schemeClr val="tx1"/>
                            </a:solidFill>
                            <a:latin typeface="Aptos" panose="020B0004020202020204" pitchFamily="34" charset="0"/>
                            <a:cs typeface="Arial"/>
                          </a:rPr>
                          <a:t>394,000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72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628.90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pSp>
    </p:spTree>
    <p:extLst>
      <p:ext uri="{BB962C8B-B14F-4D97-AF65-F5344CB8AC3E}">
        <p14:creationId xmlns:p14="http://schemas.microsoft.com/office/powerpoint/2010/main" val="1257891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4" name="Title 1">
            <a:extLst>
              <a:ext uri="{FF2B5EF4-FFF2-40B4-BE49-F238E27FC236}">
                <a16:creationId xmlns:a16="http://schemas.microsoft.com/office/drawing/2014/main" id="{9CD57066-FBB1-4665-4F83-3D31215DE90E}"/>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2025 Federal Tax Rates</a:t>
            </a:r>
          </a:p>
        </p:txBody>
      </p:sp>
      <p:sp>
        <p:nvSpPr>
          <p:cNvPr id="6" name="Text Placeholder 5">
            <a:extLst>
              <a:ext uri="{FF2B5EF4-FFF2-40B4-BE49-F238E27FC236}">
                <a16:creationId xmlns:a16="http://schemas.microsoft.com/office/drawing/2014/main" id="{6317E564-F520-934D-D374-F69237D12500}"/>
              </a:ext>
            </a:extLst>
          </p:cNvPr>
          <p:cNvSpPr txBox="1">
            <a:spLocks noGrp="1" noRot="1" noMove="1" noResize="1" noEditPoints="1" noAdjustHandles="1" noChangeArrowheads="1" noChangeShapeType="1"/>
          </p:cNvSpPr>
          <p:nvPr userDrawn="1"/>
        </p:nvSpPr>
        <p:spPr>
          <a:xfrm>
            <a:off x="645626" y="5857118"/>
            <a:ext cx="10911375" cy="384907"/>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smtClean="0">
                <a:solidFill>
                  <a:schemeClr val="tx1"/>
                </a:solidFill>
                <a:latin typeface="Aptos" panose="020B0004020202020204" pitchFamily="34" charset="0"/>
                <a:ea typeface="+mn-ea"/>
                <a:cs typeface="Arial" panose="020B0604020202020204" pitchFamily="34" charset="0"/>
              </a:defRPr>
            </a:lvl1pPr>
            <a:lvl2pPr marL="177403" indent="0" algn="l" defTabSz="685800" rtl="0" eaLnBrk="1" latinLnBrk="0" hangingPunct="1">
              <a:lnSpc>
                <a:spcPct val="90000"/>
              </a:lnSpc>
              <a:spcBef>
                <a:spcPts val="375"/>
              </a:spcBef>
              <a:buFont typeface="Wingdings" pitchFamily="2" charset="2"/>
              <a:buNone/>
              <a:tabLst/>
              <a:defRPr lang="en-US" sz="1350" kern="1200" smtClean="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lang="en-US"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pPr>
            <a:r>
              <a:rPr lang="en-US" dirty="0">
                <a:latin typeface="Aptos"/>
                <a:cs typeface="Arial"/>
              </a:rPr>
              <a:t>Source: IRS Revenue Procedure 2024-40 (</a:t>
            </a:r>
            <a:r>
              <a:rPr lang="en-US" dirty="0">
                <a:latin typeface="Aptos"/>
                <a:cs typeface="Arial"/>
                <a:hlinkClick r:id="rId2">
                  <a:extLst>
                    <a:ext uri="{A12FA001-AC4F-418D-AE19-62706E023703}">
                      <ahyp:hlinkClr xmlns:ahyp="http://schemas.microsoft.com/office/drawing/2018/hyperlinkcolor" val="tx"/>
                    </a:ext>
                  </a:extLst>
                </a:hlinkClick>
              </a:rPr>
              <a:t>https://www.irs.gov/pub/irs-drop/rp-24-40.pdf</a:t>
            </a:r>
            <a:r>
              <a:rPr lang="en-US" dirty="0">
                <a:latin typeface="Aptos"/>
                <a:cs typeface="Arial"/>
              </a:rPr>
              <a:t>);</a:t>
            </a:r>
            <a:r>
              <a:rPr lang="en-US" baseline="30000" dirty="0">
                <a:latin typeface="Aptos"/>
                <a:cs typeface="Arial"/>
              </a:rPr>
              <a:t> 1 </a:t>
            </a:r>
            <a:r>
              <a:rPr lang="en-US" dirty="0">
                <a:latin typeface="Aptos"/>
                <a:cs typeface="Arial"/>
              </a:rPr>
              <a:t>The maximum 0% rate shall be $48,350 for single filers and $96,700 for married filing jointly filers while the 15% rate amount shall be $533,400 in the case of a Single tax return, and $600,050 in the case of a Joint tax return; </a:t>
            </a:r>
            <a:r>
              <a:rPr lang="en-US" baseline="30000" dirty="0">
                <a:latin typeface="Aptos"/>
                <a:cs typeface="Arial"/>
              </a:rPr>
              <a:t>2</a:t>
            </a:r>
            <a:r>
              <a:rPr lang="en-US" dirty="0">
                <a:latin typeface="Aptos"/>
                <a:cs typeface="Arial"/>
              </a:rPr>
              <a:t> 40% is the estate tax rate.</a:t>
            </a:r>
          </a:p>
          <a:p>
            <a:pPr>
              <a:spcBef>
                <a:spcPts val="600"/>
              </a:spcBef>
            </a:pPr>
            <a:r>
              <a:rPr lang="en-US" dirty="0">
                <a:latin typeface="Aptos"/>
                <a:cs typeface="Arial"/>
              </a:rPr>
              <a:t>AGI = Adjusted Gross Income</a:t>
            </a:r>
            <a:endParaRPr lang="en-US" dirty="0"/>
          </a:p>
        </p:txBody>
      </p:sp>
      <p:graphicFrame>
        <p:nvGraphicFramePr>
          <p:cNvPr id="9" name="object 6">
            <a:extLst>
              <a:ext uri="{FF2B5EF4-FFF2-40B4-BE49-F238E27FC236}">
                <a16:creationId xmlns:a16="http://schemas.microsoft.com/office/drawing/2014/main" id="{E7C621E3-C806-9EAC-BEF2-D63D32EE9FD5}"/>
              </a:ext>
            </a:extLst>
          </p:cNvPr>
          <p:cNvGraphicFramePr>
            <a:graphicFrameLocks noGrp="1" noDrilldown="1" noMove="1" noResize="1"/>
          </p:cNvGraphicFramePr>
          <p:nvPr userDrawn="1">
            <p:extLst>
              <p:ext uri="{D42A27DB-BD31-4B8C-83A1-F6EECF244321}">
                <p14:modId xmlns:p14="http://schemas.microsoft.com/office/powerpoint/2010/main" val="3892230568"/>
              </p:ext>
            </p:extLst>
          </p:nvPr>
        </p:nvGraphicFramePr>
        <p:xfrm>
          <a:off x="762000" y="1790700"/>
          <a:ext cx="10839450" cy="3291840"/>
        </p:xfrm>
        <a:graphic>
          <a:graphicData uri="http://schemas.openxmlformats.org/drawingml/2006/table">
            <a:tbl>
              <a:tblPr firstRow="1" bandRow="1">
                <a:tableStyleId>{2D5ABB26-0587-4C30-8999-92F81FD0307C}</a:tableStyleId>
              </a:tblPr>
              <a:tblGrid>
                <a:gridCol w="1806575">
                  <a:extLst>
                    <a:ext uri="{9D8B030D-6E8A-4147-A177-3AD203B41FA5}">
                      <a16:colId xmlns:a16="http://schemas.microsoft.com/office/drawing/2014/main" val="20000"/>
                    </a:ext>
                  </a:extLst>
                </a:gridCol>
                <a:gridCol w="1806575">
                  <a:extLst>
                    <a:ext uri="{9D8B030D-6E8A-4147-A177-3AD203B41FA5}">
                      <a16:colId xmlns:a16="http://schemas.microsoft.com/office/drawing/2014/main" val="20001"/>
                    </a:ext>
                  </a:extLst>
                </a:gridCol>
                <a:gridCol w="1806575">
                  <a:extLst>
                    <a:ext uri="{9D8B030D-6E8A-4147-A177-3AD203B41FA5}">
                      <a16:colId xmlns:a16="http://schemas.microsoft.com/office/drawing/2014/main" val="20002"/>
                    </a:ext>
                  </a:extLst>
                </a:gridCol>
                <a:gridCol w="1806575">
                  <a:extLst>
                    <a:ext uri="{9D8B030D-6E8A-4147-A177-3AD203B41FA5}">
                      <a16:colId xmlns:a16="http://schemas.microsoft.com/office/drawing/2014/main" val="20003"/>
                    </a:ext>
                  </a:extLst>
                </a:gridCol>
                <a:gridCol w="1806575">
                  <a:extLst>
                    <a:ext uri="{9D8B030D-6E8A-4147-A177-3AD203B41FA5}">
                      <a16:colId xmlns:a16="http://schemas.microsoft.com/office/drawing/2014/main" val="20004"/>
                    </a:ext>
                  </a:extLst>
                </a:gridCol>
                <a:gridCol w="1806575">
                  <a:extLst>
                    <a:ext uri="{9D8B030D-6E8A-4147-A177-3AD203B41FA5}">
                      <a16:colId xmlns:a16="http://schemas.microsoft.com/office/drawing/2014/main" val="20005"/>
                    </a:ext>
                  </a:extLst>
                </a:gridCol>
              </a:tblGrid>
              <a:tr h="365760">
                <a:tc>
                  <a:txBody>
                    <a:bodyPr/>
                    <a:lstStyle/>
                    <a:p>
                      <a:pPr marL="50800" indent="0" algn="l" defTabSz="685800" rtl="0" eaLnBrk="1" latinLnBrk="0" hangingPunct="1">
                        <a:lnSpc>
                          <a:spcPct val="100000"/>
                        </a:lnSpc>
                        <a:spcBef>
                          <a:spcPts val="844"/>
                        </a:spcBef>
                        <a:tabLst/>
                      </a:pPr>
                      <a:r>
                        <a:rPr lang="en-US" sz="1100" b="1" i="0" kern="1200" spc="0">
                          <a:solidFill>
                            <a:schemeClr val="tx1"/>
                          </a:solidFill>
                          <a:latin typeface="Aptos" panose="020B0004020202020204" pitchFamily="34" charset="0"/>
                          <a:ea typeface="+mn-ea"/>
                          <a:cs typeface="Arial"/>
                        </a:rPr>
                        <a:t>Taxable Income</a:t>
                      </a:r>
                      <a:br>
                        <a:rPr lang="en-US" sz="1100" b="0" i="0" kern="1200" spc="0">
                          <a:solidFill>
                            <a:schemeClr val="tx1"/>
                          </a:solidFill>
                          <a:latin typeface="Aptos" panose="020B0004020202020204" pitchFamily="34" charset="0"/>
                          <a:ea typeface="+mn-ea"/>
                          <a:cs typeface="Arial"/>
                        </a:rPr>
                      </a:br>
                      <a:r>
                        <a:rPr lang="en-US" sz="1100" b="0" i="0" kern="1200" spc="0">
                          <a:solidFill>
                            <a:schemeClr val="tx1"/>
                          </a:solidFill>
                          <a:latin typeface="Aptos" panose="020B0004020202020204" pitchFamily="34" charset="0"/>
                          <a:ea typeface="+mn-ea"/>
                          <a:cs typeface="Arial"/>
                        </a:rPr>
                        <a:t>Single</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indent="0" algn="l" defTabSz="1463004" rtl="0" eaLnBrk="1" latinLnBrk="0" hangingPunct="1">
                        <a:lnSpc>
                          <a:spcPct val="100000"/>
                        </a:lnSpc>
                        <a:spcBef>
                          <a:spcPts val="1185"/>
                        </a:spcBef>
                        <a:tabLst/>
                      </a:pPr>
                      <a:r>
                        <a:rPr lang="en-US" sz="1100" b="1" i="0" kern="1200" spc="0">
                          <a:solidFill>
                            <a:schemeClr val="tx1"/>
                          </a:solidFill>
                          <a:latin typeface="Aptos" panose="020B0004020202020204" pitchFamily="34" charset="0"/>
                          <a:ea typeface="+mn-ea"/>
                          <a:cs typeface="Arial"/>
                        </a:rPr>
                        <a:t>Taxable Income</a:t>
                      </a:r>
                      <a:br>
                        <a:rPr lang="en-US" sz="1100" b="1" i="0" kern="1200" spc="0">
                          <a:solidFill>
                            <a:schemeClr val="tx1"/>
                          </a:solidFill>
                          <a:latin typeface="Aptos" panose="020B0004020202020204" pitchFamily="34" charset="0"/>
                          <a:ea typeface="+mn-ea"/>
                          <a:cs typeface="Arial"/>
                        </a:rPr>
                      </a:br>
                      <a:r>
                        <a:rPr lang="en-US" sz="1100" b="0" i="0" spc="0">
                          <a:solidFill>
                            <a:schemeClr val="tx1"/>
                          </a:solidFill>
                          <a:latin typeface="Aptos" panose="020B0004020202020204" pitchFamily="34" charset="0"/>
                          <a:cs typeface="Arial"/>
                        </a:rPr>
                        <a:t>Married Filling Jointly</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57150" marR="394970" indent="0" algn="ctr" defTabSz="1463004" rtl="0" eaLnBrk="1" latinLnBrk="0" hangingPunct="1">
                        <a:lnSpc>
                          <a:spcPct val="100000"/>
                        </a:lnSpc>
                        <a:spcBef>
                          <a:spcPts val="1185"/>
                        </a:spcBef>
                        <a:tabLst/>
                      </a:pPr>
                      <a:r>
                        <a:rPr lang="en-US" sz="1100" b="1" i="0" kern="1200" spc="0">
                          <a:solidFill>
                            <a:schemeClr val="tx1"/>
                          </a:solidFill>
                          <a:latin typeface="Aptos" panose="020B0004020202020204" pitchFamily="34" charset="0"/>
                          <a:ea typeface="+mn-ea"/>
                          <a:cs typeface="Arial"/>
                        </a:rPr>
                        <a:t>Ordinary Income</a:t>
                      </a:r>
                    </a:p>
                  </a:txBody>
                  <a:tcPr marL="3048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71450" marR="202565" indent="-47625" algn="ctr" defTabSz="1463004" rtl="0" eaLnBrk="1" latinLnBrk="0" hangingPunct="1">
                        <a:lnSpc>
                          <a:spcPct val="100000"/>
                        </a:lnSpc>
                        <a:spcBef>
                          <a:spcPts val="1185"/>
                        </a:spcBef>
                      </a:pPr>
                      <a:r>
                        <a:rPr lang="en-US" sz="1100" b="1" i="0" kern="1200" spc="0">
                          <a:solidFill>
                            <a:schemeClr val="tx1"/>
                          </a:solidFill>
                          <a:latin typeface="Aptos" panose="020B0004020202020204" pitchFamily="34" charset="0"/>
                          <a:ea typeface="+mn-ea"/>
                          <a:cs typeface="Arial"/>
                        </a:rPr>
                        <a:t>Capital Gains &amp; Dividends</a:t>
                      </a:r>
                      <a:r>
                        <a:rPr lang="en-US" sz="1100" b="1" i="0" kern="1200" spc="0" baseline="30000">
                          <a:solidFill>
                            <a:schemeClr val="tx1"/>
                          </a:solidFill>
                          <a:latin typeface="Aptos" panose="020B0004020202020204" pitchFamily="34" charset="0"/>
                          <a:ea typeface="+mn-ea"/>
                          <a:cs typeface="Arial"/>
                        </a:rPr>
                        <a:t>1</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indent="0" algn="ctr" defTabSz="1463004" rtl="0" eaLnBrk="1" latinLnBrk="0" hangingPunct="1">
                        <a:lnSpc>
                          <a:spcPct val="100000"/>
                        </a:lnSpc>
                        <a:spcBef>
                          <a:spcPts val="1185"/>
                        </a:spcBef>
                        <a:tabLst/>
                      </a:pPr>
                      <a:r>
                        <a:rPr lang="en-US" sz="1100" b="1" i="0" kern="1200" spc="0">
                          <a:solidFill>
                            <a:schemeClr val="tx1"/>
                          </a:solidFill>
                          <a:latin typeface="Aptos" panose="020B0004020202020204" pitchFamily="34" charset="0"/>
                          <a:ea typeface="+mn-ea"/>
                          <a:cs typeface="Arial"/>
                        </a:rPr>
                        <a:t>Medicare Surtax</a:t>
                      </a:r>
                      <a:br>
                        <a:rPr lang="en-US" sz="1100" b="1" i="0" kern="1200" spc="0">
                          <a:solidFill>
                            <a:schemeClr val="tx1"/>
                          </a:solidFill>
                          <a:latin typeface="Aptos" panose="020B0004020202020204" pitchFamily="34" charset="0"/>
                          <a:ea typeface="+mn-ea"/>
                          <a:cs typeface="Arial"/>
                        </a:rPr>
                      </a:br>
                      <a:r>
                        <a:rPr lang="en-US" sz="1100" b="0" i="0" kern="1200" spc="0">
                          <a:solidFill>
                            <a:schemeClr val="tx1"/>
                          </a:solidFill>
                          <a:latin typeface="Aptos" panose="020B0004020202020204" pitchFamily="34" charset="0"/>
                          <a:ea typeface="+mn-ea"/>
                          <a:cs typeface="Arial"/>
                        </a:rPr>
                        <a:t>Earned Income   	Investment Income</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a:p>
                  </a:txBody>
                  <a:tcPr marL="0" marR="0" marT="0" marB="0"/>
                </a:tc>
                <a:extLst>
                  <a:ext uri="{0D108BD9-81ED-4DB2-BD59-A6C34878D82A}">
                    <a16:rowId xmlns:a16="http://schemas.microsoft.com/office/drawing/2014/main" val="10000"/>
                  </a:ext>
                </a:extLst>
              </a:tr>
              <a:tr h="365760">
                <a:tc>
                  <a:txBody>
                    <a:bodyPr/>
                    <a:lstStyle/>
                    <a:p>
                      <a:pPr marL="50800" indent="0" algn="l">
                        <a:lnSpc>
                          <a:spcPct val="100000"/>
                        </a:lnSpc>
                        <a:spcBef>
                          <a:spcPts val="844"/>
                        </a:spcBef>
                        <a:tabLst/>
                      </a:pPr>
                      <a:r>
                        <a:rPr sz="1100" b="0" i="0" spc="0">
                          <a:latin typeface="Aptos" panose="020B0004020202020204" pitchFamily="34" charset="0"/>
                          <a:cs typeface="Arial"/>
                        </a:rPr>
                        <a:t>$0 to $</a:t>
                      </a:r>
                      <a:r>
                        <a:rPr lang="en-US" sz="1100" b="0" i="0" spc="0">
                          <a:latin typeface="Aptos" panose="020B0004020202020204" pitchFamily="34" charset="0"/>
                          <a:cs typeface="Arial"/>
                        </a:rPr>
                        <a:t>11,925</a:t>
                      </a:r>
                      <a:endParaRPr sz="1100" b="0" i="0" spc="0">
                        <a:latin typeface="Aptos" panose="020B0004020202020204" pitchFamily="34" charset="0"/>
                        <a:cs typeface="Arial"/>
                      </a:endParaRPr>
                    </a:p>
                  </a:txBody>
                  <a:tcPr marL="0" marR="0" marT="0" marB="0" anchor="ctr">
                    <a:lnL w="12700" cap="flat" cmpd="sng" algn="ctr">
                      <a:noFill/>
                      <a:prstDash val="solid"/>
                      <a:round/>
                      <a:headEnd type="none" w="med" len="med"/>
                      <a:tailEnd type="none" w="med" len="med"/>
                    </a:lnL>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a:lnSpc>
                          <a:spcPct val="100000"/>
                        </a:lnSpc>
                        <a:spcBef>
                          <a:spcPts val="844"/>
                        </a:spcBef>
                        <a:tabLst/>
                      </a:pPr>
                      <a:r>
                        <a:rPr sz="1100" b="0" i="0" spc="0">
                          <a:latin typeface="Aptos" panose="020B0004020202020204" pitchFamily="34" charset="0"/>
                          <a:cs typeface="Arial"/>
                        </a:rPr>
                        <a:t>$0 to $2</a:t>
                      </a:r>
                      <a:r>
                        <a:rPr lang="en-US" sz="1100" b="0" i="0" spc="0">
                          <a:latin typeface="Aptos" panose="020B0004020202020204" pitchFamily="34" charset="0"/>
                          <a:cs typeface="Arial"/>
                        </a:rPr>
                        <a:t>3,850</a:t>
                      </a:r>
                      <a:endParaRPr sz="1100" b="0" i="0" spc="0">
                        <a:latin typeface="Aptos" panose="020B0004020202020204" pitchFamily="34" charset="0"/>
                        <a:cs typeface="Arial"/>
                      </a:endParaRP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10%</a:t>
                      </a: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62940" indent="0" algn="ctr">
                        <a:lnSpc>
                          <a:spcPct val="100000"/>
                        </a:lnSpc>
                        <a:spcBef>
                          <a:spcPts val="844"/>
                        </a:spcBef>
                      </a:pPr>
                      <a:r>
                        <a:rPr sz="1100" b="0" i="0" spc="0">
                          <a:latin typeface="Aptos" panose="020B0004020202020204" pitchFamily="34" charset="0"/>
                          <a:cs typeface="Arial"/>
                        </a:rPr>
                        <a:t>0%</a:t>
                      </a:r>
                    </a:p>
                  </a:txBody>
                  <a:tcPr marL="53340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365760">
                <a:tc>
                  <a:txBody>
                    <a:bodyPr/>
                    <a:lstStyle/>
                    <a:p>
                      <a:pPr marL="27305" algn="l">
                        <a:lnSpc>
                          <a:spcPts val="1730"/>
                        </a:lnSpc>
                        <a:spcBef>
                          <a:spcPts val="50"/>
                        </a:spcBef>
                      </a:pPr>
                      <a:r>
                        <a:rPr sz="1100" b="0" i="0">
                          <a:latin typeface="+mn-lt"/>
                          <a:cs typeface="Times New Roman"/>
                        </a:rPr>
                        <a:t>$11</a:t>
                      </a:r>
                      <a:r>
                        <a:rPr lang="en-US" sz="1100" b="0" i="0">
                          <a:latin typeface="+mn-lt"/>
                          <a:cs typeface="Times New Roman"/>
                        </a:rPr>
                        <a:t>,926</a:t>
                      </a:r>
                      <a:r>
                        <a:rPr sz="1100" b="0" i="0" spc="35">
                          <a:latin typeface="+mn-lt"/>
                          <a:cs typeface="Times New Roman"/>
                        </a:rPr>
                        <a:t> </a:t>
                      </a:r>
                      <a:r>
                        <a:rPr sz="1100" b="0" i="0">
                          <a:latin typeface="+mn-lt"/>
                          <a:cs typeface="Times New Roman"/>
                        </a:rPr>
                        <a:t>to </a:t>
                      </a:r>
                      <a:r>
                        <a:rPr sz="1100" b="0" i="0" spc="-10">
                          <a:latin typeface="+mn-lt"/>
                          <a:cs typeface="Times New Roman"/>
                        </a:rPr>
                        <a:t>$</a:t>
                      </a:r>
                      <a:r>
                        <a:rPr lang="en-US" sz="1100" b="0" i="0" spc="-10">
                          <a:latin typeface="+mn-lt"/>
                          <a:cs typeface="Times New Roman"/>
                        </a:rPr>
                        <a:t>48,475</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113" indent="0" algn="l">
                        <a:lnSpc>
                          <a:spcPts val="1730"/>
                        </a:lnSpc>
                        <a:spcBef>
                          <a:spcPts val="50"/>
                        </a:spcBef>
                        <a:tabLst/>
                      </a:pPr>
                      <a:r>
                        <a:rPr sz="1100" b="0" i="0">
                          <a:latin typeface="+mn-lt"/>
                          <a:cs typeface="Times New Roman"/>
                        </a:rPr>
                        <a:t>$2</a:t>
                      </a:r>
                      <a:r>
                        <a:rPr lang="en-US" sz="1100" b="0" i="0">
                          <a:latin typeface="+mn-lt"/>
                          <a:cs typeface="Times New Roman"/>
                        </a:rPr>
                        <a:t>3</a:t>
                      </a:r>
                      <a:r>
                        <a:rPr sz="1100" b="0" i="0">
                          <a:latin typeface="+mn-lt"/>
                          <a:cs typeface="Times New Roman"/>
                        </a:rPr>
                        <a:t>,</a:t>
                      </a:r>
                      <a:r>
                        <a:rPr lang="en-US" sz="1100" b="0" i="0">
                          <a:latin typeface="+mn-lt"/>
                          <a:cs typeface="Times New Roman"/>
                        </a:rPr>
                        <a:t>85</a:t>
                      </a:r>
                      <a:r>
                        <a:rPr sz="1100" b="0" i="0">
                          <a:latin typeface="+mn-lt"/>
                          <a:cs typeface="Times New Roman"/>
                        </a:rPr>
                        <a:t>1</a:t>
                      </a:r>
                      <a:r>
                        <a:rPr sz="1100" b="0" i="0" spc="35">
                          <a:latin typeface="+mn-lt"/>
                          <a:cs typeface="Times New Roman"/>
                        </a:rPr>
                        <a:t> </a:t>
                      </a:r>
                      <a:r>
                        <a:rPr sz="1100" b="0" i="0">
                          <a:latin typeface="+mn-lt"/>
                          <a:cs typeface="Times New Roman"/>
                        </a:rPr>
                        <a:t>to </a:t>
                      </a:r>
                      <a:r>
                        <a:rPr sz="1100" b="0" i="0" spc="-10">
                          <a:latin typeface="+mn-lt"/>
                          <a:cs typeface="Times New Roman"/>
                        </a:rPr>
                        <a:t>$</a:t>
                      </a:r>
                      <a:r>
                        <a:rPr lang="en-US" sz="1100" b="0" i="0" spc="-10">
                          <a:latin typeface="+mn-lt"/>
                          <a:cs typeface="Times New Roman"/>
                        </a:rPr>
                        <a:t>96,950</a:t>
                      </a:r>
                      <a:endParaRPr sz="1100" b="0" i="0">
                        <a:latin typeface="+mn-lt"/>
                        <a:cs typeface="Times New Roman"/>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12%</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62940" indent="0" algn="ctr">
                        <a:lnSpc>
                          <a:spcPct val="100000"/>
                        </a:lnSpc>
                        <a:spcBef>
                          <a:spcPts val="844"/>
                        </a:spcBef>
                      </a:pPr>
                      <a:r>
                        <a:rPr sz="1100" b="0" i="0" spc="0">
                          <a:latin typeface="Aptos" panose="020B0004020202020204" pitchFamily="34" charset="0"/>
                          <a:cs typeface="Arial"/>
                        </a:rPr>
                        <a:t>0%</a:t>
                      </a: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365760">
                <a:tc>
                  <a:txBody>
                    <a:bodyPr/>
                    <a:lstStyle/>
                    <a:p>
                      <a:pPr marL="27305" algn="l">
                        <a:lnSpc>
                          <a:spcPts val="1730"/>
                        </a:lnSpc>
                        <a:spcBef>
                          <a:spcPts val="50"/>
                        </a:spcBef>
                      </a:pPr>
                      <a:r>
                        <a:rPr sz="1100" b="0" i="0">
                          <a:latin typeface="+mn-lt"/>
                          <a:cs typeface="Times New Roman"/>
                        </a:rPr>
                        <a:t>$4</a:t>
                      </a:r>
                      <a:r>
                        <a:rPr lang="en-US" sz="1100" b="0" i="0">
                          <a:latin typeface="+mn-lt"/>
                          <a:cs typeface="Times New Roman"/>
                        </a:rPr>
                        <a:t>8</a:t>
                      </a:r>
                      <a:r>
                        <a:rPr sz="1100" b="0" i="0">
                          <a:latin typeface="+mn-lt"/>
                          <a:cs typeface="Times New Roman"/>
                        </a:rPr>
                        <a:t>,</a:t>
                      </a:r>
                      <a:r>
                        <a:rPr lang="en-US" sz="1100" b="0" i="0">
                          <a:latin typeface="+mn-lt"/>
                          <a:cs typeface="Times New Roman"/>
                        </a:rPr>
                        <a:t>476 </a:t>
                      </a:r>
                      <a:r>
                        <a:rPr sz="1100" b="0" i="0">
                          <a:latin typeface="+mn-lt"/>
                          <a:cs typeface="Times New Roman"/>
                        </a:rPr>
                        <a:t>to </a:t>
                      </a:r>
                      <a:r>
                        <a:rPr sz="1100" b="0" i="0" spc="-10">
                          <a:latin typeface="+mn-lt"/>
                          <a:cs typeface="Times New Roman"/>
                        </a:rPr>
                        <a:t>$</a:t>
                      </a:r>
                      <a:r>
                        <a:rPr lang="en-US" sz="1100" b="0" i="0" spc="-10">
                          <a:latin typeface="+mn-lt"/>
                          <a:cs typeface="Times New Roman"/>
                        </a:rPr>
                        <a:t>103,350</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0" i="0" kern="1200" spc="0">
                          <a:solidFill>
                            <a:schemeClr val="tx1"/>
                          </a:solidFill>
                          <a:latin typeface="Aptos" panose="020B0004020202020204" pitchFamily="34" charset="0"/>
                          <a:ea typeface="+mn-ea"/>
                          <a:cs typeface="Arial"/>
                        </a:rPr>
                        <a:t>$96,951 </a:t>
                      </a:r>
                      <a:r>
                        <a:rPr sz="1100" b="0" i="0" kern="1200" spc="0">
                          <a:solidFill>
                            <a:schemeClr val="tx1"/>
                          </a:solidFill>
                          <a:latin typeface="Aptos" panose="020B0004020202020204" pitchFamily="34" charset="0"/>
                          <a:ea typeface="+mn-ea"/>
                          <a:cs typeface="Arial"/>
                        </a:rPr>
                        <a:t>to $</a:t>
                      </a:r>
                      <a:r>
                        <a:rPr lang="en-US" sz="1100" b="0" i="0" kern="1200" spc="0">
                          <a:solidFill>
                            <a:schemeClr val="tx1"/>
                          </a:solidFill>
                          <a:latin typeface="Aptos" panose="020B0004020202020204" pitchFamily="34" charset="0"/>
                          <a:ea typeface="+mn-ea"/>
                          <a:cs typeface="Arial"/>
                        </a:rPr>
                        <a:t>206,700</a:t>
                      </a:r>
                      <a:endParaRPr sz="1100" b="0" i="0" kern="1200" spc="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22%</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40080" indent="0" algn="ctr">
                        <a:lnSpc>
                          <a:spcPct val="100000"/>
                        </a:lnSpc>
                        <a:spcBef>
                          <a:spcPts val="844"/>
                        </a:spcBef>
                        <a:tabLst/>
                      </a:pPr>
                      <a:r>
                        <a:rPr sz="1100" b="0" i="0" spc="0">
                          <a:latin typeface="Aptos" panose="020B0004020202020204" pitchFamily="34" charset="0"/>
                          <a:cs typeface="Arial"/>
                        </a:rPr>
                        <a:t>15%</a:t>
                      </a: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365760">
                <a:tc>
                  <a:txBody>
                    <a:bodyPr/>
                    <a:lstStyle/>
                    <a:p>
                      <a:pPr marL="27305" algn="l">
                        <a:lnSpc>
                          <a:spcPts val="1730"/>
                        </a:lnSpc>
                        <a:spcBef>
                          <a:spcPts val="50"/>
                        </a:spcBef>
                      </a:pPr>
                      <a:r>
                        <a:rPr sz="1100" b="0" i="0">
                          <a:latin typeface="+mn-lt"/>
                          <a:cs typeface="Times New Roman"/>
                        </a:rPr>
                        <a:t>$</a:t>
                      </a:r>
                      <a:r>
                        <a:rPr lang="en-US" sz="1100" b="0" i="0">
                          <a:latin typeface="+mn-lt"/>
                          <a:cs typeface="Times New Roman"/>
                        </a:rPr>
                        <a:t>103</a:t>
                      </a:r>
                      <a:r>
                        <a:rPr sz="1100" b="0" i="0">
                          <a:latin typeface="+mn-lt"/>
                          <a:cs typeface="Times New Roman"/>
                        </a:rPr>
                        <a:t>,</a:t>
                      </a:r>
                      <a:r>
                        <a:rPr lang="en-US" sz="1100" b="0" i="0">
                          <a:latin typeface="+mn-lt"/>
                          <a:cs typeface="Times New Roman"/>
                        </a:rPr>
                        <a:t>351</a:t>
                      </a:r>
                      <a:r>
                        <a:rPr sz="1100" b="0" i="0" spc="35">
                          <a:latin typeface="+mn-lt"/>
                          <a:cs typeface="Times New Roman"/>
                        </a:rPr>
                        <a:t> </a:t>
                      </a:r>
                      <a:r>
                        <a:rPr sz="1100" b="0" i="0">
                          <a:latin typeface="+mn-lt"/>
                          <a:cs typeface="Times New Roman"/>
                        </a:rPr>
                        <a:t>to </a:t>
                      </a:r>
                      <a:r>
                        <a:rPr lang="en-US" sz="1100" b="0" i="0" spc="-10">
                          <a:latin typeface="+mn-lt"/>
                          <a:cs typeface="Times New Roman"/>
                        </a:rPr>
                        <a:t>$197,300</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0" i="0" kern="1200" spc="0">
                          <a:solidFill>
                            <a:schemeClr val="tx1"/>
                          </a:solidFill>
                          <a:latin typeface="Aptos" panose="020B0004020202020204" pitchFamily="34" charset="0"/>
                          <a:ea typeface="+mn-ea"/>
                          <a:cs typeface="Arial"/>
                        </a:rPr>
                        <a:t>$206,701 </a:t>
                      </a:r>
                      <a:r>
                        <a:rPr sz="1100" b="0" i="0" kern="1200" spc="0">
                          <a:solidFill>
                            <a:schemeClr val="tx1"/>
                          </a:solidFill>
                          <a:latin typeface="Aptos" panose="020B0004020202020204" pitchFamily="34" charset="0"/>
                          <a:ea typeface="+mn-ea"/>
                          <a:cs typeface="Arial"/>
                        </a:rPr>
                        <a:t>to </a:t>
                      </a:r>
                      <a:r>
                        <a:rPr lang="en-US" sz="1100" b="0" i="0" kern="1200" spc="0">
                          <a:solidFill>
                            <a:schemeClr val="tx1"/>
                          </a:solidFill>
                          <a:latin typeface="Aptos" panose="020B0004020202020204" pitchFamily="34" charset="0"/>
                          <a:ea typeface="+mn-ea"/>
                          <a:cs typeface="Arial"/>
                        </a:rPr>
                        <a:t>$394,600</a:t>
                      </a:r>
                      <a:endParaRPr sz="1100" b="0" i="0" kern="1200" spc="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24%</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40080" indent="0" algn="ctr">
                        <a:lnSpc>
                          <a:spcPct val="100000"/>
                        </a:lnSpc>
                        <a:spcBef>
                          <a:spcPts val="844"/>
                        </a:spcBef>
                      </a:pPr>
                      <a:r>
                        <a:rPr sz="1100" b="0" i="0" spc="0">
                          <a:latin typeface="Aptos" panose="020B0004020202020204" pitchFamily="34" charset="0"/>
                          <a:cs typeface="Arial"/>
                        </a:rPr>
                        <a:t>15%</a:t>
                      </a: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365760">
                <a:tc>
                  <a:txBody>
                    <a:bodyPr/>
                    <a:lstStyle/>
                    <a:p>
                      <a:pPr marL="27305" algn="l">
                        <a:lnSpc>
                          <a:spcPts val="1730"/>
                        </a:lnSpc>
                        <a:spcBef>
                          <a:spcPts val="50"/>
                        </a:spcBef>
                      </a:pPr>
                      <a:r>
                        <a:rPr sz="1100" b="0" i="0">
                          <a:latin typeface="+mn-lt"/>
                          <a:cs typeface="Times New Roman"/>
                        </a:rPr>
                        <a:t>$</a:t>
                      </a:r>
                      <a:r>
                        <a:rPr lang="en-US" sz="1100" b="0" i="0" spc="-10">
                          <a:latin typeface="+mn-lt"/>
                          <a:cs typeface="Times New Roman"/>
                        </a:rPr>
                        <a:t>197,301</a:t>
                      </a:r>
                      <a:r>
                        <a:rPr sz="1100" b="0" i="0" spc="40">
                          <a:latin typeface="+mn-lt"/>
                          <a:cs typeface="Times New Roman"/>
                        </a:rPr>
                        <a:t> </a:t>
                      </a:r>
                      <a:r>
                        <a:rPr sz="1100" b="0" i="0">
                          <a:latin typeface="+mn-lt"/>
                          <a:cs typeface="Times New Roman"/>
                        </a:rPr>
                        <a:t>to</a:t>
                      </a:r>
                      <a:r>
                        <a:rPr sz="1100" b="0" i="0" spc="5">
                          <a:latin typeface="+mn-lt"/>
                          <a:cs typeface="Times New Roman"/>
                        </a:rPr>
                        <a:t> </a:t>
                      </a:r>
                      <a:r>
                        <a:rPr sz="1100" b="0" i="0" spc="-10">
                          <a:latin typeface="+mn-lt"/>
                          <a:cs typeface="Times New Roman"/>
                        </a:rPr>
                        <a:t>$</a:t>
                      </a:r>
                      <a:r>
                        <a:rPr lang="en-US" sz="1100" b="0" i="0" spc="-10">
                          <a:latin typeface="+mn-lt"/>
                          <a:cs typeface="Times New Roman"/>
                        </a:rPr>
                        <a:t>250,525</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0" i="0" kern="1200" spc="0">
                          <a:solidFill>
                            <a:schemeClr val="tx1"/>
                          </a:solidFill>
                          <a:latin typeface="Aptos" panose="020B0004020202020204" pitchFamily="34" charset="0"/>
                          <a:ea typeface="+mn-ea"/>
                          <a:cs typeface="Arial"/>
                        </a:rPr>
                        <a:t>$394,601 </a:t>
                      </a:r>
                      <a:r>
                        <a:rPr sz="1100" b="0" i="0" kern="1200" spc="0">
                          <a:solidFill>
                            <a:schemeClr val="tx1"/>
                          </a:solidFill>
                          <a:latin typeface="Aptos" panose="020B0004020202020204" pitchFamily="34" charset="0"/>
                          <a:ea typeface="+mn-ea"/>
                          <a:cs typeface="Arial"/>
                        </a:rPr>
                        <a:t>to $</a:t>
                      </a:r>
                      <a:r>
                        <a:rPr lang="en-US" sz="1100" b="0" i="0" kern="1200" spc="0">
                          <a:solidFill>
                            <a:schemeClr val="tx1"/>
                          </a:solidFill>
                          <a:latin typeface="Aptos" panose="020B0004020202020204" pitchFamily="34" charset="0"/>
                          <a:ea typeface="+mn-ea"/>
                          <a:cs typeface="Arial"/>
                        </a:rPr>
                        <a:t>501,050</a:t>
                      </a:r>
                      <a:endParaRPr sz="1100" b="0" i="0" kern="1200" spc="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32%</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0" indent="0" algn="ctr" defTabSz="338138">
                        <a:lnSpc>
                          <a:spcPct val="100000"/>
                        </a:lnSpc>
                        <a:spcBef>
                          <a:spcPts val="1745"/>
                        </a:spcBef>
                      </a:pPr>
                      <a:r>
                        <a:rPr sz="1100" b="0" i="0" spc="0">
                          <a:latin typeface="Aptos" panose="020B0004020202020204" pitchFamily="34" charset="0"/>
                          <a:cs typeface="Arial"/>
                        </a:rPr>
                        <a:t>15%</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365760">
                <a:tc>
                  <a:txBody>
                    <a:bodyPr/>
                    <a:lstStyle/>
                    <a:p>
                      <a:pPr marL="27305" algn="l">
                        <a:lnSpc>
                          <a:spcPts val="1730"/>
                        </a:lnSpc>
                        <a:spcBef>
                          <a:spcPts val="50"/>
                        </a:spcBef>
                      </a:pPr>
                      <a:r>
                        <a:rPr sz="1100" b="0" i="0">
                          <a:latin typeface="+mn-lt"/>
                          <a:cs typeface="Times New Roman"/>
                        </a:rPr>
                        <a:t>$200,000</a:t>
                      </a:r>
                      <a:r>
                        <a:rPr sz="1100" b="0" i="0" spc="50">
                          <a:latin typeface="+mn-lt"/>
                          <a:cs typeface="Times New Roman"/>
                        </a:rPr>
                        <a:t> </a:t>
                      </a:r>
                      <a:r>
                        <a:rPr sz="1100" b="0" i="0">
                          <a:latin typeface="+mn-lt"/>
                          <a:cs typeface="Times New Roman"/>
                        </a:rPr>
                        <a:t>+</a:t>
                      </a:r>
                      <a:r>
                        <a:rPr sz="1100" b="0" i="0" spc="35">
                          <a:latin typeface="+mn-lt"/>
                          <a:cs typeface="Times New Roman"/>
                        </a:rPr>
                        <a:t> </a:t>
                      </a:r>
                      <a:r>
                        <a:rPr sz="1100" b="0" i="0" spc="-20">
                          <a:latin typeface="+mn-lt"/>
                          <a:cs typeface="Times New Roman"/>
                        </a:rPr>
                        <a:t>(AGI)</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sz="1100" b="0" i="0" kern="1200" spc="0">
                          <a:solidFill>
                            <a:schemeClr val="tx1"/>
                          </a:solidFill>
                          <a:latin typeface="Aptos" panose="020B0004020202020204" pitchFamily="34" charset="0"/>
                          <a:ea typeface="+mn-ea"/>
                          <a:cs typeface="Arial"/>
                        </a:rPr>
                        <a:t>$250,000 + (AGI)</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62865" algn="ctr">
                        <a:lnSpc>
                          <a:spcPct val="100000"/>
                        </a:lnSpc>
                        <a:spcBef>
                          <a:spcPts val="844"/>
                        </a:spcBef>
                      </a:pPr>
                      <a:r>
                        <a:rPr sz="1100" b="0" i="0" spc="0">
                          <a:latin typeface="Aptos" panose="020B0004020202020204" pitchFamily="34" charset="0"/>
                          <a:cs typeface="Arial"/>
                        </a:rPr>
                        <a:t>35%</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vMerge="1">
                  <a:txBody>
                    <a:bodyPr/>
                    <a:lstStyle/>
                    <a:p>
                      <a:endParaRPr/>
                    </a:p>
                  </a:txBody>
                  <a:tcPr marL="0" marR="0" marT="221615" marB="0">
                    <a:lnT w="3175">
                      <a:solidFill>
                        <a:srgbClr val="A1ABB2"/>
                      </a:solidFill>
                      <a:prstDash val="solid"/>
                    </a:lnT>
                    <a:lnB w="3175">
                      <a:solidFill>
                        <a:srgbClr val="A1ABB2"/>
                      </a:solidFill>
                      <a:prstDash val="solid"/>
                    </a:lnB>
                  </a:tcPr>
                </a:tc>
                <a:tc rowSpan="2">
                  <a:txBody>
                    <a:bodyPr/>
                    <a:lstStyle/>
                    <a:p>
                      <a:pPr marL="27940" algn="ctr">
                        <a:lnSpc>
                          <a:spcPct val="100000"/>
                        </a:lnSpc>
                        <a:spcBef>
                          <a:spcPts val="844"/>
                        </a:spcBef>
                      </a:pPr>
                      <a:r>
                        <a:rPr sz="1100" b="0" i="0" spc="0">
                          <a:latin typeface="Aptos" panose="020B0004020202020204" pitchFamily="34" charset="0"/>
                          <a:cs typeface="Arial"/>
                        </a:rPr>
                        <a:t>0.9%</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27940" algn="ctr">
                        <a:lnSpc>
                          <a:spcPct val="100000"/>
                        </a:lnSpc>
                        <a:spcBef>
                          <a:spcPts val="844"/>
                        </a:spcBef>
                      </a:pPr>
                      <a:r>
                        <a:rPr sz="1100" b="0" i="0" spc="0">
                          <a:latin typeface="Aptos" panose="020B0004020202020204" pitchFamily="34" charset="0"/>
                          <a:cs typeface="Arial"/>
                        </a:rPr>
                        <a:t>3.8%</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6"/>
                  </a:ext>
                </a:extLst>
              </a:tr>
              <a:tr h="365760">
                <a:tc>
                  <a:txBody>
                    <a:bodyPr/>
                    <a:lstStyle/>
                    <a:p>
                      <a:pPr marL="27305" marR="0" lvl="0" indent="0" algn="l" defTabSz="1463004" rtl="0" eaLnBrk="1" fontAlgn="auto" latinLnBrk="0" hangingPunct="1">
                        <a:lnSpc>
                          <a:spcPct val="100000"/>
                        </a:lnSpc>
                        <a:spcBef>
                          <a:spcPts val="90"/>
                        </a:spcBef>
                        <a:spcAft>
                          <a:spcPts val="0"/>
                        </a:spcAft>
                        <a:buClrTx/>
                        <a:buSzTx/>
                        <a:buFontTx/>
                        <a:buNone/>
                        <a:tabLst/>
                        <a:defRPr/>
                      </a:pPr>
                      <a:r>
                        <a:rPr lang="en-US" sz="1100" b="0" i="0" spc="-10">
                          <a:latin typeface="+mn-lt"/>
                          <a:cs typeface="Times New Roman"/>
                        </a:rPr>
                        <a:t>$250,526 </a:t>
                      </a:r>
                      <a:r>
                        <a:rPr lang="en-US" sz="1100" b="0" i="0" kern="1200">
                          <a:solidFill>
                            <a:schemeClr val="tx1"/>
                          </a:solidFill>
                          <a:latin typeface="+mn-lt"/>
                          <a:ea typeface="+mn-ea"/>
                          <a:cs typeface="Times New Roman"/>
                        </a:rPr>
                        <a:t>to $626,350</a:t>
                      </a: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0" i="0" kern="1200" spc="0">
                          <a:solidFill>
                            <a:schemeClr val="tx1"/>
                          </a:solidFill>
                          <a:latin typeface="Aptos" panose="020B0004020202020204" pitchFamily="34" charset="0"/>
                          <a:ea typeface="+mn-ea"/>
                          <a:cs typeface="Arial"/>
                        </a:rPr>
                        <a:t>$501,051 </a:t>
                      </a:r>
                      <a:r>
                        <a:rPr sz="1100" b="0" i="0" kern="1200" spc="0">
                          <a:solidFill>
                            <a:schemeClr val="tx1"/>
                          </a:solidFill>
                          <a:latin typeface="Aptos" panose="020B0004020202020204" pitchFamily="34" charset="0"/>
                          <a:ea typeface="+mn-ea"/>
                          <a:cs typeface="Arial"/>
                        </a:rPr>
                        <a:t>to $</a:t>
                      </a:r>
                      <a:r>
                        <a:rPr lang="en-US" sz="1100" b="0" i="0" kern="1200" spc="0">
                          <a:solidFill>
                            <a:schemeClr val="tx1"/>
                          </a:solidFill>
                          <a:latin typeface="Aptos" panose="020B0004020202020204" pitchFamily="34" charset="0"/>
                          <a:ea typeface="+mn-ea"/>
                          <a:cs typeface="Arial"/>
                        </a:rPr>
                        <a:t>751,600</a:t>
                      </a:r>
                      <a:endParaRPr sz="1100" b="0" i="0" kern="1200" spc="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vMerge="1">
                  <a:txBody>
                    <a:bodyPr/>
                    <a:lstStyle/>
                    <a:p>
                      <a:endParaRPr/>
                    </a:p>
                  </a:txBody>
                  <a:tcPr marL="0" marR="0" marT="107314" marB="0">
                    <a:lnT w="3175">
                      <a:solidFill>
                        <a:srgbClr val="A1ABB2"/>
                      </a:solidFill>
                      <a:prstDash val="solid"/>
                    </a:lnT>
                    <a:lnB w="3175">
                      <a:solidFill>
                        <a:srgbClr val="A1ABB2"/>
                      </a:solidFill>
                      <a:prstDash val="solid"/>
                    </a:lnB>
                  </a:tcPr>
                </a:tc>
                <a:tc rowSpan="2">
                  <a:txBody>
                    <a:bodyPr/>
                    <a:lstStyle/>
                    <a:p>
                      <a:pPr marL="13970" algn="ctr">
                        <a:lnSpc>
                          <a:spcPct val="100000"/>
                        </a:lnSpc>
                        <a:spcBef>
                          <a:spcPts val="1745"/>
                        </a:spcBef>
                      </a:pPr>
                      <a:r>
                        <a:rPr sz="1100" b="0" i="0" spc="0">
                          <a:latin typeface="Aptos" panose="020B0004020202020204" pitchFamily="34" charset="0"/>
                          <a:cs typeface="Arial"/>
                        </a:rPr>
                        <a:t>20%</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vMerge="1">
                  <a:txBody>
                    <a:bodyPr/>
                    <a:lstStyle/>
                    <a:p>
                      <a:endParaRPr lang="en-US"/>
                    </a:p>
                  </a:txBody>
                  <a:tcPr marL="0" marR="0" marT="107314" marB="0">
                    <a:lnT w="3175">
                      <a:solidFill>
                        <a:srgbClr val="A1ABB2"/>
                      </a:solidFill>
                      <a:prstDash val="solid"/>
                    </a:lnT>
                    <a:lnB w="3175">
                      <a:solidFill>
                        <a:srgbClr val="A1ABB2"/>
                      </a:solidFill>
                      <a:prstDash val="solid"/>
                    </a:lnB>
                  </a:tcPr>
                </a:tc>
                <a:tc vMerge="1">
                  <a:txBody>
                    <a:bodyPr/>
                    <a:lstStyle/>
                    <a:p>
                      <a:endParaRPr lang="en-US"/>
                    </a:p>
                  </a:txBody>
                  <a:tcPr marL="0" marR="0" marT="107314" marB="0">
                    <a:lnR w="3175">
                      <a:solidFill>
                        <a:srgbClr val="A1ABB2"/>
                      </a:solidFill>
                      <a:prstDash val="solid"/>
                    </a:lnR>
                    <a:lnT w="3175">
                      <a:solidFill>
                        <a:srgbClr val="A1ABB2"/>
                      </a:solidFill>
                      <a:prstDash val="solid"/>
                    </a:lnT>
                    <a:lnB w="3175">
                      <a:solidFill>
                        <a:srgbClr val="A1ABB2"/>
                      </a:solidFill>
                      <a:prstDash val="solid"/>
                    </a:lnB>
                  </a:tcPr>
                </a:tc>
                <a:extLst>
                  <a:ext uri="{0D108BD9-81ED-4DB2-BD59-A6C34878D82A}">
                    <a16:rowId xmlns:a16="http://schemas.microsoft.com/office/drawing/2014/main" val="10007"/>
                  </a:ext>
                </a:extLst>
              </a:tr>
              <a:tr h="365760">
                <a:tc>
                  <a:txBody>
                    <a:bodyPr/>
                    <a:lstStyle/>
                    <a:p>
                      <a:pPr marL="27305" marR="0" lvl="0" indent="0" algn="l" defTabSz="1463004" rtl="0" eaLnBrk="1" fontAlgn="auto" latinLnBrk="0" hangingPunct="1">
                        <a:lnSpc>
                          <a:spcPts val="1730"/>
                        </a:lnSpc>
                        <a:spcBef>
                          <a:spcPts val="50"/>
                        </a:spcBef>
                        <a:spcAft>
                          <a:spcPts val="0"/>
                        </a:spcAft>
                        <a:buClrTx/>
                        <a:buSzTx/>
                        <a:buFontTx/>
                        <a:buNone/>
                        <a:tabLst/>
                        <a:defRPr/>
                      </a:pPr>
                      <a:r>
                        <a:rPr lang="en-US" sz="1100" b="0" i="0" kern="1200" dirty="0">
                          <a:solidFill>
                            <a:schemeClr val="tx1"/>
                          </a:solidFill>
                          <a:latin typeface="+mn-lt"/>
                          <a:ea typeface="+mn-ea"/>
                          <a:cs typeface="Times New Roman"/>
                        </a:rPr>
                        <a:t>$626,351 +</a:t>
                      </a:r>
                      <a:endParaRPr lang="en-US" sz="1100" b="0" i="0" dirty="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844"/>
                        </a:spcBef>
                        <a:spcAft>
                          <a:spcPts val="0"/>
                        </a:spcAft>
                        <a:buClrTx/>
                        <a:buSzTx/>
                        <a:buFontTx/>
                        <a:buNone/>
                        <a:tabLst/>
                        <a:defRPr/>
                      </a:pPr>
                      <a:r>
                        <a:rPr lang="en-US" sz="1100" b="0" i="0" kern="1200" spc="0">
                          <a:solidFill>
                            <a:schemeClr val="tx1"/>
                          </a:solidFill>
                          <a:latin typeface="Aptos" panose="020B0004020202020204" pitchFamily="34" charset="0"/>
                          <a:ea typeface="+mn-ea"/>
                          <a:cs typeface="Arial"/>
                        </a:rPr>
                        <a:t>$751,601 +</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37%</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vMerge="1">
                  <a:txBody>
                    <a:bodyPr/>
                    <a:lstStyle/>
                    <a:p>
                      <a:endParaRPr/>
                    </a:p>
                  </a:txBody>
                  <a:tcPr marL="0" marR="0" marT="221615" marB="0">
                    <a:lnT w="3175">
                      <a:solidFill>
                        <a:srgbClr val="A1ABB2"/>
                      </a:solidFill>
                      <a:prstDash val="solid"/>
                    </a:lnT>
                    <a:lnB w="3175">
                      <a:solidFill>
                        <a:srgbClr val="A1ABB2"/>
                      </a:solidFill>
                      <a:prstDash val="solid"/>
                    </a:lnB>
                  </a:tcPr>
                </a:tc>
                <a:tc>
                  <a:txBody>
                    <a:bodyPr/>
                    <a:lstStyle/>
                    <a:p>
                      <a:pPr marL="27940" algn="ctr">
                        <a:lnSpc>
                          <a:spcPct val="100000"/>
                        </a:lnSpc>
                        <a:spcBef>
                          <a:spcPts val="844"/>
                        </a:spcBef>
                      </a:pPr>
                      <a:r>
                        <a:rPr sz="1100" b="0" i="0" spc="0">
                          <a:latin typeface="Aptos" panose="020B0004020202020204" pitchFamily="34" charset="0"/>
                          <a:cs typeface="Arial"/>
                        </a:rPr>
                        <a:t>0.9%</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7940" algn="ctr">
                        <a:lnSpc>
                          <a:spcPct val="100000"/>
                        </a:lnSpc>
                        <a:spcBef>
                          <a:spcPts val="844"/>
                        </a:spcBef>
                      </a:pPr>
                      <a:r>
                        <a:rPr sz="1100" b="0" i="0" spc="0" dirty="0">
                          <a:latin typeface="Aptos" panose="020B0004020202020204" pitchFamily="34" charset="0"/>
                          <a:cs typeface="Arial"/>
                        </a:rPr>
                        <a:t>3.8%</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11" name="object 4">
            <a:extLst>
              <a:ext uri="{FF2B5EF4-FFF2-40B4-BE49-F238E27FC236}">
                <a16:creationId xmlns:a16="http://schemas.microsoft.com/office/drawing/2014/main" id="{8B8FAD77-89D8-BC00-7E59-C444EF5D6080}"/>
              </a:ext>
            </a:extLst>
          </p:cNvPr>
          <p:cNvSpPr txBox="1">
            <a:spLocks noGrp="1" noRot="1" noMove="1" noResize="1" noEditPoints="1" noAdjustHandles="1" noChangeArrowheads="1" noChangeShapeType="1"/>
          </p:cNvSpPr>
          <p:nvPr userDrawn="1"/>
        </p:nvSpPr>
        <p:spPr>
          <a:xfrm>
            <a:off x="762000" y="5154052"/>
            <a:ext cx="5217054" cy="430994"/>
          </a:xfrm>
          <a:prstGeom prst="rect">
            <a:avLst/>
          </a:prstGeom>
        </p:spPr>
        <p:txBody>
          <a:bodyPr vert="horz" wrap="square" lIns="0" tIns="53446" rIns="0" bIns="0" rtlCol="0">
            <a:spAutoFit/>
          </a:bodyPr>
          <a:lstStyle/>
          <a:p>
            <a:pPr marL="10583">
              <a:spcBef>
                <a:spcPts val="421"/>
              </a:spcBef>
            </a:pPr>
            <a:r>
              <a:rPr lang="en-US" sz="1100" b="1" spc="-8">
                <a:cs typeface="Times New Roman"/>
              </a:rPr>
              <a:t>Estate Tax Rate</a:t>
            </a:r>
            <a:r>
              <a:rPr lang="en-US" sz="1100" b="1" baseline="30000">
                <a:latin typeface="Aptos" panose="020B0004020202020204" pitchFamily="34" charset="0"/>
                <a:cs typeface="Arial"/>
              </a:rPr>
              <a:t>2</a:t>
            </a:r>
            <a:r>
              <a:rPr lang="en-US" sz="1100" b="1" spc="-8">
                <a:cs typeface="Times New Roman"/>
              </a:rPr>
              <a:t>   </a:t>
            </a:r>
            <a:r>
              <a:rPr lang="en-US" sz="1100" spc="-8">
                <a:cs typeface="Times New Roman"/>
              </a:rPr>
              <a:t>40%</a:t>
            </a:r>
          </a:p>
          <a:p>
            <a:pPr marL="10583">
              <a:spcBef>
                <a:spcPts val="341"/>
              </a:spcBef>
            </a:pPr>
            <a:r>
              <a:rPr lang="en-US" sz="1100" b="1" spc="-8">
                <a:cs typeface="Times New Roman"/>
              </a:rPr>
              <a:t>Estate Tax Exemption Amount   </a:t>
            </a:r>
            <a:r>
              <a:rPr lang="en-US" sz="1100" spc="-8">
                <a:cs typeface="Times New Roman"/>
              </a:rPr>
              <a:t>$13,990,000</a:t>
            </a:r>
          </a:p>
        </p:txBody>
      </p:sp>
    </p:spTree>
    <p:extLst>
      <p:ext uri="{BB962C8B-B14F-4D97-AF65-F5344CB8AC3E}">
        <p14:creationId xmlns:p14="http://schemas.microsoft.com/office/powerpoint/2010/main" val="4283798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hoto Background">
    <p:spTree>
      <p:nvGrpSpPr>
        <p:cNvPr id="1" name=""/>
        <p:cNvGrpSpPr/>
        <p:nvPr/>
      </p:nvGrpSpPr>
      <p:grpSpPr>
        <a:xfrm>
          <a:off x="0" y="0"/>
          <a:ext cx="0" cy="0"/>
          <a:chOff x="0" y="0"/>
          <a:chExt cx="0" cy="0"/>
        </a:xfrm>
      </p:grpSpPr>
      <p:pic>
        <p:nvPicPr>
          <p:cNvPr id="11" name="Picture 10" descr="A close-up of a blue and white landscape&#10;&#10;Description automatically generated">
            <a:extLst>
              <a:ext uri="{FF2B5EF4-FFF2-40B4-BE49-F238E27FC236}">
                <a16:creationId xmlns:a16="http://schemas.microsoft.com/office/drawing/2014/main" id="{065D51D4-DC38-7D9E-1101-65238789D1FD}"/>
              </a:ext>
            </a:extLst>
          </p:cNvPr>
          <p:cNvPicPr>
            <a:picLocks noChangeAspect="1"/>
          </p:cNvPicPr>
          <p:nvPr userDrawn="1"/>
        </p:nvPicPr>
        <p:blipFill>
          <a:blip r:embed="rId2"/>
          <a:srcRect l="13229" t="1662" r="13157" b="98"/>
          <a:stretch/>
        </p:blipFill>
        <p:spPr>
          <a:xfrm rot="5400000">
            <a:off x="2666998" y="-2667002"/>
            <a:ext cx="6858004" cy="12192003"/>
          </a:xfrm>
          <a:prstGeom prst="rect">
            <a:avLst/>
          </a:prstGeom>
        </p:spPr>
      </p:pic>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lvl1pPr>
              <a:defRPr>
                <a:solidFill>
                  <a:schemeClr val="bg1"/>
                </a:solidFill>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solidFill>
                  <a:schemeClr val="bg1"/>
                </a:solidFill>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9" y="3061111"/>
            <a:ext cx="6774942" cy="370743"/>
          </a:xfrm>
        </p:spPr>
        <p:txBody>
          <a:bodyPr wrap="square" anchor="t">
            <a:spAutoFit/>
          </a:bodyPr>
          <a:lstStyle>
            <a:lvl1pPr marL="0" indent="0">
              <a:lnSpc>
                <a:spcPct val="120000"/>
              </a:lnSpc>
              <a:buFont typeface="Arial" panose="020B0604020202020204" pitchFamily="34" charset="0"/>
              <a:buNone/>
              <a:defRPr sz="1600" b="0" i="0">
                <a:solidFill>
                  <a:schemeClr val="bg1"/>
                </a:solidFill>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a:t>Click to edit Master text styles</a:t>
            </a:r>
          </a:p>
        </p:txBody>
      </p:sp>
      <p:sp>
        <p:nvSpPr>
          <p:cNvPr id="9" name="Title 8">
            <a:extLst>
              <a:ext uri="{FF2B5EF4-FFF2-40B4-BE49-F238E27FC236}">
                <a16:creationId xmlns:a16="http://schemas.microsoft.com/office/drawing/2014/main" id="{F62767B4-E892-5520-0C19-D1862259115D}"/>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14" name="Text Placeholder 12">
            <a:extLst>
              <a:ext uri="{FF2B5EF4-FFF2-40B4-BE49-F238E27FC236}">
                <a16:creationId xmlns:a16="http://schemas.microsoft.com/office/drawing/2014/main" id="{F7032A83-A6FB-CAF8-C49F-B9990B2B7371}"/>
              </a:ext>
            </a:extLst>
          </p:cNvPr>
          <p:cNvSpPr>
            <a:spLocks noGrp="1"/>
          </p:cNvSpPr>
          <p:nvPr>
            <p:ph type="body" sz="quarter" idx="14"/>
          </p:nvPr>
        </p:nvSpPr>
        <p:spPr>
          <a:xfrm>
            <a:off x="654050" y="2467058"/>
            <a:ext cx="6778625" cy="378111"/>
          </a:xfrm>
        </p:spPr>
        <p:txBody>
          <a:bodyPr anchor="b"/>
          <a:lstStyle>
            <a:lvl1pPr marL="0" indent="0">
              <a:buNone/>
              <a:defRPr sz="2800">
                <a:solidFill>
                  <a:schemeClr val="bg1"/>
                </a:solidFill>
                <a:latin typeface="Georgia Pro" panose="02040502050405020303" pitchFamily="18" charset="0"/>
              </a:defRPr>
            </a:lvl1pPr>
            <a:lvl2pPr marL="365760" indent="0">
              <a:buNone/>
              <a:defRPr sz="2200">
                <a:latin typeface="+mj-lt"/>
              </a:defRPr>
            </a:lvl2pPr>
            <a:lvl3pPr marL="731520" indent="0">
              <a:buNone/>
              <a:defRPr sz="2200">
                <a:latin typeface="+mj-lt"/>
              </a:defRPr>
            </a:lvl3pPr>
            <a:lvl4pPr marL="1097280" indent="0">
              <a:buNone/>
              <a:defRPr sz="2200">
                <a:latin typeface="+mj-lt"/>
              </a:defRPr>
            </a:lvl4pPr>
            <a:lvl5pPr marL="1463040" indent="0">
              <a:buNone/>
              <a:defRPr sz="2200">
                <a:latin typeface="+mj-lt"/>
              </a:defRPr>
            </a:lvl5pPr>
          </a:lstStyle>
          <a:p>
            <a:pPr lvl="0"/>
            <a:r>
              <a:rPr lang="en-US"/>
              <a:t>Click to edit Master text styles</a:t>
            </a:r>
          </a:p>
        </p:txBody>
      </p:sp>
      <p:pic>
        <p:nvPicPr>
          <p:cNvPr id="3" name="Graphic 2">
            <a:extLst>
              <a:ext uri="{FF2B5EF4-FFF2-40B4-BE49-F238E27FC236}">
                <a16:creationId xmlns:a16="http://schemas.microsoft.com/office/drawing/2014/main" id="{8E534504-BC98-E4F2-7593-6D703AD5EE4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28139185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White Content on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62000" y="1790701"/>
            <a:ext cx="10795003" cy="3810000"/>
          </a:xfrm>
          <a:solidFill>
            <a:schemeClr val="bg1"/>
          </a:solidFill>
        </p:spPr>
        <p:txBody>
          <a:bodyPr/>
          <a:lstStyle>
            <a:lvl1pPr>
              <a:defRPr sz="1400"/>
            </a:lvl1pPr>
            <a:lvl2pPr>
              <a:defRPr sz="1200"/>
            </a:lvl2pPr>
            <a:lvl3pPr>
              <a:defRPr sz="1100"/>
            </a:lvl3pPr>
            <a:lvl4pPr>
              <a:defRPr sz="105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5C3F9ACD-C8F8-A368-7AEB-8FFDA069DB41}"/>
              </a:ext>
            </a:extLst>
          </p:cNvPr>
          <p:cNvSpPr>
            <a:spLocks noGrp="1"/>
          </p:cNvSpPr>
          <p:nvPr>
            <p:ph type="body" sz="quarter" idx="13"/>
          </p:nvPr>
        </p:nvSpPr>
        <p:spPr>
          <a:xfrm>
            <a:off x="654052" y="1261871"/>
            <a:ext cx="10928349" cy="320040"/>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Tree>
    <p:extLst>
      <p:ext uri="{BB962C8B-B14F-4D97-AF65-F5344CB8AC3E}">
        <p14:creationId xmlns:p14="http://schemas.microsoft.com/office/powerpoint/2010/main" val="203016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7" name="Picture 6" descr="A close up of a blue and gold paint&#10;&#10;Description automatically generated">
            <a:extLst>
              <a:ext uri="{FF2B5EF4-FFF2-40B4-BE49-F238E27FC236}">
                <a16:creationId xmlns:a16="http://schemas.microsoft.com/office/drawing/2014/main" id="{8A61E647-5BD0-4FE3-8DE9-19E22532DBE6}"/>
              </a:ext>
            </a:extLst>
          </p:cNvPr>
          <p:cNvPicPr>
            <a:picLocks noChangeAspect="1"/>
          </p:cNvPicPr>
          <p:nvPr userDrawn="1"/>
        </p:nvPicPr>
        <p:blipFill>
          <a:blip r:embed="rId2"/>
          <a:stretch>
            <a:fillRect/>
          </a:stretch>
        </p:blipFill>
        <p:spPr>
          <a:xfrm>
            <a:off x="0" y="0"/>
            <a:ext cx="12188390" cy="6858000"/>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FB593F5E-13AD-3D9F-71AE-1BA6D19224F1}"/>
              </a:ext>
            </a:extLst>
          </p:cNvPr>
          <p:cNvSpPr>
            <a:spLocks noGrp="1"/>
          </p:cNvSpPr>
          <p:nvPr>
            <p:ph type="ctrTitle" hasCustomPrompt="1"/>
          </p:nvPr>
        </p:nvSpPr>
        <p:spPr>
          <a:xfrm>
            <a:off x="653845" y="2946237"/>
            <a:ext cx="10890457" cy="541238"/>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a:t>Divider Slide</a:t>
            </a:r>
          </a:p>
        </p:txBody>
      </p:sp>
      <p:sp>
        <p:nvSpPr>
          <p:cNvPr id="3" name="Content Placeholder 2">
            <a:extLst>
              <a:ext uri="{FF2B5EF4-FFF2-40B4-BE49-F238E27FC236}">
                <a16:creationId xmlns:a16="http://schemas.microsoft.com/office/drawing/2014/main" id="{A23A8EDC-F775-012A-515A-C33AE0374FFD}"/>
              </a:ext>
            </a:extLst>
          </p:cNvPr>
          <p:cNvSpPr>
            <a:spLocks noGrp="1"/>
          </p:cNvSpPr>
          <p:nvPr>
            <p:ph idx="14" hasCustomPrompt="1"/>
          </p:nvPr>
        </p:nvSpPr>
        <p:spPr>
          <a:xfrm>
            <a:off x="653845" y="270054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sp>
        <p:nvSpPr>
          <p:cNvPr id="11" name="Content Placeholder 2">
            <a:extLst>
              <a:ext uri="{FF2B5EF4-FFF2-40B4-BE49-F238E27FC236}">
                <a16:creationId xmlns:a16="http://schemas.microsoft.com/office/drawing/2014/main" id="{A08426B8-7470-DC4B-BB14-6CBBE2715B74}"/>
              </a:ext>
            </a:extLst>
          </p:cNvPr>
          <p:cNvSpPr>
            <a:spLocks noGrp="1"/>
          </p:cNvSpPr>
          <p:nvPr>
            <p:ph idx="17" hasCustomPrompt="1"/>
          </p:nvPr>
        </p:nvSpPr>
        <p:spPr>
          <a:xfrm>
            <a:off x="653845" y="618801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a:t>Prepared for:</a:t>
            </a:r>
          </a:p>
          <a:p>
            <a:pPr>
              <a:lnSpc>
                <a:spcPct val="100000"/>
              </a:lnSpc>
            </a:pPr>
            <a:r>
              <a:rPr lang="en-US"/>
              <a:t>Month XX, 20XX</a:t>
            </a:r>
          </a:p>
        </p:txBody>
      </p:sp>
      <p:pic>
        <p:nvPicPr>
          <p:cNvPr id="12" name="Graphic 11">
            <a:extLst>
              <a:ext uri="{FF2B5EF4-FFF2-40B4-BE49-F238E27FC236}">
                <a16:creationId xmlns:a16="http://schemas.microsoft.com/office/drawing/2014/main" id="{61702E89-44CC-EC64-EA9C-41420A3B643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Tree>
    <p:extLst>
      <p:ext uri="{BB962C8B-B14F-4D97-AF65-F5344CB8AC3E}">
        <p14:creationId xmlns:p14="http://schemas.microsoft.com/office/powerpoint/2010/main" val="39255654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hart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790700"/>
            <a:ext cx="7031037" cy="381000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790698"/>
            <a:ext cx="3655377" cy="3809322"/>
          </a:xfrm>
        </p:spPr>
        <p:txBody>
          <a:bodyPr anchor="ctr"/>
          <a:lstStyle>
            <a:lvl1pPr marL="0" indent="0">
              <a:buNone/>
              <a:defRPr sz="1400"/>
            </a:lvl1pPr>
            <a:lvl2pPr marL="397669" indent="-91440">
              <a:buFont typeface="Wingdings" pitchFamily="2" charset="2"/>
              <a:buChar char="§"/>
              <a:defRPr sz="1200"/>
            </a:lvl2pPr>
            <a:lvl3pPr marL="554831" indent="-91440">
              <a:buFont typeface="Wingdings" pitchFamily="2" charset="2"/>
              <a:buChar char="§"/>
              <a:defRPr sz="1100"/>
            </a:lvl3pPr>
            <a:lvl4pPr marL="729854" indent="-91440">
              <a:buFont typeface="Wingdings" pitchFamily="2" charset="2"/>
              <a:buChar char="§"/>
              <a:defRPr sz="1050"/>
            </a:lvl4pPr>
            <a:lvl5pPr marL="903684" indent="-91440">
              <a:buFont typeface="Wingdings" pitchFamily="2" charset="2"/>
              <a:buChar cha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Tree>
    <p:extLst>
      <p:ext uri="{BB962C8B-B14F-4D97-AF65-F5344CB8AC3E}">
        <p14:creationId xmlns:p14="http://schemas.microsoft.com/office/powerpoint/2010/main" val="5549550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and Chart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4" name="Title 1">
            <a:extLst>
              <a:ext uri="{FF2B5EF4-FFF2-40B4-BE49-F238E27FC236}">
                <a16:creationId xmlns:a16="http://schemas.microsoft.com/office/drawing/2014/main" id="{A6CD6137-92B5-C1F4-6085-5BE9642D12CE}"/>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Estate Planning - Current &amp; Historical Estate Exemption</a:t>
            </a:r>
          </a:p>
        </p:txBody>
      </p:sp>
      <p:sp>
        <p:nvSpPr>
          <p:cNvPr id="6" name="Text Placeholder 5">
            <a:extLst>
              <a:ext uri="{FF2B5EF4-FFF2-40B4-BE49-F238E27FC236}">
                <a16:creationId xmlns:a16="http://schemas.microsoft.com/office/drawing/2014/main" id="{38CBB08A-ADC0-49E9-9BBC-A26C5A94DC7C}"/>
              </a:ext>
            </a:extLst>
          </p:cNvPr>
          <p:cNvSpPr txBox="1">
            <a:spLocks noGrp="1" noRot="1" noMove="1" noResize="1" noEditPoints="1" noAdjustHandles="1" noChangeArrowheads="1" noChangeShapeType="1"/>
          </p:cNvSpPr>
          <p:nvPr userDrawn="1"/>
        </p:nvSpPr>
        <p:spPr>
          <a:xfrm>
            <a:off x="665163" y="1790698"/>
            <a:ext cx="3655377" cy="3809322"/>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400" kern="1200">
                <a:solidFill>
                  <a:schemeClr val="tx1"/>
                </a:solidFill>
                <a:latin typeface="+mn-lt"/>
                <a:ea typeface="+mn-ea"/>
                <a:cs typeface="+mn-cs"/>
              </a:defRPr>
            </a:lvl1pPr>
            <a:lvl2pPr marL="397669"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554831"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729854"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903684"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1100"/>
              </a:spcBef>
            </a:pPr>
            <a:r>
              <a:rPr lang="en-US" b="1"/>
              <a:t>2025 Estate Planning Environment</a:t>
            </a:r>
          </a:p>
          <a:p>
            <a:pPr>
              <a:spcBef>
                <a:spcPts val="1100"/>
              </a:spcBef>
            </a:pPr>
            <a:r>
              <a:rPr lang="en-US" sz="1200"/>
              <a:t>Federal Estate/Lifetime Gift Tax </a:t>
            </a:r>
            <a:br>
              <a:rPr lang="en-US" sz="1200"/>
            </a:br>
            <a:r>
              <a:rPr lang="en-US" sz="1200"/>
              <a:t>Exemption Per Individual</a:t>
            </a:r>
            <a:br>
              <a:rPr lang="en-US"/>
            </a:br>
            <a:r>
              <a:rPr lang="en-US" sz="1600">
                <a:latin typeface="Georgia Pro" panose="02040502050405020303" pitchFamily="18" charset="0"/>
              </a:rPr>
              <a:t>$13,990,000</a:t>
            </a:r>
          </a:p>
          <a:p>
            <a:pPr>
              <a:spcBef>
                <a:spcPts val="1100"/>
              </a:spcBef>
            </a:pPr>
            <a:r>
              <a:rPr lang="en-US" sz="1200"/>
              <a:t>Federal Maximum Estate Tax Rate</a:t>
            </a:r>
            <a:br>
              <a:rPr lang="en-US"/>
            </a:br>
            <a:r>
              <a:rPr lang="en-US" sz="1600">
                <a:latin typeface="Georgia Pro" panose="02040502050405020303" pitchFamily="18" charset="0"/>
              </a:rPr>
              <a:t>40%</a:t>
            </a:r>
          </a:p>
          <a:p>
            <a:pPr>
              <a:spcBef>
                <a:spcPts val="1100"/>
              </a:spcBef>
            </a:pPr>
            <a:r>
              <a:rPr lang="en-US" sz="1200"/>
              <a:t>Generation Skipping Transfer Tax Exemption Per Individual</a:t>
            </a:r>
            <a:br>
              <a:rPr lang="en-US"/>
            </a:br>
            <a:r>
              <a:rPr lang="en-US" sz="1600">
                <a:latin typeface="Georgia Pro" panose="02040502050405020303" pitchFamily="18" charset="0"/>
              </a:rPr>
              <a:t>$13,990,000</a:t>
            </a:r>
          </a:p>
          <a:p>
            <a:pPr>
              <a:spcBef>
                <a:spcPts val="1100"/>
              </a:spcBef>
            </a:pPr>
            <a:r>
              <a:rPr lang="en-US" sz="1200"/>
              <a:t>Portability Between Spouses</a:t>
            </a:r>
            <a:br>
              <a:rPr lang="en-US"/>
            </a:br>
            <a:r>
              <a:rPr lang="en-US" sz="1600">
                <a:latin typeface="Georgia Pro" panose="02040502050405020303" pitchFamily="18" charset="0"/>
              </a:rPr>
              <a:t>Yes</a:t>
            </a:r>
          </a:p>
          <a:p>
            <a:pPr>
              <a:spcBef>
                <a:spcPts val="1100"/>
              </a:spcBef>
            </a:pPr>
            <a:r>
              <a:rPr lang="en-US" sz="1200"/>
              <a:t>Annual Gift Tax Exclusion Per Individual</a:t>
            </a:r>
            <a:br>
              <a:rPr lang="en-US"/>
            </a:br>
            <a:r>
              <a:rPr lang="en-US" sz="1600">
                <a:latin typeface="Georgia Pro" panose="02040502050405020303" pitchFamily="18" charset="0"/>
              </a:rPr>
              <a:t>$19,000</a:t>
            </a:r>
          </a:p>
          <a:p>
            <a:pPr>
              <a:spcBef>
                <a:spcPts val="1100"/>
              </a:spcBef>
            </a:pPr>
            <a:r>
              <a:rPr lang="en-US" sz="1200"/>
              <a:t>State Estate/Inheritance Tax</a:t>
            </a:r>
            <a:br>
              <a:rPr lang="en-US"/>
            </a:br>
            <a:r>
              <a:rPr lang="en-US" sz="1600">
                <a:latin typeface="Georgia Pro" panose="02040502050405020303" pitchFamily="18" charset="0"/>
              </a:rPr>
              <a:t>Only 17 States*</a:t>
            </a:r>
            <a:endParaRPr lang="en-US"/>
          </a:p>
        </p:txBody>
      </p:sp>
      <p:sp>
        <p:nvSpPr>
          <p:cNvPr id="9" name="Text Placeholder 6">
            <a:extLst>
              <a:ext uri="{FF2B5EF4-FFF2-40B4-BE49-F238E27FC236}">
                <a16:creationId xmlns:a16="http://schemas.microsoft.com/office/drawing/2014/main" id="{28D4032E-6D0F-E9B9-9557-1D26632F7FFD}"/>
              </a:ext>
            </a:extLst>
          </p:cNvPr>
          <p:cNvSpPr txBox="1">
            <a:spLocks noGrp="1" noRot="1" noMove="1" noResize="1" noEditPoints="1" noAdjustHandles="1" noChangeArrowheads="1" noChangeShapeType="1"/>
          </p:cNvSpPr>
          <p:nvPr userDrawn="1"/>
        </p:nvSpPr>
        <p:spPr>
          <a:xfrm>
            <a:off x="645626" y="5829300"/>
            <a:ext cx="10911375" cy="414215"/>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a:cs typeface="Arial"/>
              </a:rPr>
              <a:t>Source: Internal Revenue Service (https://www.irs.gov/businesses/small-businesses-self-employed/estate-and-gift-taxes) *CT, DC, HI, IA, KY, ME, MA, MD, MN, NE, MJ, NY, OR, PA, RI, VT, WA. **2026 Exemption amount is based on a projected 4% inflation rate. The actual exemption amount is readjusted each year based on inflation at that time. 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11" name="Text Placeholder 7">
            <a:extLst>
              <a:ext uri="{FF2B5EF4-FFF2-40B4-BE49-F238E27FC236}">
                <a16:creationId xmlns:a16="http://schemas.microsoft.com/office/drawing/2014/main" id="{498709DC-3EC6-B19D-12FA-19AB27133F80}"/>
              </a:ext>
            </a:extLst>
          </p:cNvPr>
          <p:cNvSpPr txBox="1">
            <a:spLocks noGrp="1" noRot="1" noMove="1" noResize="1" noEditPoints="1" noAdjustHandles="1" noChangeArrowheads="1" noChangeShapeType="1"/>
          </p:cNvSpPr>
          <p:nvPr userDrawn="1"/>
        </p:nvSpPr>
        <p:spPr>
          <a:xfrm>
            <a:off x="654052" y="1261872"/>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Historical and projected future estate planning environment**</a:t>
            </a:r>
          </a:p>
        </p:txBody>
      </p:sp>
      <p:graphicFrame>
        <p:nvGraphicFramePr>
          <p:cNvPr id="13" name="Chart Placeholder 8">
            <a:extLst>
              <a:ext uri="{FF2B5EF4-FFF2-40B4-BE49-F238E27FC236}">
                <a16:creationId xmlns:a16="http://schemas.microsoft.com/office/drawing/2014/main" id="{3F1A8EE8-6D89-C7DB-22E5-8C467D28243B}"/>
              </a:ext>
            </a:extLst>
          </p:cNvPr>
          <p:cNvGraphicFramePr>
            <a:graphicFrameLocks noGrp="1" noDrilldown="1" noMove="1" noResize="1"/>
          </p:cNvGraphicFramePr>
          <p:nvPr userDrawn="1">
            <p:extLst>
              <p:ext uri="{D42A27DB-BD31-4B8C-83A1-F6EECF244321}">
                <p14:modId xmlns:p14="http://schemas.microsoft.com/office/powerpoint/2010/main" val="3858852737"/>
              </p:ext>
            </p:extLst>
          </p:nvPr>
        </p:nvGraphicFramePr>
        <p:xfrm>
          <a:off x="4525963" y="1790700"/>
          <a:ext cx="7031037" cy="37659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13501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hart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4" name="Title 1">
            <a:extLst>
              <a:ext uri="{FF2B5EF4-FFF2-40B4-BE49-F238E27FC236}">
                <a16:creationId xmlns:a16="http://schemas.microsoft.com/office/drawing/2014/main" id="{0236BD2E-6DB3-917D-1370-F568EA46E198}"/>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Charitable Gifting Example</a:t>
            </a:r>
          </a:p>
        </p:txBody>
      </p:sp>
      <p:sp>
        <p:nvSpPr>
          <p:cNvPr id="6" name="Text Placeholder 5">
            <a:extLst>
              <a:ext uri="{FF2B5EF4-FFF2-40B4-BE49-F238E27FC236}">
                <a16:creationId xmlns:a16="http://schemas.microsoft.com/office/drawing/2014/main" id="{8662A8B3-5691-560F-863A-46E6E9BC1333}"/>
              </a:ext>
            </a:extLst>
          </p:cNvPr>
          <p:cNvSpPr txBox="1">
            <a:spLocks noGrp="1" noRot="1" noMove="1" noResize="1" noEditPoints="1" noAdjustHandles="1" noChangeArrowheads="1" noChangeShapeType="1"/>
          </p:cNvSpPr>
          <p:nvPr userDrawn="1"/>
        </p:nvSpPr>
        <p:spPr>
          <a:xfrm>
            <a:off x="665163" y="1790698"/>
            <a:ext cx="3655377" cy="3809322"/>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400" kern="1200">
                <a:solidFill>
                  <a:schemeClr val="tx1"/>
                </a:solidFill>
                <a:latin typeface="+mn-lt"/>
                <a:ea typeface="+mn-ea"/>
                <a:cs typeface="+mn-cs"/>
              </a:defRPr>
            </a:lvl1pPr>
            <a:lvl2pPr marL="397669"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554831"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729854"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903684"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a:t>State Taxes</a:t>
            </a:r>
            <a:br>
              <a:rPr lang="en-US"/>
            </a:br>
            <a:r>
              <a:rPr lang="en-US" sz="3200">
                <a:latin typeface="Georgia Pro" panose="02040502050405020303" pitchFamily="18" charset="0"/>
              </a:rPr>
              <a:t>$10,000 </a:t>
            </a:r>
          </a:p>
          <a:p>
            <a:endParaRPr lang="en-US"/>
          </a:p>
          <a:p>
            <a:r>
              <a:rPr lang="en-US" b="1"/>
              <a:t>Mortgage Interest</a:t>
            </a:r>
            <a:br>
              <a:rPr lang="en-US" b="1"/>
            </a:br>
            <a:r>
              <a:rPr lang="en-US"/>
              <a:t> </a:t>
            </a:r>
            <a:r>
              <a:rPr lang="en-US" sz="3200">
                <a:latin typeface="Georgia Pro" panose="02040502050405020303" pitchFamily="18" charset="0"/>
              </a:rPr>
              <a:t>$4,000</a:t>
            </a:r>
          </a:p>
          <a:p>
            <a:endParaRPr lang="en-US"/>
          </a:p>
        </p:txBody>
      </p:sp>
      <p:sp>
        <p:nvSpPr>
          <p:cNvPr id="9" name="Text Placeholder 6">
            <a:extLst>
              <a:ext uri="{FF2B5EF4-FFF2-40B4-BE49-F238E27FC236}">
                <a16:creationId xmlns:a16="http://schemas.microsoft.com/office/drawing/2014/main" id="{52D238CF-58B1-DC7E-5822-E91295259969}"/>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Hypothetical chart, for illustrative purposes only. This does not represent the experience of any client. Tax Savings assume 37%. Federal Tax rate and no state tax considerations. 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11" name="Text Placeholder 7">
            <a:extLst>
              <a:ext uri="{FF2B5EF4-FFF2-40B4-BE49-F238E27FC236}">
                <a16:creationId xmlns:a16="http://schemas.microsoft.com/office/drawing/2014/main" id="{3A0CB7FB-3EAA-6878-3C5D-F9A9DA9609D8}"/>
              </a:ext>
            </a:extLst>
          </p:cNvPr>
          <p:cNvSpPr txBox="1">
            <a:spLocks noGrp="1" noRot="1" noMove="1" noResize="1" noEditPoints="1" noAdjustHandles="1" noChangeArrowheads="1" noChangeShapeType="1"/>
          </p:cNvSpPr>
          <p:nvPr userDrawn="1"/>
        </p:nvSpPr>
        <p:spPr>
          <a:xfrm>
            <a:off x="654052" y="1261872"/>
            <a:ext cx="10928349" cy="639599"/>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Married filing jointly</a:t>
            </a:r>
          </a:p>
          <a:p>
            <a:endParaRPr lang="en-US"/>
          </a:p>
        </p:txBody>
      </p:sp>
      <p:graphicFrame>
        <p:nvGraphicFramePr>
          <p:cNvPr id="13" name="Table 12">
            <a:extLst>
              <a:ext uri="{FF2B5EF4-FFF2-40B4-BE49-F238E27FC236}">
                <a16:creationId xmlns:a16="http://schemas.microsoft.com/office/drawing/2014/main" id="{57F0D11F-6AE8-8F31-8B0D-02680CE28681}"/>
              </a:ext>
            </a:extLst>
          </p:cNvPr>
          <p:cNvGraphicFramePr>
            <a:graphicFrameLocks noGrp="1" noDrilldown="1" noMove="1" noResize="1"/>
          </p:cNvGraphicFramePr>
          <p:nvPr userDrawn="1">
            <p:extLst>
              <p:ext uri="{D42A27DB-BD31-4B8C-83A1-F6EECF244321}">
                <p14:modId xmlns:p14="http://schemas.microsoft.com/office/powerpoint/2010/main" val="688844167"/>
              </p:ext>
            </p:extLst>
          </p:nvPr>
        </p:nvGraphicFramePr>
        <p:xfrm>
          <a:off x="4543262" y="1943100"/>
          <a:ext cx="6289949" cy="3130302"/>
        </p:xfrm>
        <a:graphic>
          <a:graphicData uri="http://schemas.openxmlformats.org/drawingml/2006/table">
            <a:tbl>
              <a:tblPr firstRow="1" bandRow="1">
                <a:effectLst/>
                <a:tableStyleId>{5C22544A-7EE6-4342-B048-85BDC9FD1C3A}</a:tableStyleId>
              </a:tblPr>
              <a:tblGrid>
                <a:gridCol w="2353150">
                  <a:extLst>
                    <a:ext uri="{9D8B030D-6E8A-4147-A177-3AD203B41FA5}">
                      <a16:colId xmlns:a16="http://schemas.microsoft.com/office/drawing/2014/main" val="3925057784"/>
                    </a:ext>
                  </a:extLst>
                </a:gridCol>
                <a:gridCol w="1667517">
                  <a:extLst>
                    <a:ext uri="{9D8B030D-6E8A-4147-A177-3AD203B41FA5}">
                      <a16:colId xmlns:a16="http://schemas.microsoft.com/office/drawing/2014/main" val="2226136813"/>
                    </a:ext>
                  </a:extLst>
                </a:gridCol>
                <a:gridCol w="2269282">
                  <a:extLst>
                    <a:ext uri="{9D8B030D-6E8A-4147-A177-3AD203B41FA5}">
                      <a16:colId xmlns:a16="http://schemas.microsoft.com/office/drawing/2014/main" val="158318520"/>
                    </a:ext>
                  </a:extLst>
                </a:gridCol>
              </a:tblGrid>
              <a:tr h="761415">
                <a:tc>
                  <a:txBody>
                    <a:bodyPr/>
                    <a:lstStyle/>
                    <a:p>
                      <a:endParaRPr lang="en-US" sz="1200">
                        <a:solidFill>
                          <a:schemeClr val="tx1"/>
                        </a:solidFill>
                      </a:endParaRP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Regular Gifting</a:t>
                      </a:r>
                    </a:p>
                    <a:p>
                      <a:pPr algn="ctr"/>
                      <a:r>
                        <a:rPr lang="en-US" sz="1200">
                          <a:solidFill>
                            <a:schemeClr val="tx1"/>
                          </a:solidFill>
                        </a:rPr>
                        <a:t>$16k/year</a:t>
                      </a:r>
                    </a:p>
                  </a:txBody>
                  <a:tcPr marL="76200" marR="76200" marT="4572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Lump with DAF</a:t>
                      </a:r>
                    </a:p>
                    <a:p>
                      <a:pPr algn="ctr"/>
                      <a:r>
                        <a:rPr lang="en-US" sz="1200">
                          <a:solidFill>
                            <a:schemeClr val="tx1"/>
                          </a:solidFill>
                        </a:rPr>
                        <a:t>$32k Every 2 Years</a:t>
                      </a:r>
                    </a:p>
                  </a:txBody>
                  <a:tcPr marL="76200" marR="76200" marT="4572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2927449"/>
                  </a:ext>
                </a:extLst>
              </a:tr>
              <a:tr h="378207">
                <a:tc>
                  <a:txBody>
                    <a:bodyPr/>
                    <a:lstStyle/>
                    <a:p>
                      <a:r>
                        <a:rPr lang="en-US" sz="1200">
                          <a:solidFill>
                            <a:schemeClr val="tx1"/>
                          </a:solidFill>
                        </a:rPr>
                        <a:t>2024</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$30,000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$46,000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6922806"/>
                  </a:ext>
                </a:extLst>
              </a:tr>
              <a:tr h="378207">
                <a:tc>
                  <a:txBody>
                    <a:bodyPr/>
                    <a:lstStyle/>
                    <a:p>
                      <a:r>
                        <a:rPr lang="en-US" sz="1200">
                          <a:solidFill>
                            <a:schemeClr val="tx1"/>
                          </a:solidFill>
                        </a:rPr>
                        <a:t>2025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6300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ptos" panose="02110004020202020204"/>
                          <a:ea typeface="+mn-ea"/>
                          <a:cs typeface="+mn-cs"/>
                        </a:rPr>
                        <a:t>$30,000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$30,000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14847684"/>
                  </a:ext>
                </a:extLst>
              </a:tr>
              <a:tr h="378207">
                <a:tc>
                  <a:txBody>
                    <a:bodyPr/>
                    <a:lstStyle/>
                    <a:p>
                      <a:r>
                        <a:rPr lang="en-US" sz="1200">
                          <a:solidFill>
                            <a:schemeClr val="tx1"/>
                          </a:solidFill>
                        </a:rPr>
                        <a:t>2026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6300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ptos" panose="02110004020202020204"/>
                          <a:ea typeface="+mn-ea"/>
                          <a:cs typeface="+mn-cs"/>
                        </a:rPr>
                        <a:t>$30,000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$46,000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5024121"/>
                  </a:ext>
                </a:extLst>
              </a:tr>
              <a:tr h="378207">
                <a:tc>
                  <a:txBody>
                    <a:bodyPr/>
                    <a:lstStyle/>
                    <a:p>
                      <a:r>
                        <a:rPr lang="en-US" sz="1200">
                          <a:solidFill>
                            <a:schemeClr val="tx1"/>
                          </a:solidFill>
                        </a:rPr>
                        <a:t>2027</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463004"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ptos" panose="02110004020202020204"/>
                          <a:ea typeface="+mn-ea"/>
                          <a:cs typeface="+mn-cs"/>
                        </a:rPr>
                        <a:t>$30,000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$30,000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2552629"/>
                  </a:ext>
                </a:extLst>
              </a:tr>
              <a:tr h="378207">
                <a:tc>
                  <a:txBody>
                    <a:bodyPr/>
                    <a:lstStyle/>
                    <a:p>
                      <a:r>
                        <a:rPr lang="en-US" sz="1200">
                          <a:solidFill>
                            <a:schemeClr val="tx1"/>
                          </a:solidFill>
                        </a:rPr>
                        <a:t>Total Itemized Deduction</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$120,000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a:solidFill>
                            <a:schemeClr val="tx1"/>
                          </a:solidFill>
                        </a:rPr>
                        <a:t>$152,000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54786721"/>
                  </a:ext>
                </a:extLst>
              </a:tr>
              <a:tr h="378207">
                <a:tc gridSpan="2">
                  <a:txBody>
                    <a:bodyPr/>
                    <a:lstStyle/>
                    <a:p>
                      <a:r>
                        <a:rPr lang="en-US" sz="1700" b="1" dirty="0">
                          <a:solidFill>
                            <a:schemeClr val="bg1"/>
                          </a:solidFill>
                        </a:rPr>
                        <a:t>Potential Federal Tax Savings</a:t>
                      </a:r>
                    </a:p>
                  </a:txBody>
                  <a:tcPr marL="76200" marR="76200" marT="38100" marB="38100" anchor="ctr">
                    <a:lnL w="12700" cmpd="sng">
                      <a:noFill/>
                    </a:lnL>
                    <a:lnR w="12700" cmpd="sng">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algn="ctr"/>
                      <a:endParaRPr lang="en-US" sz="1400">
                        <a:solidFill>
                          <a:schemeClr val="tx1"/>
                        </a:solidFill>
                      </a:endParaRPr>
                    </a:p>
                  </a:txBody>
                  <a:tcPr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700" b="1" dirty="0">
                          <a:solidFill>
                            <a:schemeClr val="bg1"/>
                          </a:solidFill>
                        </a:rPr>
                        <a:t>~$12,000</a:t>
                      </a:r>
                    </a:p>
                  </a:txBody>
                  <a:tcPr marL="76200" marR="76200" marT="38100" marB="38100" anchor="ctr">
                    <a:lnL w="12700" cmpd="sng">
                      <a:noFill/>
                    </a:lnL>
                    <a:lnR w="12700" cmpd="sng">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743493060"/>
                  </a:ext>
                </a:extLst>
              </a:tr>
            </a:tbl>
          </a:graphicData>
        </a:graphic>
      </p:graphicFrame>
      <p:pic>
        <p:nvPicPr>
          <p:cNvPr id="14" name="object 15">
            <a:extLst>
              <a:ext uri="{FF2B5EF4-FFF2-40B4-BE49-F238E27FC236}">
                <a16:creationId xmlns:a16="http://schemas.microsoft.com/office/drawing/2014/main" id="{E0E8014A-C0D5-3F2E-EDAB-4F57761F10FF}"/>
              </a:ext>
            </a:extLst>
          </p:cNvPr>
          <p:cNvPicPr>
            <a:picLocks noGrp="1" noRot="1" noMove="1" noResize="1" noEditPoints="1" noAdjustHandles="1" noChangeArrowheads="1" noChangeShapeType="1" noCrop="1"/>
          </p:cNvPicPr>
          <p:nvPr userDrawn="1"/>
        </p:nvPicPr>
        <p:blipFill>
          <a:blip r:embed="rId2" cstate="print"/>
          <a:stretch>
            <a:fillRect/>
          </a:stretch>
        </p:blipFill>
        <p:spPr>
          <a:xfrm>
            <a:off x="9821182" y="1045930"/>
            <a:ext cx="1374100" cy="137410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539578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wo Charts">
    <p:bg>
      <p:bgPr>
        <a:solidFill>
          <a:schemeClr val="bg2">
            <a:lumMod val="40000"/>
            <a:lumOff val="60000"/>
            <a:alpha val="65609"/>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805624"/>
            <a:ext cx="7031037" cy="1783080"/>
          </a:xfrm>
          <a:solidFill>
            <a:schemeClr val="bg1"/>
          </a:solidFill>
        </p:spPr>
        <p:txBody>
          <a:bodyPr/>
          <a:lstStyle/>
          <a:p>
            <a:endParaRPr lang="en-US"/>
          </a:p>
        </p:txBody>
      </p:sp>
      <p:sp>
        <p:nvSpPr>
          <p:cNvPr id="6" name="Chart Placeholder 4">
            <a:extLst>
              <a:ext uri="{FF2B5EF4-FFF2-40B4-BE49-F238E27FC236}">
                <a16:creationId xmlns:a16="http://schemas.microsoft.com/office/drawing/2014/main" id="{057F2DEB-F64E-9153-7DAE-A3FD56E64A67}"/>
              </a:ext>
            </a:extLst>
          </p:cNvPr>
          <p:cNvSpPr>
            <a:spLocks noGrp="1"/>
          </p:cNvSpPr>
          <p:nvPr>
            <p:ph type="chart" sz="quarter" idx="13"/>
          </p:nvPr>
        </p:nvSpPr>
        <p:spPr>
          <a:xfrm>
            <a:off x="4525964" y="3817620"/>
            <a:ext cx="7031037" cy="178308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805626"/>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9">
            <a:extLst>
              <a:ext uri="{FF2B5EF4-FFF2-40B4-BE49-F238E27FC236}">
                <a16:creationId xmlns:a16="http://schemas.microsoft.com/office/drawing/2014/main" id="{7A3F93C7-1DB0-3282-6D1F-F54411910DD0}"/>
              </a:ext>
            </a:extLst>
          </p:cNvPr>
          <p:cNvSpPr>
            <a:spLocks noGrp="1"/>
          </p:cNvSpPr>
          <p:nvPr>
            <p:ph type="body" sz="quarter" idx="15"/>
          </p:nvPr>
        </p:nvSpPr>
        <p:spPr>
          <a:xfrm>
            <a:off x="647702" y="3817622"/>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3" name="Text Placeholder 4">
            <a:extLst>
              <a:ext uri="{FF2B5EF4-FFF2-40B4-BE49-F238E27FC236}">
                <a16:creationId xmlns:a16="http://schemas.microsoft.com/office/drawing/2014/main" id="{1246330F-F9EF-6EA4-5EF6-8761AC8386F4}"/>
              </a:ext>
            </a:extLst>
          </p:cNvPr>
          <p:cNvSpPr>
            <a:spLocks noGrp="1"/>
          </p:cNvSpPr>
          <p:nvPr>
            <p:ph type="body" sz="quarter" idx="1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Tree>
    <p:extLst>
      <p:ext uri="{BB962C8B-B14F-4D97-AF65-F5344CB8AC3E}">
        <p14:creationId xmlns:p14="http://schemas.microsoft.com/office/powerpoint/2010/main" val="42644571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5134" y="1943100"/>
            <a:ext cx="5312755" cy="3657601"/>
          </a:xfrm>
        </p:spPr>
        <p:txBody>
          <a:bodyPr/>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4248" y="1943100"/>
            <a:ext cx="5312755" cy="3657601"/>
          </a:xfrm>
        </p:spPr>
        <p:txBody>
          <a:bodyPr/>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10" name="Text Placeholder 9">
            <a:extLst>
              <a:ext uri="{FF2B5EF4-FFF2-40B4-BE49-F238E27FC236}">
                <a16:creationId xmlns:a16="http://schemas.microsoft.com/office/drawing/2014/main" id="{B5BE7B50-FA23-D7F8-C460-9FC9F851190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5" name="Text Placeholder 4">
            <a:extLst>
              <a:ext uri="{FF2B5EF4-FFF2-40B4-BE49-F238E27FC236}">
                <a16:creationId xmlns:a16="http://schemas.microsoft.com/office/drawing/2014/main" id="{D4411425-5900-763E-E2D3-75CBED6FD7DE}"/>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Tree>
    <p:extLst>
      <p:ext uri="{BB962C8B-B14F-4D97-AF65-F5344CB8AC3E}">
        <p14:creationId xmlns:p14="http://schemas.microsoft.com/office/powerpoint/2010/main" val="38038076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6" name="Title 1">
            <a:extLst>
              <a:ext uri="{FF2B5EF4-FFF2-40B4-BE49-F238E27FC236}">
                <a16:creationId xmlns:a16="http://schemas.microsoft.com/office/drawing/2014/main" id="{985BC5AA-A610-1A7E-924C-5D5D1C5FE766}"/>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529 Deductions by State</a:t>
            </a:r>
          </a:p>
        </p:txBody>
      </p:sp>
      <p:sp>
        <p:nvSpPr>
          <p:cNvPr id="7" name="Text Placeholder 6">
            <a:extLst>
              <a:ext uri="{FF2B5EF4-FFF2-40B4-BE49-F238E27FC236}">
                <a16:creationId xmlns:a16="http://schemas.microsoft.com/office/drawing/2014/main" id="{4BCE1274-D889-33E3-8E9F-26DBE22D179B}"/>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300"/>
              </a:spcBef>
            </a:pPr>
            <a:r>
              <a:rPr lang="en-US" baseline="30000">
                <a:latin typeface="Aptos"/>
                <a:cs typeface="Arial"/>
              </a:rPr>
              <a:t>1</a:t>
            </a:r>
            <a:r>
              <a:rPr lang="en-US">
                <a:latin typeface="Aptos"/>
                <a:cs typeface="Arial"/>
              </a:rPr>
              <a:t>Nine states—Arizona, Arkansas, Kansas, Maine, Minnesota, Missouri, Montana, Ohio, and Pennsylvania—offer tax parity, which means that investors can deduct their taxable income on contributions made to any plan in the US (most states allow you to take a deduction only if you invest in the state-sponsored plan). </a:t>
            </a:r>
            <a:r>
              <a:rPr lang="en-US" baseline="30000">
                <a:latin typeface="Aptos"/>
                <a:cs typeface="Arial"/>
              </a:rPr>
              <a:t>2</a:t>
            </a:r>
            <a:r>
              <a:rPr lang="en-US">
                <a:latin typeface="Aptos"/>
                <a:cs typeface="Arial"/>
              </a:rPr>
              <a:t>Assumes a joint filer with adjusted gross income of $100,000. 2024 Tax Rates</a:t>
            </a:r>
            <a:r>
              <a:rPr lang="en-US" baseline="30000">
                <a:latin typeface="Aptos"/>
                <a:cs typeface="Arial"/>
              </a:rPr>
              <a:t>; </a:t>
            </a:r>
            <a:r>
              <a:rPr lang="en-US">
                <a:latin typeface="Aptos"/>
                <a:cs typeface="Arial"/>
              </a:rPr>
              <a:t>This information is for educational purposes only, and is not intended to provide, and should not be relied on for tax, legal or accounting advice. Please consult your own tax, legal and accounting advisors to discuss your unique tax circumstances; Source: Morningstar.com  (</a:t>
            </a:r>
            <a:r>
              <a:rPr lang="en-US">
                <a:latin typeface="Aptos"/>
                <a:cs typeface="Arial"/>
                <a:hlinkClick r:id="rId2">
                  <a:extLst>
                    <a:ext uri="{A12FA001-AC4F-418D-AE19-62706E023703}">
                      <ahyp:hlinkClr xmlns:ahyp="http://schemas.microsoft.com/office/drawing/2018/hyperlinkcolor" val="tx"/>
                    </a:ext>
                  </a:extLst>
                </a:hlinkClick>
              </a:rPr>
              <a:t>https://www.morningstar.com/personal-finance/how-do-your-states-529-tax-benefits-stack-up#bonus-529-state-tax-parity</a:t>
            </a:r>
            <a:r>
              <a:rPr lang="en-US">
                <a:latin typeface="Aptos"/>
                <a:cs typeface="Arial"/>
              </a:rPr>
              <a:t>). As of 11-2024</a:t>
            </a:r>
            <a:endParaRPr lang="en-US"/>
          </a:p>
        </p:txBody>
      </p:sp>
      <p:graphicFrame>
        <p:nvGraphicFramePr>
          <p:cNvPr id="11" name="Content Placeholder 15">
            <a:extLst>
              <a:ext uri="{FF2B5EF4-FFF2-40B4-BE49-F238E27FC236}">
                <a16:creationId xmlns:a16="http://schemas.microsoft.com/office/drawing/2014/main" id="{F3EF4F80-A20C-DB96-31CA-BAE0C06613A5}"/>
              </a:ext>
            </a:extLst>
          </p:cNvPr>
          <p:cNvGraphicFramePr>
            <a:graphicFrameLocks noGrp="1" noDrilldown="1" noMove="1" noResize="1"/>
          </p:cNvGraphicFramePr>
          <p:nvPr userDrawn="1">
            <p:extLst>
              <p:ext uri="{D42A27DB-BD31-4B8C-83A1-F6EECF244321}">
                <p14:modId xmlns:p14="http://schemas.microsoft.com/office/powerpoint/2010/main" val="2645592380"/>
              </p:ext>
            </p:extLst>
          </p:nvPr>
        </p:nvGraphicFramePr>
        <p:xfrm>
          <a:off x="762000" y="1943101"/>
          <a:ext cx="5210802" cy="3476822"/>
        </p:xfrm>
        <a:graphic>
          <a:graphicData uri="http://schemas.openxmlformats.org/drawingml/2006/table">
            <a:tbl>
              <a:tblPr>
                <a:tableStyleId>{BD9CF76C-B293-426B-8E50-40F4AE98F9BA}</a:tableStyleId>
              </a:tblPr>
              <a:tblGrid>
                <a:gridCol w="750849">
                  <a:extLst>
                    <a:ext uri="{9D8B030D-6E8A-4147-A177-3AD203B41FA5}">
                      <a16:colId xmlns:a16="http://schemas.microsoft.com/office/drawing/2014/main" val="1948968971"/>
                    </a:ext>
                  </a:extLst>
                </a:gridCol>
                <a:gridCol w="1126272">
                  <a:extLst>
                    <a:ext uri="{9D8B030D-6E8A-4147-A177-3AD203B41FA5}">
                      <a16:colId xmlns:a16="http://schemas.microsoft.com/office/drawing/2014/main" val="108402199"/>
                    </a:ext>
                  </a:extLst>
                </a:gridCol>
                <a:gridCol w="785253">
                  <a:extLst>
                    <a:ext uri="{9D8B030D-6E8A-4147-A177-3AD203B41FA5}">
                      <a16:colId xmlns:a16="http://schemas.microsoft.com/office/drawing/2014/main" val="2368101586"/>
                    </a:ext>
                  </a:extLst>
                </a:gridCol>
                <a:gridCol w="1399357">
                  <a:extLst>
                    <a:ext uri="{9D8B030D-6E8A-4147-A177-3AD203B41FA5}">
                      <a16:colId xmlns:a16="http://schemas.microsoft.com/office/drawing/2014/main" val="198742870"/>
                    </a:ext>
                  </a:extLst>
                </a:gridCol>
                <a:gridCol w="1149071">
                  <a:extLst>
                    <a:ext uri="{9D8B030D-6E8A-4147-A177-3AD203B41FA5}">
                      <a16:colId xmlns:a16="http://schemas.microsoft.com/office/drawing/2014/main" val="110701613"/>
                    </a:ext>
                  </a:extLst>
                </a:gridCol>
              </a:tblGrid>
              <a:tr h="343994">
                <a:tc>
                  <a:txBody>
                    <a:bodyPr/>
                    <a:lstStyle/>
                    <a:p>
                      <a:pPr algn="l" fontAlgn="b"/>
                      <a:r>
                        <a:rPr lang="en-US" sz="900" b="1" u="none" strike="noStrike">
                          <a:effectLst/>
                        </a:rPr>
                        <a:t>State</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Tax Parity </a:t>
                      </a:r>
                      <a:r>
                        <a:rPr lang="en-US" sz="900" b="1" u="none" strike="noStrike" baseline="30000">
                          <a:effectLst/>
                        </a:rPr>
                        <a:t>1</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Tax Rate </a:t>
                      </a:r>
                      <a:r>
                        <a:rPr lang="en-US" sz="900" b="1" u="none" strike="noStrike" baseline="30000">
                          <a:effectLst/>
                        </a:rPr>
                        <a:t>2</a:t>
                      </a:r>
                      <a:r>
                        <a:rPr lang="en-US" sz="900" b="1" u="none" strike="noStrike">
                          <a:effectLst/>
                        </a:rPr>
                        <a:t> </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State Tax </a:t>
                      </a:r>
                      <a:br>
                        <a:rPr lang="en-US" sz="900" b="1" u="none" strike="noStrike">
                          <a:effectLst/>
                        </a:rPr>
                      </a:br>
                      <a:r>
                        <a:rPr lang="en-US" sz="900" b="1" u="none" strike="noStrike">
                          <a:effectLst/>
                        </a:rPr>
                        <a:t>Deduction Limit</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State Tax</a:t>
                      </a:r>
                    </a:p>
                    <a:p>
                      <a:pPr algn="ctr" fontAlgn="b"/>
                      <a:r>
                        <a:rPr lang="en-US" sz="900" b="1" u="none" strike="noStrike">
                          <a:effectLst/>
                        </a:rPr>
                        <a:t>Deduction Basis</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0035004"/>
                  </a:ext>
                </a:extLst>
              </a:tr>
              <a:tr h="184284">
                <a:tc>
                  <a:txBody>
                    <a:bodyPr/>
                    <a:lstStyle/>
                    <a:p>
                      <a:pPr algn="l" fontAlgn="t"/>
                      <a:r>
                        <a:rPr lang="en-US" sz="800" u="none" strike="noStrike">
                          <a:effectLst/>
                        </a:rPr>
                        <a:t>Alabama</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5.00%</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74292167"/>
                  </a:ext>
                </a:extLst>
              </a:tr>
              <a:tr h="184284">
                <a:tc>
                  <a:txBody>
                    <a:bodyPr/>
                    <a:lstStyle/>
                    <a:p>
                      <a:pPr algn="l" fontAlgn="t"/>
                      <a:r>
                        <a:rPr lang="en-US" sz="800" u="none" strike="noStrike">
                          <a:effectLst/>
                        </a:rPr>
                        <a:t>Arizona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46995522"/>
                  </a:ext>
                </a:extLst>
              </a:tr>
              <a:tr h="184284">
                <a:tc>
                  <a:txBody>
                    <a:bodyPr/>
                    <a:lstStyle/>
                    <a:p>
                      <a:pPr algn="l" fontAlgn="t"/>
                      <a:r>
                        <a:rPr lang="en-US" sz="800" u="none" strike="noStrike">
                          <a:effectLst/>
                        </a:rPr>
                        <a:t>Arkansas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4.40%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710907396"/>
                  </a:ext>
                </a:extLst>
              </a:tr>
              <a:tr h="184284">
                <a:tc>
                  <a:txBody>
                    <a:bodyPr/>
                    <a:lstStyle/>
                    <a:p>
                      <a:pPr algn="l" fontAlgn="t"/>
                      <a:r>
                        <a:rPr lang="en-US" sz="800" u="none" strike="noStrike">
                          <a:effectLst/>
                        </a:rPr>
                        <a:t>Colorado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4.40%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$34,000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104869090"/>
                  </a:ext>
                </a:extLst>
              </a:tr>
              <a:tr h="184284">
                <a:tc>
                  <a:txBody>
                    <a:bodyPr/>
                    <a:lstStyle/>
                    <a:p>
                      <a:pPr algn="l" fontAlgn="t"/>
                      <a:r>
                        <a:rPr lang="en-US" sz="800" u="none" strike="noStrike">
                          <a:effectLst/>
                        </a:rPr>
                        <a:t>Connecticut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192124496"/>
                  </a:ext>
                </a:extLst>
              </a:tr>
              <a:tr h="184284">
                <a:tc>
                  <a:txBody>
                    <a:bodyPr/>
                    <a:lstStyle/>
                    <a:p>
                      <a:pPr algn="l" fontAlgn="t"/>
                      <a:r>
                        <a:rPr lang="en-US" sz="800" u="none" strike="noStrike">
                          <a:effectLst/>
                        </a:rPr>
                        <a:t>Delaware</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6.60%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260299428"/>
                  </a:ext>
                </a:extLst>
              </a:tr>
              <a:tr h="184284">
                <a:tc>
                  <a:txBody>
                    <a:bodyPr/>
                    <a:lstStyle/>
                    <a:p>
                      <a:pPr algn="l" fontAlgn="t"/>
                      <a:r>
                        <a:rPr lang="en-US" sz="800" u="none" strike="noStrike">
                          <a:effectLst/>
                        </a:rPr>
                        <a:t>Georgia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5.49%</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$8,000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280075999"/>
                  </a:ext>
                </a:extLst>
              </a:tr>
              <a:tr h="184284">
                <a:tc>
                  <a:txBody>
                    <a:bodyPr/>
                    <a:lstStyle/>
                    <a:p>
                      <a:pPr algn="l" fontAlgn="t"/>
                      <a:r>
                        <a:rPr lang="en-US" sz="800" u="none" strike="noStrike">
                          <a:effectLst/>
                        </a:rPr>
                        <a:t>Idaho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5.80%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$12,000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106017827"/>
                  </a:ext>
                </a:extLst>
              </a:tr>
              <a:tr h="184284">
                <a:tc>
                  <a:txBody>
                    <a:bodyPr/>
                    <a:lstStyle/>
                    <a:p>
                      <a:pPr algn="l" fontAlgn="t"/>
                      <a:r>
                        <a:rPr lang="en-US" sz="800" u="none" strike="noStrike">
                          <a:effectLst/>
                        </a:rPr>
                        <a:t>Illinois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4.95%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234002655"/>
                  </a:ext>
                </a:extLst>
              </a:tr>
              <a:tr h="184284">
                <a:tc>
                  <a:txBody>
                    <a:bodyPr/>
                    <a:lstStyle/>
                    <a:p>
                      <a:pPr algn="l" fontAlgn="t"/>
                      <a:r>
                        <a:rPr lang="en-US" sz="800" u="none" strike="noStrike">
                          <a:effectLst/>
                        </a:rPr>
                        <a:t>Iowa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5.70%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$5,500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419956099"/>
                  </a:ext>
                </a:extLst>
              </a:tr>
              <a:tr h="184284">
                <a:tc>
                  <a:txBody>
                    <a:bodyPr/>
                    <a:lstStyle/>
                    <a:p>
                      <a:pPr algn="l" fontAlgn="t"/>
                      <a:r>
                        <a:rPr lang="en-US" sz="800" u="none" strike="noStrike">
                          <a:effectLst/>
                        </a:rPr>
                        <a:t>Kansas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5.70%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446217069"/>
                  </a:ext>
                </a:extLst>
              </a:tr>
              <a:tr h="184284">
                <a:tc>
                  <a:txBody>
                    <a:bodyPr/>
                    <a:lstStyle/>
                    <a:p>
                      <a:pPr algn="l" fontAlgn="t"/>
                      <a:r>
                        <a:rPr lang="en-US" sz="800" u="none" strike="noStrike">
                          <a:effectLst/>
                        </a:rPr>
                        <a:t>Louisiana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$4,800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55711170"/>
                  </a:ext>
                </a:extLst>
              </a:tr>
              <a:tr h="184284">
                <a:tc>
                  <a:txBody>
                    <a:bodyPr/>
                    <a:lstStyle/>
                    <a:p>
                      <a:pPr algn="l" fontAlgn="t"/>
                      <a:r>
                        <a:rPr lang="en-US" sz="800" u="none" strike="noStrike">
                          <a:effectLst/>
                        </a:rPr>
                        <a:t>Maine</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200560642"/>
                  </a:ext>
                </a:extLst>
              </a:tr>
              <a:tr h="184284">
                <a:tc>
                  <a:txBody>
                    <a:bodyPr/>
                    <a:lstStyle/>
                    <a:p>
                      <a:pPr algn="l" fontAlgn="t"/>
                      <a:r>
                        <a:rPr lang="en-US" sz="800" u="none" strike="noStrike">
                          <a:effectLst/>
                        </a:rPr>
                        <a:t>Maryland</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50957737"/>
                  </a:ext>
                </a:extLst>
              </a:tr>
              <a:tr h="184284">
                <a:tc>
                  <a:txBody>
                    <a:bodyPr/>
                    <a:lstStyle/>
                    <a:p>
                      <a:pPr algn="l" fontAlgn="t"/>
                      <a:r>
                        <a:rPr lang="en-US" sz="800" u="none" strike="noStrike">
                          <a:effectLst/>
                        </a:rPr>
                        <a:t>Massachusetts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5.00%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764540472"/>
                  </a:ext>
                </a:extLst>
              </a:tr>
              <a:tr h="184284">
                <a:tc>
                  <a:txBody>
                    <a:bodyPr/>
                    <a:lstStyle/>
                    <a:p>
                      <a:pPr algn="l" fontAlgn="t"/>
                      <a:r>
                        <a:rPr lang="en-US" sz="800" u="none" strike="noStrike">
                          <a:effectLst/>
                        </a:rPr>
                        <a:t>Michigan</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4.25%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178546157"/>
                  </a:ext>
                </a:extLst>
              </a:tr>
              <a:tr h="184284">
                <a:tc>
                  <a:txBody>
                    <a:bodyPr/>
                    <a:lstStyle/>
                    <a:p>
                      <a:pPr algn="l" fontAlgn="t"/>
                      <a:r>
                        <a:rPr lang="en-US" sz="800" u="none" strike="noStrike">
                          <a:effectLst/>
                        </a:rPr>
                        <a:t>Minnesota</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6.80%</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$3,000 </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2752900"/>
                  </a:ext>
                </a:extLst>
              </a:tr>
            </a:tbl>
          </a:graphicData>
        </a:graphic>
      </p:graphicFrame>
      <p:graphicFrame>
        <p:nvGraphicFramePr>
          <p:cNvPr id="12" name="Content Placeholder 16">
            <a:extLst>
              <a:ext uri="{FF2B5EF4-FFF2-40B4-BE49-F238E27FC236}">
                <a16:creationId xmlns:a16="http://schemas.microsoft.com/office/drawing/2014/main" id="{2A5E1C67-E87A-E54D-9BDF-837F48002611}"/>
              </a:ext>
            </a:extLst>
          </p:cNvPr>
          <p:cNvGraphicFramePr>
            <a:graphicFrameLocks noGrp="1" noDrilldown="1" noMove="1" noResize="1"/>
          </p:cNvGraphicFramePr>
          <p:nvPr userDrawn="1">
            <p:extLst>
              <p:ext uri="{D42A27DB-BD31-4B8C-83A1-F6EECF244321}">
                <p14:modId xmlns:p14="http://schemas.microsoft.com/office/powerpoint/2010/main" val="984083590"/>
              </p:ext>
            </p:extLst>
          </p:nvPr>
        </p:nvGraphicFramePr>
        <p:xfrm>
          <a:off x="6340579" y="1943100"/>
          <a:ext cx="5216422" cy="3497572"/>
        </p:xfrm>
        <a:graphic>
          <a:graphicData uri="http://schemas.openxmlformats.org/drawingml/2006/table">
            <a:tbl>
              <a:tblPr>
                <a:tableStyleId>{BD9CF76C-B293-426B-8E50-40F4AE98F9BA}</a:tableStyleId>
              </a:tblPr>
              <a:tblGrid>
                <a:gridCol w="831665">
                  <a:extLst>
                    <a:ext uri="{9D8B030D-6E8A-4147-A177-3AD203B41FA5}">
                      <a16:colId xmlns:a16="http://schemas.microsoft.com/office/drawing/2014/main" val="2737835069"/>
                    </a:ext>
                  </a:extLst>
                </a:gridCol>
                <a:gridCol w="997838">
                  <a:extLst>
                    <a:ext uri="{9D8B030D-6E8A-4147-A177-3AD203B41FA5}">
                      <a16:colId xmlns:a16="http://schemas.microsoft.com/office/drawing/2014/main" val="1143864129"/>
                    </a:ext>
                  </a:extLst>
                </a:gridCol>
                <a:gridCol w="835614">
                  <a:extLst>
                    <a:ext uri="{9D8B030D-6E8A-4147-A177-3AD203B41FA5}">
                      <a16:colId xmlns:a16="http://schemas.microsoft.com/office/drawing/2014/main" val="599806914"/>
                    </a:ext>
                  </a:extLst>
                </a:gridCol>
                <a:gridCol w="1403692">
                  <a:extLst>
                    <a:ext uri="{9D8B030D-6E8A-4147-A177-3AD203B41FA5}">
                      <a16:colId xmlns:a16="http://schemas.microsoft.com/office/drawing/2014/main" val="1716310531"/>
                    </a:ext>
                  </a:extLst>
                </a:gridCol>
                <a:gridCol w="1147613">
                  <a:extLst>
                    <a:ext uri="{9D8B030D-6E8A-4147-A177-3AD203B41FA5}">
                      <a16:colId xmlns:a16="http://schemas.microsoft.com/office/drawing/2014/main" val="3378633173"/>
                    </a:ext>
                  </a:extLst>
                </a:gridCol>
              </a:tblGrid>
              <a:tr h="302748">
                <a:tc>
                  <a:txBody>
                    <a:bodyPr/>
                    <a:lstStyle/>
                    <a:p>
                      <a:pPr marL="0" algn="l" defTabSz="685800" rtl="0" eaLnBrk="1" fontAlgn="b" latinLnBrk="0" hangingPunct="1"/>
                      <a:r>
                        <a:rPr lang="en-US" sz="900" b="1" u="none" strike="noStrike" kern="1200">
                          <a:solidFill>
                            <a:schemeClr val="dk1"/>
                          </a:solidFill>
                          <a:effectLst/>
                          <a:latin typeface="+mn-lt"/>
                          <a:ea typeface="+mn-ea"/>
                          <a:cs typeface="+mn-cs"/>
                        </a:rPr>
                        <a:t>State</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Tax Parity </a:t>
                      </a:r>
                      <a:r>
                        <a:rPr lang="en-US" sz="900" b="1" u="none" strike="noStrike" kern="1200" baseline="30000">
                          <a:solidFill>
                            <a:schemeClr val="dk1"/>
                          </a:solidFill>
                          <a:effectLst/>
                          <a:latin typeface="+mn-lt"/>
                          <a:ea typeface="+mn-ea"/>
                          <a:cs typeface="+mn-cs"/>
                        </a:rPr>
                        <a:t>1</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Tax Rate </a:t>
                      </a:r>
                      <a:r>
                        <a:rPr lang="en-US" sz="900" b="1" u="none" strike="noStrike" kern="1200" baseline="30000">
                          <a:solidFill>
                            <a:schemeClr val="dk1"/>
                          </a:solidFill>
                          <a:effectLst/>
                          <a:latin typeface="+mn-lt"/>
                          <a:ea typeface="+mn-ea"/>
                          <a:cs typeface="+mn-cs"/>
                        </a:rPr>
                        <a:t>2</a:t>
                      </a:r>
                      <a:r>
                        <a:rPr lang="en-US" sz="900" b="1" u="none" strike="noStrike" kern="1200">
                          <a:solidFill>
                            <a:schemeClr val="dk1"/>
                          </a:solidFill>
                          <a:effectLst/>
                          <a:latin typeface="+mn-lt"/>
                          <a:ea typeface="+mn-ea"/>
                          <a:cs typeface="+mn-cs"/>
                        </a:rPr>
                        <a:t> </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State Tax</a:t>
                      </a:r>
                      <a:br>
                        <a:rPr lang="en-US" sz="900" b="1" u="none" strike="noStrike" kern="1200">
                          <a:solidFill>
                            <a:schemeClr val="dk1"/>
                          </a:solidFill>
                          <a:effectLst/>
                          <a:latin typeface="+mn-lt"/>
                          <a:ea typeface="+mn-ea"/>
                          <a:cs typeface="+mn-cs"/>
                        </a:rPr>
                      </a:br>
                      <a:r>
                        <a:rPr lang="en-US" sz="900" b="1" u="none" strike="noStrike" kern="1200">
                          <a:solidFill>
                            <a:schemeClr val="dk1"/>
                          </a:solidFill>
                          <a:effectLst/>
                          <a:latin typeface="+mn-lt"/>
                          <a:ea typeface="+mn-ea"/>
                          <a:cs typeface="+mn-cs"/>
                        </a:rPr>
                        <a:t>Deduction Limit</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State Tax</a:t>
                      </a:r>
                      <a:br>
                        <a:rPr lang="en-US" sz="900" b="1" u="none" strike="noStrike" kern="1200">
                          <a:solidFill>
                            <a:schemeClr val="dk1"/>
                          </a:solidFill>
                          <a:effectLst/>
                          <a:latin typeface="+mn-lt"/>
                          <a:ea typeface="+mn-ea"/>
                          <a:cs typeface="+mn-cs"/>
                        </a:rPr>
                      </a:br>
                      <a:r>
                        <a:rPr lang="en-US" sz="900" b="1" u="none" strike="noStrike" kern="1200">
                          <a:solidFill>
                            <a:schemeClr val="dk1"/>
                          </a:solidFill>
                          <a:effectLst/>
                          <a:latin typeface="+mn-lt"/>
                          <a:ea typeface="+mn-ea"/>
                          <a:cs typeface="+mn-cs"/>
                        </a:rPr>
                        <a:t>Deduction Basis</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745205"/>
                  </a:ext>
                </a:extLst>
              </a:tr>
              <a:tr h="188300">
                <a:tc>
                  <a:txBody>
                    <a:bodyPr/>
                    <a:lstStyle/>
                    <a:p>
                      <a:pPr algn="l" fontAlgn="t"/>
                      <a:r>
                        <a:rPr lang="en-US" sz="800" u="none" strike="noStrike">
                          <a:effectLst/>
                        </a:rPr>
                        <a:t>Mississippi</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4.70%</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$20,000 </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97679113"/>
                  </a:ext>
                </a:extLst>
              </a:tr>
              <a:tr h="188300">
                <a:tc>
                  <a:txBody>
                    <a:bodyPr/>
                    <a:lstStyle/>
                    <a:p>
                      <a:pPr algn="l" fontAlgn="t"/>
                      <a:r>
                        <a:rPr lang="en-US" sz="800" u="none" strike="noStrike">
                          <a:effectLst/>
                        </a:rPr>
                        <a:t>Missouri</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4.80%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589010614"/>
                  </a:ext>
                </a:extLst>
              </a:tr>
              <a:tr h="188300">
                <a:tc>
                  <a:txBody>
                    <a:bodyPr/>
                    <a:lstStyle/>
                    <a:p>
                      <a:pPr algn="l" fontAlgn="t"/>
                      <a:r>
                        <a:rPr lang="en-US" sz="800" u="none" strike="noStrike">
                          <a:effectLst/>
                        </a:rPr>
                        <a:t>Montana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5.90%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683342634"/>
                  </a:ext>
                </a:extLst>
              </a:tr>
              <a:tr h="188300">
                <a:tc>
                  <a:txBody>
                    <a:bodyPr/>
                    <a:lstStyle/>
                    <a:p>
                      <a:pPr algn="l" fontAlgn="t"/>
                      <a:r>
                        <a:rPr lang="en-US" sz="800" u="none" strike="noStrike">
                          <a:effectLst/>
                        </a:rPr>
                        <a:t>Nebraska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5.84%</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104828052"/>
                  </a:ext>
                </a:extLst>
              </a:tr>
              <a:tr h="188300">
                <a:tc>
                  <a:txBody>
                    <a:bodyPr/>
                    <a:lstStyle/>
                    <a:p>
                      <a:pPr algn="l" fontAlgn="t"/>
                      <a:r>
                        <a:rPr lang="en-US" sz="800" u="none" strike="noStrike">
                          <a:effectLst/>
                        </a:rPr>
                        <a:t>New Jersey</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5.53%</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196464864"/>
                  </a:ext>
                </a:extLst>
              </a:tr>
              <a:tr h="188300">
                <a:tc>
                  <a:txBody>
                    <a:bodyPr/>
                    <a:lstStyle/>
                    <a:p>
                      <a:pPr algn="l" fontAlgn="t"/>
                      <a:r>
                        <a:rPr lang="en-US" sz="800" u="none" strike="noStrike">
                          <a:effectLst/>
                        </a:rPr>
                        <a:t>New Mexico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4.90%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No limit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913055819"/>
                  </a:ext>
                </a:extLst>
              </a:tr>
              <a:tr h="188300">
                <a:tc>
                  <a:txBody>
                    <a:bodyPr/>
                    <a:lstStyle/>
                    <a:p>
                      <a:pPr algn="l" fontAlgn="t"/>
                      <a:r>
                        <a:rPr lang="en-US" sz="800" u="none" strike="noStrike">
                          <a:effectLst/>
                        </a:rPr>
                        <a:t>New York</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914338696"/>
                  </a:ext>
                </a:extLst>
              </a:tr>
              <a:tr h="188300">
                <a:tc>
                  <a:txBody>
                    <a:bodyPr/>
                    <a:lstStyle/>
                    <a:p>
                      <a:pPr algn="l" fontAlgn="t"/>
                      <a:r>
                        <a:rPr lang="en-US" sz="800" u="none" strike="noStrike">
                          <a:effectLst/>
                        </a:rPr>
                        <a:t>North Dakota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1.95%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102853420"/>
                  </a:ext>
                </a:extLst>
              </a:tr>
              <a:tr h="188300">
                <a:tc>
                  <a:txBody>
                    <a:bodyPr/>
                    <a:lstStyle/>
                    <a:p>
                      <a:pPr algn="l" fontAlgn="t"/>
                      <a:r>
                        <a:rPr lang="en-US" sz="800" u="none" strike="noStrike">
                          <a:effectLst/>
                        </a:rPr>
                        <a:t>Ohio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17891288"/>
                  </a:ext>
                </a:extLst>
              </a:tr>
              <a:tr h="188300">
                <a:tc>
                  <a:txBody>
                    <a:bodyPr/>
                    <a:lstStyle/>
                    <a:p>
                      <a:pPr algn="l" fontAlgn="t"/>
                      <a:r>
                        <a:rPr lang="en-US" sz="800" u="none" strike="noStrike">
                          <a:effectLst/>
                        </a:rPr>
                        <a:t>Oklahoma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015629269"/>
                  </a:ext>
                </a:extLst>
              </a:tr>
              <a:tr h="188300">
                <a:tc>
                  <a:txBody>
                    <a:bodyPr/>
                    <a:lstStyle/>
                    <a:p>
                      <a:pPr algn="l" fontAlgn="t"/>
                      <a:r>
                        <a:rPr lang="en-US" sz="800" u="none" strike="noStrike">
                          <a:effectLst/>
                        </a:rPr>
                        <a:t>Pennsylvania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3.07%</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69483672"/>
                  </a:ext>
                </a:extLst>
              </a:tr>
              <a:tr h="188300">
                <a:tc>
                  <a:txBody>
                    <a:bodyPr/>
                    <a:lstStyle/>
                    <a:p>
                      <a:pPr algn="l" fontAlgn="t"/>
                      <a:r>
                        <a:rPr lang="en-US" sz="800" u="none" strike="noStrike">
                          <a:effectLst/>
                        </a:rPr>
                        <a:t>Rhode Island</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288857072"/>
                  </a:ext>
                </a:extLst>
              </a:tr>
              <a:tr h="188300">
                <a:tc>
                  <a:txBody>
                    <a:bodyPr/>
                    <a:lstStyle/>
                    <a:p>
                      <a:pPr algn="l" fontAlgn="t"/>
                      <a:r>
                        <a:rPr lang="en-US" sz="800" u="none" strike="noStrike">
                          <a:effectLst/>
                        </a:rPr>
                        <a:t>South Carolina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6.40%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No limit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698755377"/>
                  </a:ext>
                </a:extLst>
              </a:tr>
              <a:tr h="188300">
                <a:tc>
                  <a:txBody>
                    <a:bodyPr/>
                    <a:lstStyle/>
                    <a:p>
                      <a:pPr algn="l" fontAlgn="t"/>
                      <a:r>
                        <a:rPr lang="en-US" sz="800" u="none" strike="noStrike">
                          <a:effectLst/>
                        </a:rPr>
                        <a:t>Virginia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$4,000**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Account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340686752"/>
                  </a:ext>
                </a:extLst>
              </a:tr>
              <a:tr h="188300">
                <a:tc>
                  <a:txBody>
                    <a:bodyPr/>
                    <a:lstStyle/>
                    <a:p>
                      <a:pPr algn="l" fontAlgn="t"/>
                      <a:r>
                        <a:rPr lang="en-US" sz="800" u="none" strike="noStrike">
                          <a:effectLst/>
                        </a:rPr>
                        <a:t>Washington, D.C.</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8.50%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$8,000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539746897"/>
                  </a:ext>
                </a:extLst>
              </a:tr>
              <a:tr h="188300">
                <a:tc>
                  <a:txBody>
                    <a:bodyPr/>
                    <a:lstStyle/>
                    <a:p>
                      <a:pPr algn="l" fontAlgn="t"/>
                      <a:r>
                        <a:rPr lang="en-US" sz="800" u="none" strike="noStrike">
                          <a:effectLst/>
                        </a:rPr>
                        <a:t>West Virginia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5.12%</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No limit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281890957"/>
                  </a:ext>
                </a:extLst>
              </a:tr>
              <a:tr h="182024">
                <a:tc>
                  <a:txBody>
                    <a:bodyPr/>
                    <a:lstStyle/>
                    <a:p>
                      <a:pPr algn="l" fontAlgn="t"/>
                      <a:r>
                        <a:rPr lang="en-US" sz="800" u="none" strike="noStrike">
                          <a:effectLst/>
                        </a:rPr>
                        <a:t>Wisconsin</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5.30%</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$5,000 </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7897271"/>
                  </a:ext>
                </a:extLst>
              </a:tr>
            </a:tbl>
          </a:graphicData>
        </a:graphic>
      </p:graphicFrame>
    </p:spTree>
    <p:extLst>
      <p:ext uri="{BB962C8B-B14F-4D97-AF65-F5344CB8AC3E}">
        <p14:creationId xmlns:p14="http://schemas.microsoft.com/office/powerpoint/2010/main" val="42460665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6" name="Title 1">
            <a:extLst>
              <a:ext uri="{FF2B5EF4-FFF2-40B4-BE49-F238E27FC236}">
                <a16:creationId xmlns:a16="http://schemas.microsoft.com/office/drawing/2014/main" id="{0421B032-42CA-AE17-3522-8900B86A01C4}"/>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Changing Tax Rates - Impact of Waiting</a:t>
            </a:r>
          </a:p>
        </p:txBody>
      </p:sp>
      <p:sp>
        <p:nvSpPr>
          <p:cNvPr id="7" name="Text Placeholder 6">
            <a:extLst>
              <a:ext uri="{FF2B5EF4-FFF2-40B4-BE49-F238E27FC236}">
                <a16:creationId xmlns:a16="http://schemas.microsoft.com/office/drawing/2014/main" id="{460CED70-F07A-BBF8-594A-59CC31C2CB5D}"/>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Hypothetical chart, for illustrative purposes only. This does not represent the experience of any client. This information is for educational purposes only, and is not intended to provide, and should not be relied on for tax, legal or accounting advice. Please consult your own tax, legal and accounting advisors to discuss your unique tax circumstances. Sources: Internal Revenue Service and Putnam Research. Projected tax rates are estimated and based on analysis of 2017 tax rates prior to passage of the TCJA, with tax bracket figures adjusted to account for annual inflation adjustments through 2024. Figures in red indicate an increase in tax rate upon TCJA expiration. Figures in green indicate where tax rates at certain income levels would decrease upon expiration of the TCJA</a:t>
            </a:r>
          </a:p>
        </p:txBody>
      </p:sp>
      <p:sp>
        <p:nvSpPr>
          <p:cNvPr id="11" name="Text Placeholder 7">
            <a:extLst>
              <a:ext uri="{FF2B5EF4-FFF2-40B4-BE49-F238E27FC236}">
                <a16:creationId xmlns:a16="http://schemas.microsoft.com/office/drawing/2014/main" id="{22D17F41-0691-CA2F-B58B-F0633A578205}"/>
              </a:ext>
            </a:extLst>
          </p:cNvPr>
          <p:cNvSpPr txBox="1">
            <a:spLocks noGrp="1" noRot="1" noMove="1" noResize="1" noEditPoints="1" noAdjustHandles="1" noChangeArrowheads="1" noChangeShapeType="1"/>
          </p:cNvSpPr>
          <p:nvPr userDrawn="1"/>
        </p:nvSpPr>
        <p:spPr>
          <a:xfrm>
            <a:off x="654052" y="1261872"/>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Light"/>
              </a:rPr>
              <a:t>How tax rates compare (1/1/2024 vs. 1/1/2026):</a:t>
            </a:r>
          </a:p>
        </p:txBody>
      </p:sp>
      <p:graphicFrame>
        <p:nvGraphicFramePr>
          <p:cNvPr id="12" name="Content Placeholder 15">
            <a:extLst>
              <a:ext uri="{FF2B5EF4-FFF2-40B4-BE49-F238E27FC236}">
                <a16:creationId xmlns:a16="http://schemas.microsoft.com/office/drawing/2014/main" id="{EFB66838-4C99-218D-71E5-602592B0537C}"/>
              </a:ext>
            </a:extLst>
          </p:cNvPr>
          <p:cNvGraphicFramePr>
            <a:graphicFrameLocks noGrp="1" noDrilldown="1" noMove="1" noResize="1"/>
          </p:cNvGraphicFramePr>
          <p:nvPr userDrawn="1">
            <p:extLst>
              <p:ext uri="{D42A27DB-BD31-4B8C-83A1-F6EECF244321}">
                <p14:modId xmlns:p14="http://schemas.microsoft.com/office/powerpoint/2010/main" val="3094083062"/>
              </p:ext>
            </p:extLst>
          </p:nvPr>
        </p:nvGraphicFramePr>
        <p:xfrm>
          <a:off x="761999" y="2074462"/>
          <a:ext cx="5106273" cy="3330052"/>
        </p:xfrm>
        <a:graphic>
          <a:graphicData uri="http://schemas.openxmlformats.org/drawingml/2006/table">
            <a:tbl>
              <a:tblPr firstRow="1" bandRow="1">
                <a:tableStyleId>{5C22544A-7EE6-4342-B048-85BDC9FD1C3A}</a:tableStyleId>
              </a:tblPr>
              <a:tblGrid>
                <a:gridCol w="1424655">
                  <a:extLst>
                    <a:ext uri="{9D8B030D-6E8A-4147-A177-3AD203B41FA5}">
                      <a16:colId xmlns:a16="http://schemas.microsoft.com/office/drawing/2014/main" val="3925057784"/>
                    </a:ext>
                  </a:extLst>
                </a:gridCol>
                <a:gridCol w="1192526">
                  <a:extLst>
                    <a:ext uri="{9D8B030D-6E8A-4147-A177-3AD203B41FA5}">
                      <a16:colId xmlns:a16="http://schemas.microsoft.com/office/drawing/2014/main" val="2226136813"/>
                    </a:ext>
                  </a:extLst>
                </a:gridCol>
                <a:gridCol w="1477148">
                  <a:extLst>
                    <a:ext uri="{9D8B030D-6E8A-4147-A177-3AD203B41FA5}">
                      <a16:colId xmlns:a16="http://schemas.microsoft.com/office/drawing/2014/main" val="158318520"/>
                    </a:ext>
                  </a:extLst>
                </a:gridCol>
                <a:gridCol w="1011944">
                  <a:extLst>
                    <a:ext uri="{9D8B030D-6E8A-4147-A177-3AD203B41FA5}">
                      <a16:colId xmlns:a16="http://schemas.microsoft.com/office/drawing/2014/main" val="2188707698"/>
                    </a:ext>
                  </a:extLst>
                </a:gridCol>
              </a:tblGrid>
              <a:tr h="417923">
                <a:tc>
                  <a:txBody>
                    <a:bodyPr/>
                    <a:lstStyle/>
                    <a:p>
                      <a:r>
                        <a:rPr lang="en-US" sz="1000">
                          <a:solidFill>
                            <a:schemeClr val="tx1"/>
                          </a:solidFill>
                        </a:rPr>
                        <a:t>Taxable Income</a:t>
                      </a:r>
                    </a:p>
                  </a:txBody>
                  <a:tcPr marL="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a:solidFill>
                            <a:schemeClr val="tx1"/>
                          </a:solidFill>
                        </a:rPr>
                        <a:t>2024 Tax Rates</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a:solidFill>
                            <a:schemeClr val="tx1"/>
                          </a:solidFill>
                        </a:rPr>
                        <a:t>Projected Tax Rate</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a:solidFill>
                            <a:schemeClr val="tx1"/>
                          </a:solidFill>
                        </a:rPr>
                        <a:t>Difference</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2927449"/>
                  </a:ext>
                </a:extLst>
              </a:tr>
              <a:tr h="264739">
                <a:tc>
                  <a:txBody>
                    <a:bodyPr/>
                    <a:lstStyle/>
                    <a:p>
                      <a:r>
                        <a:rPr lang="en-US" sz="1100">
                          <a:solidFill>
                            <a:schemeClr val="tx1"/>
                          </a:solidFill>
                        </a:rPr>
                        <a:t>$0-23,000</a:t>
                      </a:r>
                    </a:p>
                  </a:txBody>
                  <a:tcPr marL="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chemeClr val="tx1"/>
                          </a:solidFill>
                        </a:rPr>
                        <a:t>0.0%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6922806"/>
                  </a:ext>
                </a:extLst>
              </a:tr>
              <a:tr h="264739">
                <a:tc>
                  <a:txBody>
                    <a:bodyPr/>
                    <a:lstStyle/>
                    <a:p>
                      <a:r>
                        <a:rPr lang="en-US" sz="1100">
                          <a:solidFill>
                            <a:schemeClr val="tx1"/>
                          </a:solidFill>
                        </a:rPr>
                        <a:t>$23,201-$94,300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rgbClr val="9E1A3A"/>
                          </a:solidFill>
                        </a:rPr>
                        <a:t>3.0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4847684"/>
                  </a:ext>
                </a:extLst>
              </a:tr>
              <a:tr h="264739">
                <a:tc>
                  <a:txBody>
                    <a:bodyPr/>
                    <a:lstStyle/>
                    <a:p>
                      <a:r>
                        <a:rPr lang="en-US" sz="1100">
                          <a:solidFill>
                            <a:schemeClr val="tx1"/>
                          </a:solidFill>
                        </a:rPr>
                        <a:t>$94,301-$189,700 </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rgbClr val="9E1A3A"/>
                          </a:solidFill>
                        </a:rPr>
                        <a:t>3.0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5024121"/>
                  </a:ext>
                </a:extLst>
              </a:tr>
              <a:tr h="264739">
                <a:tc>
                  <a:txBody>
                    <a:bodyPr/>
                    <a:lstStyle/>
                    <a:p>
                      <a:r>
                        <a:rPr lang="en-US" sz="1100">
                          <a:solidFill>
                            <a:schemeClr val="tx1"/>
                          </a:solidFill>
                        </a:rPr>
                        <a:t>$189,701-$201,050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28</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rgbClr val="9E1A3A"/>
                          </a:solidFill>
                        </a:rPr>
                        <a:t>6.0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2552629"/>
                  </a:ext>
                </a:extLst>
              </a:tr>
              <a:tr h="264739">
                <a:tc>
                  <a:txBody>
                    <a:bodyPr/>
                    <a:lstStyle/>
                    <a:p>
                      <a:r>
                        <a:rPr lang="en-US" sz="1100">
                          <a:solidFill>
                            <a:schemeClr val="tx1"/>
                          </a:solidFill>
                        </a:rPr>
                        <a:t>$201,051-$289,200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24</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28</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rgbClr val="9E1A3A"/>
                          </a:solidFill>
                        </a:rPr>
                        <a:t>4.0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786721"/>
                  </a:ext>
                </a:extLst>
              </a:tr>
              <a:tr h="264739">
                <a:tc>
                  <a:txBody>
                    <a:bodyPr/>
                    <a:lstStyle/>
                    <a:p>
                      <a:r>
                        <a:rPr lang="en-US" sz="1100">
                          <a:solidFill>
                            <a:schemeClr val="tx1"/>
                          </a:solidFill>
                        </a:rPr>
                        <a:t>$289,201-$383,900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24</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33</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rgbClr val="9E1A3A"/>
                          </a:solidFill>
                        </a:rPr>
                        <a:t>9.0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3493060"/>
                  </a:ext>
                </a:extLst>
              </a:tr>
              <a:tr h="264739">
                <a:tc>
                  <a:txBody>
                    <a:bodyPr/>
                    <a:lstStyle/>
                    <a:p>
                      <a:r>
                        <a:rPr lang="en-US" sz="1100">
                          <a:solidFill>
                            <a:schemeClr val="tx1"/>
                          </a:solidFill>
                        </a:rPr>
                        <a:t>$383,901-$487,450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33</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rgbClr val="9E1A3A"/>
                          </a:solidFill>
                        </a:rPr>
                        <a:t>1.0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3572920"/>
                  </a:ext>
                </a:extLst>
              </a:tr>
              <a:tr h="264739">
                <a:tc>
                  <a:txBody>
                    <a:bodyPr/>
                    <a:lstStyle/>
                    <a:p>
                      <a:r>
                        <a:rPr lang="en-US" sz="1100">
                          <a:solidFill>
                            <a:schemeClr val="tx1"/>
                          </a:solidFill>
                        </a:rPr>
                        <a:t>$487,451-$516,450 </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33</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rgbClr val="49847C"/>
                          </a:solidFill>
                        </a:rPr>
                        <a:t>2.0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9314661"/>
                  </a:ext>
                </a:extLst>
              </a:tr>
              <a:tr h="264739">
                <a:tc>
                  <a:txBody>
                    <a:bodyPr/>
                    <a:lstStyle/>
                    <a:p>
                      <a:r>
                        <a:rPr lang="en-US" sz="1100">
                          <a:solidFill>
                            <a:schemeClr val="tx1"/>
                          </a:solidFill>
                        </a:rPr>
                        <a:t>$516,451-$583,500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chemeClr val="tx1"/>
                          </a:solidFill>
                        </a:rPr>
                        <a:t>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8063820"/>
                  </a:ext>
                </a:extLst>
              </a:tr>
              <a:tr h="264739">
                <a:tc>
                  <a:txBody>
                    <a:bodyPr/>
                    <a:lstStyle/>
                    <a:p>
                      <a:r>
                        <a:rPr lang="en-US" sz="1100">
                          <a:solidFill>
                            <a:schemeClr val="tx1"/>
                          </a:solidFill>
                        </a:rPr>
                        <a:t>$583,501-$731,200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39.6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4.6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4553474"/>
                  </a:ext>
                </a:extLst>
              </a:tr>
              <a:tr h="264739">
                <a:tc>
                  <a:txBody>
                    <a:bodyPr/>
                    <a:lstStyle/>
                    <a:p>
                      <a:r>
                        <a:rPr lang="en-US" sz="1100">
                          <a:solidFill>
                            <a:schemeClr val="tx1"/>
                          </a:solidFill>
                        </a:rPr>
                        <a:t>Over $731,200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37</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39.6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2.6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6307078"/>
                  </a:ext>
                </a:extLst>
              </a:tr>
            </a:tbl>
          </a:graphicData>
        </a:graphic>
      </p:graphicFrame>
      <p:graphicFrame>
        <p:nvGraphicFramePr>
          <p:cNvPr id="13" name="Content Placeholder 16">
            <a:extLst>
              <a:ext uri="{FF2B5EF4-FFF2-40B4-BE49-F238E27FC236}">
                <a16:creationId xmlns:a16="http://schemas.microsoft.com/office/drawing/2014/main" id="{71AC2A46-05E8-276C-E702-84DC6D54DD51}"/>
              </a:ext>
            </a:extLst>
          </p:cNvPr>
          <p:cNvGraphicFramePr>
            <a:graphicFrameLocks noGrp="1" noDrilldown="1" noMove="1" noResize="1"/>
          </p:cNvGraphicFramePr>
          <p:nvPr userDrawn="1">
            <p:extLst>
              <p:ext uri="{D42A27DB-BD31-4B8C-83A1-F6EECF244321}">
                <p14:modId xmlns:p14="http://schemas.microsoft.com/office/powerpoint/2010/main" val="2536201753"/>
              </p:ext>
            </p:extLst>
          </p:nvPr>
        </p:nvGraphicFramePr>
        <p:xfrm>
          <a:off x="6340474" y="2074459"/>
          <a:ext cx="5106273" cy="3330051"/>
        </p:xfrm>
        <a:graphic>
          <a:graphicData uri="http://schemas.openxmlformats.org/drawingml/2006/table">
            <a:tbl>
              <a:tblPr firstRow="1" bandRow="1">
                <a:tableStyleId>{5C22544A-7EE6-4342-B048-85BDC9FD1C3A}</a:tableStyleId>
              </a:tblPr>
              <a:tblGrid>
                <a:gridCol w="1493117">
                  <a:extLst>
                    <a:ext uri="{9D8B030D-6E8A-4147-A177-3AD203B41FA5}">
                      <a16:colId xmlns:a16="http://schemas.microsoft.com/office/drawing/2014/main" val="3925057784"/>
                    </a:ext>
                  </a:extLst>
                </a:gridCol>
                <a:gridCol w="1124064">
                  <a:extLst>
                    <a:ext uri="{9D8B030D-6E8A-4147-A177-3AD203B41FA5}">
                      <a16:colId xmlns:a16="http://schemas.microsoft.com/office/drawing/2014/main" val="2226136813"/>
                    </a:ext>
                  </a:extLst>
                </a:gridCol>
                <a:gridCol w="1477148">
                  <a:extLst>
                    <a:ext uri="{9D8B030D-6E8A-4147-A177-3AD203B41FA5}">
                      <a16:colId xmlns:a16="http://schemas.microsoft.com/office/drawing/2014/main" val="158318520"/>
                    </a:ext>
                  </a:extLst>
                </a:gridCol>
                <a:gridCol w="1011944">
                  <a:extLst>
                    <a:ext uri="{9D8B030D-6E8A-4147-A177-3AD203B41FA5}">
                      <a16:colId xmlns:a16="http://schemas.microsoft.com/office/drawing/2014/main" val="2188707698"/>
                    </a:ext>
                  </a:extLst>
                </a:gridCol>
              </a:tblGrid>
              <a:tr h="417922">
                <a:tc>
                  <a:txBody>
                    <a:bodyPr/>
                    <a:lstStyle/>
                    <a:p>
                      <a:r>
                        <a:rPr lang="en-US" sz="1000">
                          <a:solidFill>
                            <a:schemeClr val="tx1"/>
                          </a:solidFill>
                        </a:rPr>
                        <a:t>Taxable Income</a:t>
                      </a:r>
                    </a:p>
                  </a:txBody>
                  <a:tcPr marL="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a:solidFill>
                            <a:schemeClr val="tx1"/>
                          </a:solidFill>
                        </a:rPr>
                        <a:t>2024 Tax Rates</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a:solidFill>
                            <a:schemeClr val="tx1"/>
                          </a:solidFill>
                        </a:rPr>
                        <a:t>Projected Tax Rate</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000">
                          <a:solidFill>
                            <a:schemeClr val="tx1"/>
                          </a:solidFill>
                        </a:rPr>
                        <a:t>Difference</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2927449"/>
                  </a:ext>
                </a:extLst>
              </a:tr>
              <a:tr h="264739">
                <a:tc>
                  <a:txBody>
                    <a:bodyPr/>
                    <a:lstStyle/>
                    <a:p>
                      <a:r>
                        <a:rPr lang="en-US" sz="1100">
                          <a:solidFill>
                            <a:schemeClr val="tx1"/>
                          </a:solidFill>
                        </a:rPr>
                        <a:t>$0-11,600</a:t>
                      </a:r>
                    </a:p>
                  </a:txBody>
                  <a:tcPr marL="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chemeClr val="tx1"/>
                          </a:solidFill>
                        </a:rPr>
                        <a:t>0.0%</a:t>
                      </a:r>
                    </a:p>
                  </a:txBody>
                  <a:tcPr marL="76200" marR="76200" marT="38100" marB="38100" anchor="ctr">
                    <a:lnL w="12700" cmpd="sng">
                      <a:noFill/>
                    </a:lnL>
                    <a:lnR w="12700" cmpd="sng">
                      <a:noFill/>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6922806"/>
                  </a:ext>
                </a:extLst>
              </a:tr>
              <a:tr h="264739">
                <a:tc>
                  <a:txBody>
                    <a:bodyPr/>
                    <a:lstStyle/>
                    <a:p>
                      <a:r>
                        <a:rPr lang="en-US" sz="1100">
                          <a:solidFill>
                            <a:schemeClr val="tx1"/>
                          </a:solidFill>
                        </a:rPr>
                        <a:t>$11,601-$47,150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15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3.0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4847684"/>
                  </a:ext>
                </a:extLst>
              </a:tr>
              <a:tr h="264739">
                <a:tc>
                  <a:txBody>
                    <a:bodyPr/>
                    <a:lstStyle/>
                    <a:p>
                      <a:r>
                        <a:rPr lang="en-US" sz="1100">
                          <a:solidFill>
                            <a:schemeClr val="tx1"/>
                          </a:solidFill>
                        </a:rPr>
                        <a:t>$47,151-$100,525 </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3.0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5024121"/>
                  </a:ext>
                </a:extLst>
              </a:tr>
              <a:tr h="264739">
                <a:tc>
                  <a:txBody>
                    <a:bodyPr/>
                    <a:lstStyle/>
                    <a:p>
                      <a:r>
                        <a:rPr lang="en-US" sz="1100">
                          <a:solidFill>
                            <a:schemeClr val="tx1"/>
                          </a:solidFill>
                        </a:rPr>
                        <a:t>$100,526-$113,830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24</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1.0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2552629"/>
                  </a:ext>
                </a:extLst>
              </a:tr>
              <a:tr h="264739">
                <a:tc>
                  <a:txBody>
                    <a:bodyPr/>
                    <a:lstStyle/>
                    <a:p>
                      <a:r>
                        <a:rPr lang="en-US" sz="1100">
                          <a:solidFill>
                            <a:schemeClr val="tx1"/>
                          </a:solidFill>
                        </a:rPr>
                        <a:t>$113,831-$191,950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24</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28</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4.0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54786721"/>
                  </a:ext>
                </a:extLst>
              </a:tr>
              <a:tr h="264739">
                <a:tc>
                  <a:txBody>
                    <a:bodyPr/>
                    <a:lstStyle/>
                    <a:p>
                      <a:r>
                        <a:rPr lang="en-US" sz="1100">
                          <a:solidFill>
                            <a:schemeClr val="tx1"/>
                          </a:solidFill>
                        </a:rPr>
                        <a:t>$191,951-$237,570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28</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49847C"/>
                          </a:solidFill>
                          <a:latin typeface="+mn-lt"/>
                          <a:ea typeface="+mn-ea"/>
                          <a:cs typeface="+mn-cs"/>
                        </a:rPr>
                        <a:t>4.0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3493060"/>
                  </a:ext>
                </a:extLst>
              </a:tr>
              <a:tr h="264739">
                <a:tc>
                  <a:txBody>
                    <a:bodyPr/>
                    <a:lstStyle/>
                    <a:p>
                      <a:r>
                        <a:rPr lang="en-US" sz="1100">
                          <a:solidFill>
                            <a:schemeClr val="tx1"/>
                          </a:solidFill>
                        </a:rPr>
                        <a:t>$237,571-$243,725</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32</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33</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1.0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3572920"/>
                  </a:ext>
                </a:extLst>
              </a:tr>
              <a:tr h="264739">
                <a:tc>
                  <a:txBody>
                    <a:bodyPr/>
                    <a:lstStyle/>
                    <a:p>
                      <a:r>
                        <a:rPr lang="en-US" sz="1100">
                          <a:solidFill>
                            <a:schemeClr val="tx1"/>
                          </a:solidFill>
                        </a:rPr>
                        <a:t>$243,726-$516,460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33</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49847C"/>
                          </a:solidFill>
                          <a:latin typeface="+mn-lt"/>
                          <a:ea typeface="+mn-ea"/>
                          <a:cs typeface="+mn-cs"/>
                        </a:rPr>
                        <a:t>2.0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9314661"/>
                  </a:ext>
                </a:extLst>
              </a:tr>
              <a:tr h="264739">
                <a:tc>
                  <a:txBody>
                    <a:bodyPr/>
                    <a:lstStyle/>
                    <a:p>
                      <a:r>
                        <a:rPr lang="en-US" sz="1100">
                          <a:solidFill>
                            <a:schemeClr val="tx1"/>
                          </a:solidFill>
                        </a:rPr>
                        <a:t>$516,461-$518,570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b="1">
                          <a:solidFill>
                            <a:schemeClr val="tx1"/>
                          </a:solidFill>
                        </a:rPr>
                        <a:t>0.0</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8063820"/>
                  </a:ext>
                </a:extLst>
              </a:tr>
              <a:tr h="264739">
                <a:tc>
                  <a:txBody>
                    <a:bodyPr/>
                    <a:lstStyle/>
                    <a:p>
                      <a:r>
                        <a:rPr lang="en-US" sz="1100">
                          <a:solidFill>
                            <a:schemeClr val="tx1"/>
                          </a:solidFill>
                        </a:rPr>
                        <a:t>$518,571-$609,350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35</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39.6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4.6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4553474"/>
                  </a:ext>
                </a:extLst>
              </a:tr>
              <a:tr h="264739">
                <a:tc>
                  <a:txBody>
                    <a:bodyPr/>
                    <a:lstStyle/>
                    <a:p>
                      <a:r>
                        <a:rPr lang="en-US" sz="1100">
                          <a:solidFill>
                            <a:schemeClr val="tx1"/>
                          </a:solidFill>
                        </a:rPr>
                        <a:t>Over $609,350</a:t>
                      </a:r>
                    </a:p>
                  </a:txBody>
                  <a:tcPr marL="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37</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solidFill>
                            <a:schemeClr val="tx1"/>
                          </a:solidFill>
                        </a:rPr>
                        <a:t>39.6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685800" rtl="0" eaLnBrk="1" latinLnBrk="0" hangingPunct="1"/>
                      <a:r>
                        <a:rPr lang="en-US" sz="1100" b="1" kern="1200">
                          <a:solidFill>
                            <a:srgbClr val="9E1A3A"/>
                          </a:solidFill>
                          <a:latin typeface="+mn-lt"/>
                          <a:ea typeface="+mn-ea"/>
                          <a:cs typeface="+mn-cs"/>
                        </a:rPr>
                        <a:t>2.6</a:t>
                      </a:r>
                    </a:p>
                  </a:txBody>
                  <a:tcPr marL="76200" marR="76200" marT="38100" marB="38100" anchor="ctr">
                    <a:lnL w="12700" cmpd="sng">
                      <a:noFill/>
                    </a:lnL>
                    <a:lnR w="12700" cmpd="sng">
                      <a:noFill/>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6307078"/>
                  </a:ext>
                </a:extLst>
              </a:tr>
            </a:tbl>
          </a:graphicData>
        </a:graphic>
      </p:graphicFrame>
      <p:sp>
        <p:nvSpPr>
          <p:cNvPr id="14" name="object 9">
            <a:extLst>
              <a:ext uri="{FF2B5EF4-FFF2-40B4-BE49-F238E27FC236}">
                <a16:creationId xmlns:a16="http://schemas.microsoft.com/office/drawing/2014/main" id="{75E8A1CF-7B70-2499-0639-BE3E0FE60C48}"/>
              </a:ext>
            </a:extLst>
          </p:cNvPr>
          <p:cNvSpPr txBox="1">
            <a:spLocks noGrp="1" noRot="1" noMove="1" noResize="1" noEditPoints="1" noAdjustHandles="1" noChangeArrowheads="1" noChangeShapeType="1"/>
          </p:cNvSpPr>
          <p:nvPr userDrawn="1"/>
        </p:nvSpPr>
        <p:spPr>
          <a:xfrm>
            <a:off x="749214" y="1776916"/>
            <a:ext cx="4808273" cy="195352"/>
          </a:xfrm>
          <a:prstGeom prst="rect">
            <a:avLst/>
          </a:prstGeom>
        </p:spPr>
        <p:txBody>
          <a:bodyPr vert="horz" wrap="square" lIns="0" tIns="10583" rIns="0" bIns="0" rtlCol="0">
            <a:spAutoFit/>
          </a:bodyPr>
          <a:lstStyle/>
          <a:p>
            <a:pPr marL="10583">
              <a:spcBef>
                <a:spcPts val="83"/>
              </a:spcBef>
            </a:pPr>
            <a:r>
              <a:rPr lang="en-US" sz="1200">
                <a:latin typeface="Aptos" panose="020B0004020202020204" pitchFamily="34" charset="0"/>
                <a:cs typeface="Minion Pro"/>
              </a:rPr>
              <a:t>Married couples filing a joint return:</a:t>
            </a:r>
            <a:endParaRPr lang="en-US" sz="1200">
              <a:latin typeface="Aptos" panose="020B0004020202020204" pitchFamily="34" charset="0"/>
              <a:cs typeface="Times New Roman"/>
            </a:endParaRPr>
          </a:p>
        </p:txBody>
      </p:sp>
      <p:sp>
        <p:nvSpPr>
          <p:cNvPr id="15" name="object 9">
            <a:extLst>
              <a:ext uri="{FF2B5EF4-FFF2-40B4-BE49-F238E27FC236}">
                <a16:creationId xmlns:a16="http://schemas.microsoft.com/office/drawing/2014/main" id="{6DFE7A2F-EA56-03D3-2AD1-BA64473498F8}"/>
              </a:ext>
            </a:extLst>
          </p:cNvPr>
          <p:cNvSpPr txBox="1">
            <a:spLocks noGrp="1" noRot="1" noMove="1" noResize="1" noEditPoints="1" noAdjustHandles="1" noChangeArrowheads="1" noChangeShapeType="1"/>
          </p:cNvSpPr>
          <p:nvPr userDrawn="1"/>
        </p:nvSpPr>
        <p:spPr>
          <a:xfrm>
            <a:off x="6352568" y="1776916"/>
            <a:ext cx="4808273" cy="195352"/>
          </a:xfrm>
          <a:prstGeom prst="rect">
            <a:avLst/>
          </a:prstGeom>
        </p:spPr>
        <p:txBody>
          <a:bodyPr vert="horz" wrap="square" lIns="0" tIns="10583" rIns="0" bIns="0" rtlCol="0">
            <a:spAutoFit/>
          </a:bodyPr>
          <a:lstStyle/>
          <a:p>
            <a:pPr marL="10583">
              <a:spcBef>
                <a:spcPts val="83"/>
              </a:spcBef>
            </a:pPr>
            <a:r>
              <a:rPr lang="en-US" sz="1200">
                <a:latin typeface="Aptos" panose="020B0004020202020204" pitchFamily="34" charset="0"/>
                <a:cs typeface="Minion Pro"/>
              </a:rPr>
              <a:t>Single filers:</a:t>
            </a:r>
            <a:endParaRPr lang="en-US" sz="1200">
              <a:latin typeface="Aptos" panose="020B0004020202020204" pitchFamily="34" charset="0"/>
              <a:cs typeface="Times New Roman"/>
            </a:endParaRPr>
          </a:p>
        </p:txBody>
      </p:sp>
    </p:spTree>
    <p:extLst>
      <p:ext uri="{BB962C8B-B14F-4D97-AF65-F5344CB8AC3E}">
        <p14:creationId xmlns:p14="http://schemas.microsoft.com/office/powerpoint/2010/main" val="29382418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5137" y="1943099"/>
            <a:ext cx="5165323"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65137" y="2505079"/>
            <a:ext cx="5165323" cy="3095625"/>
          </a:xfrm>
        </p:spPr>
        <p:txBody>
          <a:bodyPr/>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66242" y="1943099"/>
            <a:ext cx="5190761"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366242" y="2505079"/>
            <a:ext cx="5190761" cy="3095625"/>
          </a:xfrm>
        </p:spPr>
        <p:txBody>
          <a:bodyPr/>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0F1F06E0-8A04-1AA5-4261-60FE97F20D8A}"/>
              </a:ext>
            </a:extLst>
          </p:cNvPr>
          <p:cNvSpPr>
            <a:spLocks noGrp="1"/>
          </p:cNvSpPr>
          <p:nvPr>
            <p:ph type="ftr" sz="quarter" idx="10"/>
          </p:nvPr>
        </p:nvSpPr>
        <p:spPr/>
        <p:txBody>
          <a:bodyPr/>
          <a:lstStyle/>
          <a:p>
            <a:r>
              <a:rPr lang="en-US"/>
              <a:t>PLEASE REFER TO CONTENT DISCLOSURES AT THE END OF THIS PRESENTATION.</a:t>
            </a:r>
          </a:p>
        </p:txBody>
      </p:sp>
      <p:sp>
        <p:nvSpPr>
          <p:cNvPr id="11" name="Slide Number Placeholder 10">
            <a:extLst>
              <a:ext uri="{FF2B5EF4-FFF2-40B4-BE49-F238E27FC236}">
                <a16:creationId xmlns:a16="http://schemas.microsoft.com/office/drawing/2014/main" id="{B0E55444-60A8-E48B-6EC3-67877295B989}"/>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12" name="Title 11">
            <a:extLst>
              <a:ext uri="{FF2B5EF4-FFF2-40B4-BE49-F238E27FC236}">
                <a16:creationId xmlns:a16="http://schemas.microsoft.com/office/drawing/2014/main" id="{125A195B-F013-0628-0DD9-426910F51FFF}"/>
              </a:ext>
            </a:extLst>
          </p:cNvPr>
          <p:cNvSpPr>
            <a:spLocks noGrp="1"/>
          </p:cNvSpPr>
          <p:nvPr>
            <p:ph type="title"/>
          </p:nvPr>
        </p:nvSpPr>
        <p:spPr/>
        <p:txBody>
          <a:bodyPr/>
          <a:lstStyle/>
          <a:p>
            <a:r>
              <a:rPr lang="en-US"/>
              <a:t>Click to edit Master title style</a:t>
            </a:r>
          </a:p>
        </p:txBody>
      </p:sp>
      <p:sp>
        <p:nvSpPr>
          <p:cNvPr id="13" name="Text Placeholder 9">
            <a:extLst>
              <a:ext uri="{FF2B5EF4-FFF2-40B4-BE49-F238E27FC236}">
                <a16:creationId xmlns:a16="http://schemas.microsoft.com/office/drawing/2014/main" id="{CF09B3F6-0CC3-76ED-C0CC-094363BFB17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2" name="Text Placeholder 4">
            <a:extLst>
              <a:ext uri="{FF2B5EF4-FFF2-40B4-BE49-F238E27FC236}">
                <a16:creationId xmlns:a16="http://schemas.microsoft.com/office/drawing/2014/main" id="{B658B1EB-8A35-BCBF-61A1-3E05FD8D486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Tree>
    <p:extLst>
      <p:ext uri="{BB962C8B-B14F-4D97-AF65-F5344CB8AC3E}">
        <p14:creationId xmlns:p14="http://schemas.microsoft.com/office/powerpoint/2010/main" val="36590698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Halv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6096000" y="0"/>
            <a:ext cx="60960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4440" y="647701"/>
            <a:ext cx="487303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a:t>Click to edit Master text styles</a:t>
            </a:r>
          </a:p>
          <a:p>
            <a:pPr lvl="1"/>
            <a:r>
              <a:rPr lang="en-US"/>
              <a:t>Second level</a:t>
            </a:r>
          </a:p>
        </p:txBody>
      </p:sp>
      <p:sp>
        <p:nvSpPr>
          <p:cNvPr id="7" name="Content Placeholder 7">
            <a:extLst>
              <a:ext uri="{FF2B5EF4-FFF2-40B4-BE49-F238E27FC236}">
                <a16:creationId xmlns:a16="http://schemas.microsoft.com/office/drawing/2014/main" id="{3956AE6C-EA71-56E8-B74E-F1893C810526}"/>
              </a:ext>
            </a:extLst>
          </p:cNvPr>
          <p:cNvSpPr>
            <a:spLocks noGrp="1"/>
          </p:cNvSpPr>
          <p:nvPr>
            <p:ph sz="quarter" idx="13"/>
          </p:nvPr>
        </p:nvSpPr>
        <p:spPr>
          <a:xfrm>
            <a:off x="6707485" y="647700"/>
            <a:ext cx="4873035" cy="4953000"/>
          </a:xfrm>
        </p:spPr>
        <p:txBody>
          <a:bodyPr anchor="ctr">
            <a:normAutofit/>
          </a:bodyPr>
          <a:lstStyle>
            <a:lvl1pPr marL="165725" indent="0">
              <a:lnSpc>
                <a:spcPct val="100000"/>
              </a:lnSpc>
              <a:spcAft>
                <a:spcPts val="900"/>
              </a:spcAft>
              <a:buFont typeface="Wingdings" pitchFamily="2" charset="2"/>
              <a:buNone/>
              <a:defRPr sz="1400" b="0"/>
            </a:lvl1pPr>
            <a:lvl2pPr marL="517525" indent="-91440">
              <a:lnSpc>
                <a:spcPct val="100000"/>
              </a:lnSpc>
              <a:spcAft>
                <a:spcPts val="900"/>
              </a:spcAft>
              <a:tabLst/>
              <a:defRPr sz="1200"/>
            </a:lvl2pPr>
            <a:lvl3pPr marL="801688" indent="-91440">
              <a:lnSpc>
                <a:spcPct val="100000"/>
              </a:lnSpc>
              <a:spcAft>
                <a:spcPts val="900"/>
              </a:spcAft>
              <a:tabLst/>
              <a:defRPr sz="1100"/>
            </a:lvl3pPr>
            <a:lvl4pPr marL="1092129" indent="-91440">
              <a:lnSpc>
                <a:spcPct val="100000"/>
              </a:lnSpc>
              <a:spcAft>
                <a:spcPts val="900"/>
              </a:spcAft>
              <a:tabLst/>
              <a:defRPr sz="105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pic>
        <p:nvPicPr>
          <p:cNvPr id="2" name="Graphic 1">
            <a:extLst>
              <a:ext uri="{FF2B5EF4-FFF2-40B4-BE49-F238E27FC236}">
                <a16:creationId xmlns:a16="http://schemas.microsoft.com/office/drawing/2014/main" id="{4507780A-E301-8759-A844-5D1B73A1C36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26182773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6540" y="647700"/>
            <a:ext cx="4114800" cy="4952999"/>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a:t>Click to edit Master text styles</a:t>
            </a:r>
          </a:p>
          <a:p>
            <a:pPr lvl="1"/>
            <a:r>
              <a:rPr lang="en-US"/>
              <a:t>Second level</a:t>
            </a:r>
          </a:p>
        </p:txBody>
      </p:sp>
      <p:sp>
        <p:nvSpPr>
          <p:cNvPr id="9" name="Content Placeholder 7">
            <a:extLst>
              <a:ext uri="{FF2B5EF4-FFF2-40B4-BE49-F238E27FC236}">
                <a16:creationId xmlns:a16="http://schemas.microsoft.com/office/drawing/2014/main" id="{DB57CC11-9238-9278-A3F5-83170BBA4541}"/>
              </a:ext>
            </a:extLst>
          </p:cNvPr>
          <p:cNvSpPr>
            <a:spLocks noGrp="1"/>
          </p:cNvSpPr>
          <p:nvPr>
            <p:ph sz="quarter" idx="14"/>
          </p:nvPr>
        </p:nvSpPr>
        <p:spPr>
          <a:xfrm>
            <a:off x="5364482" y="647700"/>
            <a:ext cx="6179820" cy="4953000"/>
          </a:xfrm>
        </p:spPr>
        <p:txBody>
          <a:bodyPr anchor="ctr"/>
          <a:lstStyle>
            <a:lvl1pPr marL="0" indent="0">
              <a:lnSpc>
                <a:spcPct val="100000"/>
              </a:lnSpc>
              <a:spcBef>
                <a:spcPts val="0"/>
              </a:spcBef>
              <a:spcAft>
                <a:spcPts val="900"/>
              </a:spcAft>
              <a:buNone/>
              <a:defRPr sz="1400"/>
            </a:lvl1pPr>
            <a:lvl2pPr>
              <a:lnSpc>
                <a:spcPct val="100000"/>
              </a:lnSpc>
              <a:spcBef>
                <a:spcPts val="0"/>
              </a:spcBef>
              <a:spcAft>
                <a:spcPts val="900"/>
              </a:spcAft>
              <a:defRPr sz="1200"/>
            </a:lvl2pPr>
            <a:lvl3pPr>
              <a:lnSpc>
                <a:spcPct val="100000"/>
              </a:lnSpc>
              <a:spcBef>
                <a:spcPts val="0"/>
              </a:spcBef>
              <a:spcAft>
                <a:spcPts val="900"/>
              </a:spcAft>
              <a:defRPr sz="1100"/>
            </a:lvl3pPr>
            <a:lvl4pPr>
              <a:lnSpc>
                <a:spcPct val="100000"/>
              </a:lnSpc>
              <a:spcBef>
                <a:spcPts val="0"/>
              </a:spcBef>
              <a:spcAft>
                <a:spcPts val="900"/>
              </a:spcAft>
              <a:defRPr sz="1050"/>
            </a:lvl4pPr>
            <a:lvl5pPr>
              <a:lnSpc>
                <a:spcPct val="100000"/>
              </a:lnSpc>
              <a:spcBef>
                <a:spcPts val="0"/>
              </a:spcBef>
              <a:spcAft>
                <a:spcPts val="900"/>
              </a:spcAft>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36A9ABBB-9673-2408-92C7-52CA7B20288E}"/>
              </a:ext>
            </a:extLst>
          </p:cNvPr>
          <p:cNvSpPr>
            <a:spLocks noGrp="1"/>
          </p:cNvSpPr>
          <p:nvPr>
            <p:ph type="body" sz="quarter" idx="15"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pic>
        <p:nvPicPr>
          <p:cNvPr id="2" name="Graphic 1">
            <a:extLst>
              <a:ext uri="{FF2B5EF4-FFF2-40B4-BE49-F238E27FC236}">
                <a16:creationId xmlns:a16="http://schemas.microsoft.com/office/drawing/2014/main" id="{457ACD58-B6FC-59C8-B864-9CEEA8AD31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1790125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6" name="Picture 5" descr="A close up of a blue and gold paint&#10;&#10;Description automatically generated">
            <a:extLst>
              <a:ext uri="{FF2B5EF4-FFF2-40B4-BE49-F238E27FC236}">
                <a16:creationId xmlns:a16="http://schemas.microsoft.com/office/drawing/2014/main" id="{B9C6C72D-C197-D47B-F1E2-8A3DB4B28C66}"/>
              </a:ext>
            </a:extLst>
          </p:cNvPr>
          <p:cNvPicPr>
            <a:picLocks noChangeAspect="1"/>
          </p:cNvPicPr>
          <p:nvPr userDrawn="1"/>
        </p:nvPicPr>
        <p:blipFill>
          <a:blip r:embed="rId2"/>
          <a:srcRect t="75833"/>
          <a:stretch/>
        </p:blipFill>
        <p:spPr>
          <a:xfrm>
            <a:off x="0" y="5200652"/>
            <a:ext cx="12188390" cy="1657347"/>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8" name="Graphic 7">
            <a:extLst>
              <a:ext uri="{FF2B5EF4-FFF2-40B4-BE49-F238E27FC236}">
                <a16:creationId xmlns:a16="http://schemas.microsoft.com/office/drawing/2014/main" id="{596757FA-855E-518C-4FEC-E47774CCB28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11" name="Content Placeholder 2">
            <a:extLst>
              <a:ext uri="{FF2B5EF4-FFF2-40B4-BE49-F238E27FC236}">
                <a16:creationId xmlns:a16="http://schemas.microsoft.com/office/drawing/2014/main" id="{2AFD4827-8F77-7F6F-6A50-A75C3209246D}"/>
              </a:ext>
            </a:extLst>
          </p:cNvPr>
          <p:cNvSpPr>
            <a:spLocks noGrp="1"/>
          </p:cNvSpPr>
          <p:nvPr>
            <p:ph idx="10" hasCustomPrompt="1"/>
          </p:nvPr>
        </p:nvSpPr>
        <p:spPr>
          <a:xfrm>
            <a:off x="653845" y="4652013"/>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marL="0" marR="0" lvl="0" indent="0" algn="r" defTabSz="685800" rtl="0" eaLnBrk="1" fontAlgn="auto" latinLnBrk="0" hangingPunct="1">
              <a:lnSpc>
                <a:spcPct val="100000"/>
              </a:lnSpc>
              <a:spcBef>
                <a:spcPts val="0"/>
              </a:spcBef>
              <a:spcAft>
                <a:spcPts val="0"/>
              </a:spcAft>
              <a:buClrTx/>
              <a:buSzTx/>
              <a:buFont typeface="Wingdings" pitchFamily="2" charset="2"/>
              <a:buNone/>
              <a:tabLst/>
              <a:defRPr/>
            </a:pPr>
            <a:r>
              <a:rPr lang="en-US"/>
              <a:t>Prepared for: </a:t>
            </a:r>
            <a:r>
              <a:rPr lang="en-US" sz="1100"/>
              <a:t>XXXXXXX</a:t>
            </a:r>
            <a:endParaRPr lang="en-US"/>
          </a:p>
          <a:p>
            <a:pPr>
              <a:lnSpc>
                <a:spcPct val="100000"/>
              </a:lnSpc>
            </a:pPr>
            <a:r>
              <a:rPr lang="en-US"/>
              <a:t>Month XX, 20XX</a:t>
            </a:r>
          </a:p>
        </p:txBody>
      </p:sp>
    </p:spTree>
    <p:extLst>
      <p:ext uri="{BB962C8B-B14F-4D97-AF65-F5344CB8AC3E}">
        <p14:creationId xmlns:p14="http://schemas.microsoft.com/office/powerpoint/2010/main" val="12072491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a:spLocks noGrp="1" noRot="1" noMove="1" noResize="1" noEditPoints="1" noAdjustHandles="1" noChangeArrowheads="1" noChangeShapeType="1"/>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p>
        </p:txBody>
      </p:sp>
      <p:pic>
        <p:nvPicPr>
          <p:cNvPr id="2" name="Graphic 1">
            <a:extLst>
              <a:ext uri="{FF2B5EF4-FFF2-40B4-BE49-F238E27FC236}">
                <a16:creationId xmlns:a16="http://schemas.microsoft.com/office/drawing/2014/main" id="{457ACD58-B6FC-59C8-B864-9CEEA8AD31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grpSp>
        <p:nvGrpSpPr>
          <p:cNvPr id="12" name="Group 11">
            <a:extLst>
              <a:ext uri="{FF2B5EF4-FFF2-40B4-BE49-F238E27FC236}">
                <a16:creationId xmlns:a16="http://schemas.microsoft.com/office/drawing/2014/main" id="{67993606-A0F6-549A-661D-00E95240E7D0}"/>
              </a:ext>
            </a:extLst>
          </p:cNvPr>
          <p:cNvGrpSpPr>
            <a:grpSpLocks noGrp="1" noUngrp="1" noRot="1" noMove="1" noResize="1"/>
          </p:cNvGrpSpPr>
          <p:nvPr userDrawn="1"/>
        </p:nvGrpSpPr>
        <p:grpSpPr>
          <a:xfrm>
            <a:off x="665165" y="647700"/>
            <a:ext cx="10879137" cy="5410200"/>
            <a:chOff x="665165" y="647700"/>
            <a:chExt cx="10879137" cy="5410200"/>
          </a:xfrm>
        </p:grpSpPr>
        <p:sp>
          <p:nvSpPr>
            <p:cNvPr id="7" name="Content Placeholder 3">
              <a:extLst>
                <a:ext uri="{FF2B5EF4-FFF2-40B4-BE49-F238E27FC236}">
                  <a16:creationId xmlns:a16="http://schemas.microsoft.com/office/drawing/2014/main" id="{91270608-64E2-7EEC-9CB0-078C26185144}"/>
                </a:ext>
              </a:extLst>
            </p:cNvPr>
            <p:cNvSpPr txBox="1">
              <a:spLocks noGrp="1" noRot="1" noMove="1" noResize="1" noEditPoints="1" noAdjustHandles="1" noChangeArrowheads="1" noChangeShapeType="1"/>
            </p:cNvSpPr>
            <p:nvPr userDrawn="1"/>
          </p:nvSpPr>
          <p:spPr>
            <a:xfrm>
              <a:off x="676540" y="647700"/>
              <a:ext cx="4114800" cy="4952999"/>
            </a:xfrm>
            <a:prstGeom prst="rect">
              <a:avLst/>
            </a:prstGeom>
          </p:spPr>
          <p:txBody>
            <a:bodyPr vert="horz" lIns="91440" tIns="45720" rIns="91440" bIns="45720" rtlCol="0" anchor="ctr">
              <a:normAutofit/>
            </a:bodyPr>
            <a:lstStyle>
              <a:lvl1pPr marL="0" indent="0" algn="l" defTabSz="685800" rtl="0" eaLnBrk="1" latinLnBrk="0" hangingPunct="1">
                <a:lnSpc>
                  <a:spcPct val="100000"/>
                </a:lnSpc>
                <a:spcBef>
                  <a:spcPts val="750"/>
                </a:spcBef>
                <a:spcAft>
                  <a:spcPts val="1800"/>
                </a:spcAft>
                <a:buFont typeface="Wingdings" pitchFamily="2" charset="2"/>
                <a:buNone/>
                <a:tabLst/>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gn="l" defTabSz="685800" rtl="0" eaLnBrk="1" latinLnBrk="0" hangingPunct="1">
                <a:lnSpc>
                  <a:spcPct val="120000"/>
                </a:lnSpc>
                <a:spcBef>
                  <a:spcPts val="375"/>
                </a:spcBef>
                <a:spcAft>
                  <a:spcPts val="1800"/>
                </a:spcAft>
                <a:buFont typeface="Wingdings" pitchFamily="2" charset="2"/>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2000"/>
                </a:spcAft>
              </a:pPr>
              <a:r>
                <a:rPr lang="en-US" sz="1600" dirty="0">
                  <a:latin typeface="Aptos" panose="020B0004020202020204" pitchFamily="34" charset="0"/>
                </a:rPr>
                <a:t>Estate Planning</a:t>
              </a:r>
              <a:br>
                <a:rPr lang="en-US" dirty="0"/>
              </a:br>
              <a:r>
                <a:rPr lang="en-US" dirty="0"/>
                <a:t>Gift to Next Generation</a:t>
              </a:r>
            </a:p>
            <a:p>
              <a:pPr lvl="1">
                <a:lnSpc>
                  <a:spcPct val="100000"/>
                </a:lnSpc>
                <a:spcAft>
                  <a:spcPts val="2000"/>
                </a:spcAft>
              </a:pPr>
              <a:r>
                <a:rPr lang="en-US" dirty="0"/>
                <a:t>For Higher-Net-Worth Individuals, </a:t>
              </a:r>
              <a:br>
                <a:rPr lang="en-US" dirty="0"/>
              </a:br>
              <a:r>
                <a:rPr lang="en-US" dirty="0"/>
                <a:t>Consider Using Exemption Now</a:t>
              </a:r>
            </a:p>
          </p:txBody>
        </p:sp>
        <p:sp>
          <p:nvSpPr>
            <p:cNvPr id="8" name="Content Placeholder 4">
              <a:extLst>
                <a:ext uri="{FF2B5EF4-FFF2-40B4-BE49-F238E27FC236}">
                  <a16:creationId xmlns:a16="http://schemas.microsoft.com/office/drawing/2014/main" id="{569C10BB-8813-DB63-05C7-A6BB01332162}"/>
                </a:ext>
              </a:extLst>
            </p:cNvPr>
            <p:cNvSpPr txBox="1">
              <a:spLocks noGrp="1" noRot="1" noMove="1" noResize="1" noEditPoints="1" noAdjustHandles="1" noChangeArrowheads="1" noChangeShapeType="1"/>
            </p:cNvSpPr>
            <p:nvPr userDrawn="1"/>
          </p:nvSpPr>
          <p:spPr>
            <a:xfrm>
              <a:off x="5524500" y="647700"/>
              <a:ext cx="6019802" cy="4953000"/>
            </a:xfrm>
            <a:prstGeom prst="rect">
              <a:avLst/>
            </a:prstGeom>
          </p:spPr>
          <p:txBody>
            <a:bodyPr vert="horz" lIns="91440" tIns="45720" rIns="91440" bIns="45720" rtlCol="0" anchor="ctr">
              <a:noAutofit/>
            </a:bodyPr>
            <a:lstStyle>
              <a:lvl1pPr marL="0" indent="0" algn="l" defTabSz="685800" rtl="0" eaLnBrk="1" latinLnBrk="0" hangingPunct="1">
                <a:lnSpc>
                  <a:spcPct val="100000"/>
                </a:lnSpc>
                <a:spcBef>
                  <a:spcPts val="0"/>
                </a:spcBef>
                <a:spcAft>
                  <a:spcPts val="900"/>
                </a:spcAft>
                <a:buFont typeface="Wingdings" pitchFamily="2" charset="2"/>
                <a:buNone/>
                <a:tabLst/>
                <a:defRPr sz="1400" kern="1200">
                  <a:solidFill>
                    <a:schemeClr val="tx1"/>
                  </a:solidFill>
                  <a:latin typeface="+mn-lt"/>
                  <a:ea typeface="+mn-ea"/>
                  <a:cs typeface="+mn-cs"/>
                </a:defRPr>
              </a:lvl1pPr>
              <a:lvl2pPr marL="457200" indent="-91440" algn="l" defTabSz="685800" rtl="0" eaLnBrk="1" latinLnBrk="0" hangingPunct="1">
                <a:lnSpc>
                  <a:spcPct val="100000"/>
                </a:lnSpc>
                <a:spcBef>
                  <a:spcPts val="0"/>
                </a:spcBef>
                <a:spcAft>
                  <a:spcPts val="900"/>
                </a:spcAft>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100000"/>
                </a:lnSpc>
                <a:spcBef>
                  <a:spcPts val="0"/>
                </a:spcBef>
                <a:spcAft>
                  <a:spcPts val="900"/>
                </a:spcAft>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1000"/>
                </a:spcAft>
                <a:buClr>
                  <a:schemeClr val="tx1"/>
                </a:buClr>
              </a:pPr>
              <a:r>
                <a:rPr lang="en-US" b="1" dirty="0">
                  <a:cs typeface="Minion Pro"/>
                </a:rPr>
                <a:t>Advantages</a:t>
              </a:r>
            </a:p>
            <a:p>
              <a:pPr marL="128016" indent="-128016">
                <a:spcAft>
                  <a:spcPts val="1000"/>
                </a:spcAft>
                <a:buClr>
                  <a:schemeClr val="tx1"/>
                </a:buClr>
                <a:buSzPct val="100000"/>
                <a:buFont typeface="Wingdings" pitchFamily="2" charset="2"/>
                <a:buChar char="§"/>
              </a:pPr>
              <a:r>
                <a:rPr lang="en-US" dirty="0"/>
                <a:t>More assets removed from estate while higher exemption is available</a:t>
              </a:r>
            </a:p>
            <a:p>
              <a:pPr marL="128016" indent="-128016">
                <a:spcAft>
                  <a:spcPts val="1000"/>
                </a:spcAft>
                <a:buClr>
                  <a:schemeClr val="tx1"/>
                </a:buClr>
                <a:buSzPct val="100000"/>
                <a:buFont typeface="Wingdings" pitchFamily="2" charset="2"/>
                <a:buChar char="§"/>
              </a:pPr>
              <a:r>
                <a:rPr lang="en-US" dirty="0"/>
                <a:t>Growth on gifted assets removed from estate</a:t>
              </a:r>
              <a:br>
                <a:rPr lang="en-US" dirty="0"/>
              </a:br>
              <a:endParaRPr lang="en-US" dirty="0"/>
            </a:p>
            <a:p>
              <a:pPr>
                <a:spcAft>
                  <a:spcPts val="1000"/>
                </a:spcAft>
                <a:buClr>
                  <a:schemeClr val="tx1"/>
                </a:buClr>
                <a:buSzPct val="80000"/>
                <a:tabLst>
                  <a:tab pos="319075" algn="l"/>
                </a:tabLst>
              </a:pPr>
              <a:r>
                <a:rPr lang="en-US" b="1" dirty="0"/>
                <a:t>Disadvantages</a:t>
              </a:r>
              <a:r>
                <a:rPr lang="en-US" dirty="0"/>
                <a:t>	</a:t>
              </a:r>
            </a:p>
            <a:p>
              <a:pPr marL="128016" indent="-128016">
                <a:spcAft>
                  <a:spcPts val="1000"/>
                </a:spcAft>
                <a:buClr>
                  <a:schemeClr val="tx1"/>
                </a:buClr>
                <a:buSzPct val="100000"/>
                <a:buFont typeface="Wingdings" pitchFamily="2" charset="2"/>
                <a:buChar char="§"/>
              </a:pPr>
              <a:r>
                <a:rPr lang="en-US" dirty="0"/>
                <a:t>Cost to set up</a:t>
              </a:r>
            </a:p>
            <a:p>
              <a:pPr marL="128016" indent="-128016">
                <a:spcAft>
                  <a:spcPts val="1000"/>
                </a:spcAft>
                <a:buClr>
                  <a:schemeClr val="tx1"/>
                </a:buClr>
                <a:buSzPct val="100000"/>
                <a:buFont typeface="Wingdings" pitchFamily="2" charset="2"/>
                <a:buChar char="§"/>
              </a:pPr>
              <a:r>
                <a:rPr lang="en-US" dirty="0"/>
                <a:t>Limited control of assets</a:t>
              </a:r>
            </a:p>
            <a:p>
              <a:pPr marL="128016" indent="-128016">
                <a:spcAft>
                  <a:spcPts val="1000"/>
                </a:spcAft>
                <a:buClr>
                  <a:schemeClr val="tx1"/>
                </a:buClr>
                <a:buSzPct val="100000"/>
                <a:buFont typeface="Wingdings" pitchFamily="2" charset="2"/>
                <a:buChar char="§"/>
              </a:pPr>
              <a:r>
                <a:rPr lang="en-US" dirty="0"/>
                <a:t>Added complexity</a:t>
              </a:r>
            </a:p>
          </p:txBody>
        </p:sp>
        <p:sp>
          <p:nvSpPr>
            <p:cNvPr id="11" name="Text Placeholder 5">
              <a:extLst>
                <a:ext uri="{FF2B5EF4-FFF2-40B4-BE49-F238E27FC236}">
                  <a16:creationId xmlns:a16="http://schemas.microsoft.com/office/drawing/2014/main" id="{53D7F281-B161-61BC-7D77-C5D8B54D070A}"/>
                </a:ext>
              </a:extLst>
            </p:cNvPr>
            <p:cNvSpPr txBox="1">
              <a:spLocks noGrp="1" noRot="1" noMove="1" noResize="1" noEditPoints="1" noAdjustHandles="1" noChangeArrowheads="1" noChangeShapeType="1"/>
            </p:cNvSpPr>
            <p:nvPr userDrawn="1"/>
          </p:nvSpPr>
          <p:spPr>
            <a:xfrm>
              <a:off x="665165" y="5829300"/>
              <a:ext cx="3794868"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for educational purposes only, and is not intended to provide, and should not be relied on for tax, legal or accounting advice. Please consult your own tax, legal and accounting advisors to discuss your  unique tax circumstances.</a:t>
              </a:r>
            </a:p>
          </p:txBody>
        </p:sp>
      </p:grpSp>
    </p:spTree>
    <p:extLst>
      <p:ext uri="{BB962C8B-B14F-4D97-AF65-F5344CB8AC3E}">
        <p14:creationId xmlns:p14="http://schemas.microsoft.com/office/powerpoint/2010/main" val="37971932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a:spLocks noGrp="1" noRot="1" noMove="1" noResize="1" noEditPoints="1" noAdjustHandles="1" noChangeArrowheads="1" noChangeShapeType="1"/>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p>
        </p:txBody>
      </p:sp>
      <p:pic>
        <p:nvPicPr>
          <p:cNvPr id="2" name="Graphic 1">
            <a:extLst>
              <a:ext uri="{FF2B5EF4-FFF2-40B4-BE49-F238E27FC236}">
                <a16:creationId xmlns:a16="http://schemas.microsoft.com/office/drawing/2014/main" id="{457ACD58-B6FC-59C8-B864-9CEEA8AD31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
        <p:nvSpPr>
          <p:cNvPr id="7" name="Content Placeholder 3">
            <a:extLst>
              <a:ext uri="{FF2B5EF4-FFF2-40B4-BE49-F238E27FC236}">
                <a16:creationId xmlns:a16="http://schemas.microsoft.com/office/drawing/2014/main" id="{BF9C26B7-02A4-7B73-37A5-3480FA9BBBAE}"/>
              </a:ext>
            </a:extLst>
          </p:cNvPr>
          <p:cNvSpPr txBox="1">
            <a:spLocks noGrp="1" noRot="1" noMove="1" noResize="1" noEditPoints="1" noAdjustHandles="1" noChangeArrowheads="1" noChangeShapeType="1"/>
          </p:cNvSpPr>
          <p:nvPr userDrawn="1"/>
        </p:nvSpPr>
        <p:spPr>
          <a:xfrm>
            <a:off x="676540" y="647700"/>
            <a:ext cx="4114800" cy="4952999"/>
          </a:xfrm>
          <a:prstGeom prst="rect">
            <a:avLst/>
          </a:prstGeom>
        </p:spPr>
        <p:txBody>
          <a:bodyPr vert="horz" lIns="91440" tIns="45720" rIns="91440" bIns="45720" rtlCol="0" anchor="ctr">
            <a:normAutofit/>
          </a:bodyPr>
          <a:lstStyle>
            <a:lvl1pPr marL="0" indent="0" algn="l" defTabSz="685800" rtl="0" eaLnBrk="1" latinLnBrk="0" hangingPunct="1">
              <a:lnSpc>
                <a:spcPct val="100000"/>
              </a:lnSpc>
              <a:spcBef>
                <a:spcPts val="750"/>
              </a:spcBef>
              <a:spcAft>
                <a:spcPts val="1800"/>
              </a:spcAft>
              <a:buFont typeface="Wingdings" pitchFamily="2" charset="2"/>
              <a:buNone/>
              <a:tabLst/>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gn="l" defTabSz="685800" rtl="0" eaLnBrk="1" latinLnBrk="0" hangingPunct="1">
              <a:lnSpc>
                <a:spcPct val="120000"/>
              </a:lnSpc>
              <a:spcBef>
                <a:spcPts val="375"/>
              </a:spcBef>
              <a:spcAft>
                <a:spcPts val="1800"/>
              </a:spcAft>
              <a:buFont typeface="Wingdings" pitchFamily="2" charset="2"/>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2000"/>
              </a:spcAft>
            </a:pPr>
            <a:r>
              <a:rPr lang="en-US" sz="1600" dirty="0">
                <a:latin typeface="Aptos" panose="020B0004020202020204" pitchFamily="34" charset="0"/>
              </a:rPr>
              <a:t>Tax Planning</a:t>
            </a:r>
            <a:br>
              <a:rPr lang="en-US" dirty="0"/>
            </a:br>
            <a:r>
              <a:rPr lang="en-US" dirty="0"/>
              <a:t>Roth Conversions</a:t>
            </a:r>
          </a:p>
          <a:p>
            <a:pPr marL="10795" lvl="1">
              <a:lnSpc>
                <a:spcPct val="100000"/>
              </a:lnSpc>
              <a:spcAft>
                <a:spcPts val="2000"/>
              </a:spcAft>
            </a:pPr>
            <a:r>
              <a:rPr lang="en-US" dirty="0">
                <a:cs typeface="Arial"/>
              </a:rPr>
              <a:t>For individuals that are high-net- worth and will likely always be in top bracket, still consider Roth conversions</a:t>
            </a:r>
          </a:p>
        </p:txBody>
      </p:sp>
      <p:sp>
        <p:nvSpPr>
          <p:cNvPr id="8" name="Content Placeholder 4">
            <a:extLst>
              <a:ext uri="{FF2B5EF4-FFF2-40B4-BE49-F238E27FC236}">
                <a16:creationId xmlns:a16="http://schemas.microsoft.com/office/drawing/2014/main" id="{069C0C17-677B-C517-93C8-03624B2CEA67}"/>
              </a:ext>
            </a:extLst>
          </p:cNvPr>
          <p:cNvSpPr txBox="1">
            <a:spLocks noGrp="1" noRot="1" noMove="1" noResize="1" noEditPoints="1" noAdjustHandles="1" noChangeArrowheads="1" noChangeShapeType="1"/>
          </p:cNvSpPr>
          <p:nvPr userDrawn="1"/>
        </p:nvSpPr>
        <p:spPr>
          <a:xfrm>
            <a:off x="5364482" y="647700"/>
            <a:ext cx="6179820" cy="4953000"/>
          </a:xfrm>
          <a:prstGeom prst="rect">
            <a:avLst/>
          </a:prstGeom>
        </p:spPr>
        <p:txBody>
          <a:bodyPr vert="horz" lIns="91440" tIns="45720" rIns="91440" bIns="45720" rtlCol="0" anchor="ctr">
            <a:noAutofit/>
          </a:bodyPr>
          <a:lstStyle>
            <a:lvl1pPr marL="0" indent="0" algn="l" defTabSz="685800" rtl="0" eaLnBrk="1" latinLnBrk="0" hangingPunct="1">
              <a:lnSpc>
                <a:spcPct val="100000"/>
              </a:lnSpc>
              <a:spcBef>
                <a:spcPts val="0"/>
              </a:spcBef>
              <a:spcAft>
                <a:spcPts val="900"/>
              </a:spcAft>
              <a:buFont typeface="Wingdings" pitchFamily="2" charset="2"/>
              <a:buNone/>
              <a:tabLst/>
              <a:defRPr sz="1400" kern="1200">
                <a:solidFill>
                  <a:schemeClr val="tx1"/>
                </a:solidFill>
                <a:latin typeface="+mn-lt"/>
                <a:ea typeface="+mn-ea"/>
                <a:cs typeface="+mn-cs"/>
              </a:defRPr>
            </a:lvl1pPr>
            <a:lvl2pPr marL="457200" indent="-91440" algn="l" defTabSz="685800" rtl="0" eaLnBrk="1" latinLnBrk="0" hangingPunct="1">
              <a:lnSpc>
                <a:spcPct val="100000"/>
              </a:lnSpc>
              <a:spcBef>
                <a:spcPts val="0"/>
              </a:spcBef>
              <a:spcAft>
                <a:spcPts val="900"/>
              </a:spcAft>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100000"/>
              </a:lnSpc>
              <a:spcBef>
                <a:spcPts val="0"/>
              </a:spcBef>
              <a:spcAft>
                <a:spcPts val="900"/>
              </a:spcAft>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1000"/>
              </a:spcAft>
              <a:buClr>
                <a:schemeClr val="tx1"/>
              </a:buClr>
            </a:pPr>
            <a:r>
              <a:rPr lang="en-US" b="1">
                <a:cs typeface="Minion Pro"/>
              </a:rPr>
              <a:t>Advantages</a:t>
            </a:r>
          </a:p>
          <a:p>
            <a:pPr marL="128016" indent="-128016">
              <a:spcAft>
                <a:spcPts val="1000"/>
              </a:spcAft>
              <a:buClr>
                <a:schemeClr val="tx1"/>
              </a:buClr>
              <a:buSzPct val="100000"/>
              <a:buFont typeface="Wingdings" pitchFamily="2" charset="2"/>
              <a:buChar char="§"/>
            </a:pPr>
            <a:r>
              <a:rPr lang="en-US"/>
              <a:t>Pay at 37% now to avoid paying at a potentially higher 39.6% in the future</a:t>
            </a:r>
          </a:p>
          <a:p>
            <a:pPr marL="128016" indent="-128016">
              <a:spcAft>
                <a:spcPts val="1000"/>
              </a:spcAft>
              <a:buClr>
                <a:schemeClr val="tx1"/>
              </a:buClr>
              <a:buSzPct val="100000"/>
              <a:buFont typeface="Wingdings" pitchFamily="2" charset="2"/>
              <a:buChar char="§"/>
            </a:pPr>
            <a:r>
              <a:rPr lang="en-US"/>
              <a:t>Opportunity to move more stocks into the Roth bucket to shield future gains from a potential 39.6% tax rate</a:t>
            </a:r>
          </a:p>
          <a:p>
            <a:pPr marL="128016" indent="-128016">
              <a:spcAft>
                <a:spcPts val="1000"/>
              </a:spcAft>
              <a:buClr>
                <a:schemeClr val="tx1"/>
              </a:buClr>
              <a:buSzPct val="100000"/>
              <a:buFont typeface="Wingdings" pitchFamily="2" charset="2"/>
              <a:buChar char="§"/>
            </a:pPr>
            <a:r>
              <a:rPr lang="en-US"/>
              <a:t>Estate reduction</a:t>
            </a:r>
          </a:p>
          <a:p>
            <a:pPr marL="128016" indent="-128016">
              <a:spcAft>
                <a:spcPts val="1000"/>
              </a:spcAft>
              <a:buClr>
                <a:schemeClr val="tx1"/>
              </a:buClr>
              <a:buSzPct val="100000"/>
              <a:buFont typeface="Wingdings" pitchFamily="2" charset="2"/>
              <a:buChar char="§"/>
            </a:pPr>
            <a:r>
              <a:rPr lang="en-US"/>
              <a:t>Beneficiary inherits tax-free</a:t>
            </a:r>
            <a:br>
              <a:rPr lang="en-US">
                <a:cs typeface="Arial"/>
              </a:rPr>
            </a:br>
            <a:endParaRPr lang="en-US" b="1"/>
          </a:p>
          <a:p>
            <a:pPr>
              <a:spcAft>
                <a:spcPts val="1000"/>
              </a:spcAft>
              <a:buClr>
                <a:schemeClr val="tx1"/>
              </a:buClr>
              <a:buSzPct val="80000"/>
              <a:tabLst>
                <a:tab pos="319075" algn="l"/>
              </a:tabLst>
            </a:pPr>
            <a:r>
              <a:rPr lang="en-US" b="1"/>
              <a:t>Disadvantages</a:t>
            </a:r>
            <a:r>
              <a:rPr lang="en-US"/>
              <a:t>	</a:t>
            </a:r>
          </a:p>
          <a:p>
            <a:pPr marL="128016" indent="-128016">
              <a:spcAft>
                <a:spcPts val="1000"/>
              </a:spcAft>
              <a:buClr>
                <a:schemeClr val="tx1"/>
              </a:buClr>
              <a:buSzPct val="100000"/>
              <a:buFont typeface="Wingdings" pitchFamily="2" charset="2"/>
              <a:buChar char="§"/>
            </a:pPr>
            <a:r>
              <a:rPr lang="en-US"/>
              <a:t>Paying at top income tax rate today</a:t>
            </a:r>
          </a:p>
          <a:p>
            <a:pPr marL="128016" indent="-128016">
              <a:spcAft>
                <a:spcPts val="1000"/>
              </a:spcAft>
              <a:buClr>
                <a:schemeClr val="tx1"/>
              </a:buClr>
              <a:buSzPct val="100000"/>
              <a:buFont typeface="Wingdings" pitchFamily="2" charset="2"/>
              <a:buChar char="§"/>
            </a:pPr>
            <a:r>
              <a:rPr lang="en-US"/>
              <a:t>Beneficiaries may be subject to 10-year distribution rule</a:t>
            </a:r>
          </a:p>
          <a:p>
            <a:pPr marL="128016" indent="-128016">
              <a:spcAft>
                <a:spcPts val="1000"/>
              </a:spcAft>
              <a:buClr>
                <a:schemeClr val="tx1"/>
              </a:buClr>
              <a:buSzPct val="100000"/>
              <a:buFont typeface="Wingdings" pitchFamily="2" charset="2"/>
              <a:buChar char="§"/>
            </a:pPr>
            <a:r>
              <a:rPr lang="en-US"/>
              <a:t>Tax rates could potentially decline in the future</a:t>
            </a:r>
          </a:p>
        </p:txBody>
      </p:sp>
      <p:sp>
        <p:nvSpPr>
          <p:cNvPr id="11" name="Text Placeholder 5">
            <a:extLst>
              <a:ext uri="{FF2B5EF4-FFF2-40B4-BE49-F238E27FC236}">
                <a16:creationId xmlns:a16="http://schemas.microsoft.com/office/drawing/2014/main" id="{77637473-8C38-B0F8-AD3D-878E913BA184}"/>
              </a:ext>
            </a:extLst>
          </p:cNvPr>
          <p:cNvSpPr txBox="1">
            <a:spLocks noGrp="1" noRot="1" noMove="1" noResize="1" noEditPoints="1" noAdjustHandles="1" noChangeArrowheads="1" noChangeShapeType="1"/>
          </p:cNvSpPr>
          <p:nvPr userDrawn="1"/>
        </p:nvSpPr>
        <p:spPr>
          <a:xfrm>
            <a:off x="665165" y="5829300"/>
            <a:ext cx="3846450"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for educational purposes only, and is not intended to provide, and should not be relied on for tax, legal or accounting advice. Please consult your own tax, legal and accounting advisors to discuss your  unique tax circumstances.</a:t>
            </a:r>
          </a:p>
        </p:txBody>
      </p:sp>
    </p:spTree>
    <p:extLst>
      <p:ext uri="{BB962C8B-B14F-4D97-AF65-F5344CB8AC3E}">
        <p14:creationId xmlns:p14="http://schemas.microsoft.com/office/powerpoint/2010/main" val="39651825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a:spLocks noGrp="1" noRot="1" noMove="1" noResize="1" noEditPoints="1" noAdjustHandles="1" noChangeArrowheads="1" noChangeShapeType="1"/>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p>
        </p:txBody>
      </p:sp>
      <p:pic>
        <p:nvPicPr>
          <p:cNvPr id="2" name="Graphic 1">
            <a:extLst>
              <a:ext uri="{FF2B5EF4-FFF2-40B4-BE49-F238E27FC236}">
                <a16:creationId xmlns:a16="http://schemas.microsoft.com/office/drawing/2014/main" id="{457ACD58-B6FC-59C8-B864-9CEEA8AD31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
        <p:nvSpPr>
          <p:cNvPr id="7" name="Content Placeholder 3">
            <a:extLst>
              <a:ext uri="{FF2B5EF4-FFF2-40B4-BE49-F238E27FC236}">
                <a16:creationId xmlns:a16="http://schemas.microsoft.com/office/drawing/2014/main" id="{F62B573E-01B9-0154-9D31-7FB7B7F86784}"/>
              </a:ext>
            </a:extLst>
          </p:cNvPr>
          <p:cNvSpPr txBox="1">
            <a:spLocks noGrp="1" noRot="1" noMove="1" noResize="1" noEditPoints="1" noAdjustHandles="1" noChangeArrowheads="1" noChangeShapeType="1"/>
          </p:cNvSpPr>
          <p:nvPr userDrawn="1"/>
        </p:nvSpPr>
        <p:spPr>
          <a:xfrm>
            <a:off x="676540" y="647700"/>
            <a:ext cx="4114800" cy="4952999"/>
          </a:xfrm>
          <a:prstGeom prst="rect">
            <a:avLst/>
          </a:prstGeom>
        </p:spPr>
        <p:txBody>
          <a:bodyPr vert="horz" lIns="91440" tIns="45720" rIns="91440" bIns="45720" rtlCol="0" anchor="ctr">
            <a:normAutofit/>
          </a:bodyPr>
          <a:lstStyle>
            <a:lvl1pPr marL="0" indent="0" algn="l" defTabSz="685800" rtl="0" eaLnBrk="1" latinLnBrk="0" hangingPunct="1">
              <a:lnSpc>
                <a:spcPct val="100000"/>
              </a:lnSpc>
              <a:spcBef>
                <a:spcPts val="750"/>
              </a:spcBef>
              <a:spcAft>
                <a:spcPts val="1800"/>
              </a:spcAft>
              <a:buFont typeface="Wingdings" pitchFamily="2" charset="2"/>
              <a:buNone/>
              <a:tabLst/>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gn="l" defTabSz="685800" rtl="0" eaLnBrk="1" latinLnBrk="0" hangingPunct="1">
              <a:lnSpc>
                <a:spcPct val="120000"/>
              </a:lnSpc>
              <a:spcBef>
                <a:spcPts val="375"/>
              </a:spcBef>
              <a:spcAft>
                <a:spcPts val="1800"/>
              </a:spcAft>
              <a:buFont typeface="Wingdings" pitchFamily="2" charset="2"/>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2000"/>
              </a:spcAft>
            </a:pPr>
            <a:r>
              <a:rPr lang="en-US" sz="1600" dirty="0">
                <a:latin typeface="Aptos" panose="020B0004020202020204" pitchFamily="34" charset="0"/>
              </a:rPr>
              <a:t>Tax Planning</a:t>
            </a:r>
            <a:br>
              <a:rPr lang="en-US" dirty="0"/>
            </a:br>
            <a:r>
              <a:rPr lang="en-US" dirty="0"/>
              <a:t>Roth Conversions</a:t>
            </a:r>
          </a:p>
          <a:p>
            <a:pPr lvl="1">
              <a:lnSpc>
                <a:spcPct val="100000"/>
              </a:lnSpc>
              <a:spcAft>
                <a:spcPts val="2000"/>
              </a:spcAft>
            </a:pPr>
            <a:r>
              <a:rPr lang="en-US" dirty="0"/>
              <a:t>For individuals that are in a lower tax bracket today than in the future</a:t>
            </a:r>
          </a:p>
        </p:txBody>
      </p:sp>
      <p:sp>
        <p:nvSpPr>
          <p:cNvPr id="8" name="Content Placeholder 4">
            <a:extLst>
              <a:ext uri="{FF2B5EF4-FFF2-40B4-BE49-F238E27FC236}">
                <a16:creationId xmlns:a16="http://schemas.microsoft.com/office/drawing/2014/main" id="{C6F22FD0-81AF-2DC2-33BB-2499E1853CA2}"/>
              </a:ext>
            </a:extLst>
          </p:cNvPr>
          <p:cNvSpPr txBox="1">
            <a:spLocks/>
          </p:cNvSpPr>
          <p:nvPr userDrawn="1"/>
        </p:nvSpPr>
        <p:spPr>
          <a:xfrm>
            <a:off x="5364482" y="647700"/>
            <a:ext cx="6179820" cy="4953000"/>
          </a:xfrm>
          <a:prstGeom prst="rect">
            <a:avLst/>
          </a:prstGeom>
        </p:spPr>
        <p:txBody>
          <a:bodyPr vert="horz" lIns="91440" tIns="45720" rIns="91440" bIns="45720" rtlCol="0" anchor="ctr">
            <a:noAutofit/>
          </a:bodyPr>
          <a:lstStyle>
            <a:lvl1pPr marL="0" indent="0" algn="l" defTabSz="685800" rtl="0" eaLnBrk="1" latinLnBrk="0" hangingPunct="1">
              <a:lnSpc>
                <a:spcPct val="100000"/>
              </a:lnSpc>
              <a:spcBef>
                <a:spcPts val="0"/>
              </a:spcBef>
              <a:spcAft>
                <a:spcPts val="900"/>
              </a:spcAft>
              <a:buFont typeface="Wingdings" pitchFamily="2" charset="2"/>
              <a:buNone/>
              <a:tabLst/>
              <a:defRPr sz="1400" kern="1200">
                <a:solidFill>
                  <a:schemeClr val="tx1"/>
                </a:solidFill>
                <a:latin typeface="+mn-lt"/>
                <a:ea typeface="+mn-ea"/>
                <a:cs typeface="+mn-cs"/>
              </a:defRPr>
            </a:lvl1pPr>
            <a:lvl2pPr marL="457200" indent="-91440" algn="l" defTabSz="685800" rtl="0" eaLnBrk="1" latinLnBrk="0" hangingPunct="1">
              <a:lnSpc>
                <a:spcPct val="100000"/>
              </a:lnSpc>
              <a:spcBef>
                <a:spcPts val="0"/>
              </a:spcBef>
              <a:spcAft>
                <a:spcPts val="900"/>
              </a:spcAft>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100000"/>
              </a:lnSpc>
              <a:spcBef>
                <a:spcPts val="0"/>
              </a:spcBef>
              <a:spcAft>
                <a:spcPts val="900"/>
              </a:spcAft>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1000"/>
              </a:spcAft>
              <a:buClr>
                <a:schemeClr val="tx1"/>
              </a:buClr>
            </a:pPr>
            <a:r>
              <a:rPr lang="en-US" b="1">
                <a:cs typeface="Minion Pro"/>
              </a:rPr>
              <a:t>Si</a:t>
            </a:r>
            <a:r>
              <a:rPr lang="en-US" b="1">
                <a:uFill>
                  <a:solidFill>
                    <a:srgbClr val="BDAE75"/>
                  </a:solidFill>
                </a:uFill>
                <a:cs typeface="Minion Pro"/>
              </a:rPr>
              <a:t>tuations That Warrant Roth </a:t>
            </a:r>
            <a:br>
              <a:rPr lang="en-US" b="1">
                <a:uFill>
                  <a:solidFill>
                    <a:srgbClr val="BDAE75"/>
                  </a:solidFill>
                </a:uFill>
                <a:cs typeface="Minion Pro"/>
              </a:rPr>
            </a:br>
            <a:r>
              <a:rPr lang="en-US" b="1">
                <a:uFill>
                  <a:solidFill>
                    <a:srgbClr val="BDAE75"/>
                  </a:solidFill>
                </a:uFill>
                <a:cs typeface="Minion Pro"/>
              </a:rPr>
              <a:t>Conversion Considera</a:t>
            </a:r>
            <a:r>
              <a:rPr lang="en-US" b="1">
                <a:cs typeface="Minion Pro"/>
              </a:rPr>
              <a:t>tion</a:t>
            </a:r>
            <a:endParaRPr lang="en-US">
              <a:cs typeface="Minion Pro"/>
            </a:endParaRPr>
          </a:p>
          <a:p>
            <a:pPr marL="127635" indent="-127635">
              <a:spcAft>
                <a:spcPts val="1000"/>
              </a:spcAft>
              <a:buClr>
                <a:schemeClr val="tx1"/>
              </a:buClr>
              <a:buSzPct val="80000"/>
              <a:buFont typeface="Wingdings" pitchFamily="2" charset="2"/>
              <a:buChar char="§"/>
            </a:pPr>
            <a:r>
              <a:rPr lang="en-US"/>
              <a:t>Retired but have not started Required Minimum Distributions </a:t>
            </a:r>
          </a:p>
          <a:p>
            <a:pPr marL="127635" indent="-127635">
              <a:spcAft>
                <a:spcPts val="1000"/>
              </a:spcAft>
              <a:buClr>
                <a:schemeClr val="tx1"/>
              </a:buClr>
              <a:buSzPct val="80000"/>
              <a:buFont typeface="Wingdings" pitchFamily="2" charset="2"/>
              <a:buChar char="§"/>
            </a:pPr>
            <a:r>
              <a:rPr lang="en-US"/>
              <a:t>Abnormally low-income year</a:t>
            </a:r>
          </a:p>
          <a:p>
            <a:pPr marL="127635" indent="-127635">
              <a:spcAft>
                <a:spcPts val="600"/>
              </a:spcAft>
              <a:buClr>
                <a:schemeClr val="tx1"/>
              </a:buClr>
              <a:buSzPct val="80000"/>
              <a:buFont typeface="Wingdings" pitchFamily="2" charset="2"/>
              <a:buChar char="§"/>
            </a:pPr>
            <a:r>
              <a:rPr lang="en-US"/>
              <a:t>Strong Financial Plan and a goal to leave money to the next generation</a:t>
            </a:r>
            <a:br>
              <a:rPr lang="en-US"/>
            </a:br>
            <a:endParaRPr lang="en-US"/>
          </a:p>
          <a:p>
            <a:pPr>
              <a:spcAft>
                <a:spcPts val="1000"/>
              </a:spcAft>
              <a:buClr>
                <a:schemeClr val="tx1"/>
              </a:buClr>
              <a:buSzPct val="80000"/>
              <a:tabLst>
                <a:tab pos="319075" algn="l"/>
              </a:tabLst>
            </a:pPr>
            <a:r>
              <a:rPr lang="en-US" b="1"/>
              <a:t>Other Considerations</a:t>
            </a:r>
            <a:r>
              <a:rPr lang="en-US"/>
              <a:t>	</a:t>
            </a:r>
          </a:p>
          <a:p>
            <a:pPr marL="127635" indent="-127635">
              <a:spcAft>
                <a:spcPts val="1000"/>
              </a:spcAft>
              <a:buClr>
                <a:schemeClr val="tx1"/>
              </a:buClr>
              <a:buSzPct val="80000"/>
              <a:buFont typeface="Wingdings" pitchFamily="2" charset="2"/>
              <a:buChar char="§"/>
            </a:pPr>
            <a:r>
              <a:rPr lang="en-US"/>
              <a:t>Tax law sunset in 2026 could result in higher rates</a:t>
            </a:r>
          </a:p>
          <a:p>
            <a:pPr marL="127635" indent="-127635">
              <a:spcAft>
                <a:spcPts val="1000"/>
              </a:spcAft>
              <a:buClr>
                <a:schemeClr val="tx1"/>
              </a:buClr>
              <a:buSzPct val="80000"/>
              <a:buFont typeface="Wingdings" pitchFamily="2" charset="2"/>
              <a:buChar char="§"/>
            </a:pPr>
            <a:r>
              <a:rPr lang="en-US"/>
              <a:t>Is there a market pullback opportunity</a:t>
            </a:r>
            <a:r>
              <a:rPr lang="en-US">
                <a:solidFill>
                  <a:srgbClr val="FF0000"/>
                </a:solidFill>
                <a:highlight>
                  <a:srgbClr val="FFFF00"/>
                </a:highlight>
              </a:rPr>
              <a:t> </a:t>
            </a:r>
          </a:p>
          <a:p>
            <a:pPr marL="127635" indent="-127635">
              <a:spcAft>
                <a:spcPts val="1000"/>
              </a:spcAft>
              <a:buClr>
                <a:schemeClr val="tx1"/>
              </a:buClr>
              <a:buSzPct val="80000"/>
              <a:buFont typeface="Wingdings" pitchFamily="2" charset="2"/>
              <a:buChar char="§"/>
            </a:pPr>
            <a:r>
              <a:rPr lang="en-US"/>
              <a:t>Once money is in a Roth, maximize tax free growth (Asset Placement)</a:t>
            </a:r>
          </a:p>
        </p:txBody>
      </p:sp>
      <p:sp>
        <p:nvSpPr>
          <p:cNvPr id="11" name="Text Placeholder 5">
            <a:extLst>
              <a:ext uri="{FF2B5EF4-FFF2-40B4-BE49-F238E27FC236}">
                <a16:creationId xmlns:a16="http://schemas.microsoft.com/office/drawing/2014/main" id="{8F1F40BD-1396-1075-EC14-71C70C866EC0}"/>
              </a:ext>
            </a:extLst>
          </p:cNvPr>
          <p:cNvSpPr txBox="1">
            <a:spLocks noGrp="1" noRot="1" noMove="1" noResize="1" noEditPoints="1" noAdjustHandles="1" noChangeArrowheads="1" noChangeShapeType="1"/>
          </p:cNvSpPr>
          <p:nvPr userDrawn="1"/>
        </p:nvSpPr>
        <p:spPr>
          <a:xfrm>
            <a:off x="665165" y="5510463"/>
            <a:ext cx="3855077" cy="547437"/>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This information is for educational purposes only, and is not intended to provide, and should not be relied on for tax, legal or accounting advice. Please consult your own tax, legal and accounting advisors to discuss your  unique tax circumstances.</a:t>
            </a:r>
          </a:p>
        </p:txBody>
      </p:sp>
    </p:spTree>
    <p:extLst>
      <p:ext uri="{BB962C8B-B14F-4D97-AF65-F5344CB8AC3E}">
        <p14:creationId xmlns:p14="http://schemas.microsoft.com/office/powerpoint/2010/main" val="40865852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a:spLocks noGrp="1" noRot="1" noMove="1" noResize="1" noEditPoints="1" noAdjustHandles="1" noChangeArrowheads="1" noChangeShapeType="1"/>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p>
        </p:txBody>
      </p:sp>
      <p:pic>
        <p:nvPicPr>
          <p:cNvPr id="2" name="Graphic 1">
            <a:extLst>
              <a:ext uri="{FF2B5EF4-FFF2-40B4-BE49-F238E27FC236}">
                <a16:creationId xmlns:a16="http://schemas.microsoft.com/office/drawing/2014/main" id="{457ACD58-B6FC-59C8-B864-9CEEA8AD31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
        <p:nvSpPr>
          <p:cNvPr id="7" name="Content Placeholder 11">
            <a:extLst>
              <a:ext uri="{FF2B5EF4-FFF2-40B4-BE49-F238E27FC236}">
                <a16:creationId xmlns:a16="http://schemas.microsoft.com/office/drawing/2014/main" id="{BB3DCA32-5D02-A352-00D3-208A4FEC13C4}"/>
              </a:ext>
            </a:extLst>
          </p:cNvPr>
          <p:cNvSpPr txBox="1">
            <a:spLocks noGrp="1" noRot="1" noMove="1" noResize="1" noEditPoints="1" noAdjustHandles="1" noChangeArrowheads="1" noChangeShapeType="1"/>
          </p:cNvSpPr>
          <p:nvPr userDrawn="1"/>
        </p:nvSpPr>
        <p:spPr>
          <a:xfrm>
            <a:off x="676540" y="647700"/>
            <a:ext cx="4114800" cy="4952999"/>
          </a:xfrm>
          <a:prstGeom prst="rect">
            <a:avLst/>
          </a:prstGeom>
        </p:spPr>
        <p:txBody>
          <a:bodyPr vert="horz" lIns="91440" tIns="45720" rIns="91440" bIns="45720" rtlCol="0" anchor="ctr">
            <a:normAutofit/>
          </a:bodyPr>
          <a:lstStyle>
            <a:lvl1pPr marL="0" indent="0" algn="l" defTabSz="685800" rtl="0" eaLnBrk="1" latinLnBrk="0" hangingPunct="1">
              <a:lnSpc>
                <a:spcPct val="100000"/>
              </a:lnSpc>
              <a:spcBef>
                <a:spcPts val="750"/>
              </a:spcBef>
              <a:spcAft>
                <a:spcPts val="1800"/>
              </a:spcAft>
              <a:buFont typeface="Wingdings" pitchFamily="2" charset="2"/>
              <a:buNone/>
              <a:tabLst/>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gn="l" defTabSz="685800" rtl="0" eaLnBrk="1" latinLnBrk="0" hangingPunct="1">
              <a:lnSpc>
                <a:spcPct val="120000"/>
              </a:lnSpc>
              <a:spcBef>
                <a:spcPts val="375"/>
              </a:spcBef>
              <a:spcAft>
                <a:spcPts val="1800"/>
              </a:spcAft>
              <a:buFont typeface="Wingdings" pitchFamily="2" charset="2"/>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Disclosure</a:t>
            </a:r>
          </a:p>
        </p:txBody>
      </p:sp>
      <p:sp>
        <p:nvSpPr>
          <p:cNvPr id="8" name="Content Placeholder 9">
            <a:extLst>
              <a:ext uri="{FF2B5EF4-FFF2-40B4-BE49-F238E27FC236}">
                <a16:creationId xmlns:a16="http://schemas.microsoft.com/office/drawing/2014/main" id="{3FC794F5-ECAD-B350-3926-A0B56B897F2B}"/>
              </a:ext>
            </a:extLst>
          </p:cNvPr>
          <p:cNvSpPr txBox="1">
            <a:spLocks noGrp="1" noRot="1" noMove="1" noResize="1" noEditPoints="1" noAdjustHandles="1" noChangeArrowheads="1" noChangeShapeType="1"/>
          </p:cNvSpPr>
          <p:nvPr userDrawn="1"/>
        </p:nvSpPr>
        <p:spPr>
          <a:xfrm>
            <a:off x="5551251" y="647700"/>
            <a:ext cx="6063575" cy="4953000"/>
          </a:xfrm>
          <a:prstGeom prst="rect">
            <a:avLst/>
          </a:prstGeom>
        </p:spPr>
        <p:txBody>
          <a:bodyPr vert="horz" lIns="91440" tIns="45720" rIns="91440" bIns="45720" rtlCol="0" anchor="ctr">
            <a:normAutofit/>
          </a:bodyPr>
          <a:lstStyle>
            <a:lvl1pPr marL="0" indent="0" algn="l" defTabSz="685800" rtl="0" eaLnBrk="1" latinLnBrk="0" hangingPunct="1">
              <a:lnSpc>
                <a:spcPct val="100000"/>
              </a:lnSpc>
              <a:spcBef>
                <a:spcPts val="0"/>
              </a:spcBef>
              <a:spcAft>
                <a:spcPts val="900"/>
              </a:spcAft>
              <a:buFont typeface="Wingdings" pitchFamily="2" charset="2"/>
              <a:buNone/>
              <a:tabLst/>
              <a:defRPr sz="1400" kern="1200">
                <a:solidFill>
                  <a:schemeClr val="tx1"/>
                </a:solidFill>
                <a:latin typeface="+mn-lt"/>
                <a:ea typeface="+mn-ea"/>
                <a:cs typeface="+mn-cs"/>
              </a:defRPr>
            </a:lvl1pPr>
            <a:lvl2pPr marL="457200" indent="-91440" algn="l" defTabSz="685800" rtl="0" eaLnBrk="1" latinLnBrk="0" hangingPunct="1">
              <a:lnSpc>
                <a:spcPct val="100000"/>
              </a:lnSpc>
              <a:spcBef>
                <a:spcPts val="0"/>
              </a:spcBef>
              <a:spcAft>
                <a:spcPts val="900"/>
              </a:spcAft>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100000"/>
              </a:lnSpc>
              <a:spcBef>
                <a:spcPts val="0"/>
              </a:spcBef>
              <a:spcAft>
                <a:spcPts val="900"/>
              </a:spcAft>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100000"/>
              </a:lnSpc>
              <a:spcBef>
                <a:spcPts val="0"/>
              </a:spcBef>
              <a:spcAft>
                <a:spcPts val="900"/>
              </a:spcAft>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sz="1100"/>
          </a:p>
          <a:p>
            <a:r>
              <a:rPr lang="en-US" sz="1100"/>
              <a:t>This presentation is provided for informational purposes only and is not intended to be, nor should it be considered, an offer to sell or a solicitation of an offer to buy any security or to participate in any investment strategy or product. </a:t>
            </a:r>
          </a:p>
          <a:p>
            <a:r>
              <a:rPr lang="en-US" sz="1100"/>
              <a:t>While we have no reason to believe the information contained herein is inaccurate, we cannot guarantee its accuracy, reliability or completeness. Market data may not be publicly available, depending on the complexity of the instrument or asset type.  Any results or analysis presented may vary with each use and over time due to marketing conditions and changes to investments variables. Outcomes presented herein are hypothetical in nature and results may vary. </a:t>
            </a:r>
          </a:p>
          <a:p>
            <a:r>
              <a:rPr lang="en-US" sz="1100"/>
              <a:t>This presentation does not contain sufficient information to support any investment decisions and should not be relied upon as the sole source of information when determining whether to make any investments. We encourage you to conduct your own due diligence to determine whether any investment, investment strategy, security or related transaction is appropriate for you based on your personal investment objectives, financial circumstances and risk tolerance. Our clients must, in writing, advise us of personal, financial, or investment objective changes and any restrictions desired on our services so that we may re-evaluate any previous recommendations and adjust our advisory services as needed. </a:t>
            </a:r>
          </a:p>
          <a:p>
            <a:r>
              <a:rPr lang="en-US" sz="1100"/>
              <a:t>Past performance is not indicative of future results.  All investments carry a degree of risk including the loss of principal.</a:t>
            </a:r>
          </a:p>
          <a:p>
            <a:endParaRPr lang="en-US" sz="1100"/>
          </a:p>
        </p:txBody>
      </p:sp>
    </p:spTree>
    <p:extLst>
      <p:ext uri="{BB962C8B-B14F-4D97-AF65-F5344CB8AC3E}">
        <p14:creationId xmlns:p14="http://schemas.microsoft.com/office/powerpoint/2010/main" val="12419984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Team Memb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D48517-B51E-0C7D-EE40-F2CC990619C2}"/>
              </a:ext>
            </a:extLst>
          </p:cNvPr>
          <p:cNvSpPr/>
          <p:nvPr userDrawn="1"/>
        </p:nvSpPr>
        <p:spPr>
          <a:xfrm>
            <a:off x="5054600" y="0"/>
            <a:ext cx="71374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PLEASE REFER TO CONTENT DISCLOSURES AT THE END OF THIS PRESENTATION.</a:t>
            </a:r>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5514392" y="647701"/>
            <a:ext cx="606612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0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7938" indent="0">
              <a:buNone/>
              <a:tabLst/>
              <a:defRPr sz="1400"/>
            </a:lvl3pPr>
            <a:lvl4pPr marL="1092129" indent="-231760">
              <a:tabLst/>
              <a:defRPr sz="1100"/>
            </a:lvl4pPr>
          </a:lstStyle>
          <a:p>
            <a:pPr lvl="0"/>
            <a:r>
              <a:rPr lang="en-US"/>
              <a:t>Click to edit Master text styles</a:t>
            </a:r>
          </a:p>
          <a:p>
            <a:pPr lvl="1"/>
            <a:r>
              <a:rPr lang="en-US"/>
              <a:t>Second level</a:t>
            </a:r>
          </a:p>
          <a:p>
            <a:pPr lvl="2"/>
            <a:r>
              <a:rPr lang="en-US"/>
              <a:t>Level 3</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2" name="Text Placeholder 6">
            <a:extLst>
              <a:ext uri="{FF2B5EF4-FFF2-40B4-BE49-F238E27FC236}">
                <a16:creationId xmlns:a16="http://schemas.microsoft.com/office/drawing/2014/main" id="{ED3134D6-4853-23A0-6196-966B838B24DC}"/>
              </a:ext>
            </a:extLst>
          </p:cNvPr>
          <p:cNvSpPr>
            <a:spLocks noGrp="1"/>
          </p:cNvSpPr>
          <p:nvPr>
            <p:ph type="body" sz="quarter" idx="22" hasCustomPrompt="1"/>
          </p:nvPr>
        </p:nvSpPr>
        <p:spPr>
          <a:xfrm>
            <a:off x="665136" y="4608092"/>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a:t>First last name</a:t>
            </a:r>
          </a:p>
          <a:p>
            <a:pPr lvl="1"/>
            <a:r>
              <a:rPr lang="en-US"/>
              <a:t>Title</a:t>
            </a:r>
          </a:p>
        </p:txBody>
      </p:sp>
      <p:sp>
        <p:nvSpPr>
          <p:cNvPr id="9" name="Picture Placeholder 5">
            <a:extLst>
              <a:ext uri="{FF2B5EF4-FFF2-40B4-BE49-F238E27FC236}">
                <a16:creationId xmlns:a16="http://schemas.microsoft.com/office/drawing/2014/main" id="{5F81967D-7E0E-1EB8-D524-CFA3A85C73A1}"/>
              </a:ext>
            </a:extLst>
          </p:cNvPr>
          <p:cNvSpPr>
            <a:spLocks noGrp="1"/>
          </p:cNvSpPr>
          <p:nvPr>
            <p:ph type="pic" sz="quarter" idx="37"/>
          </p:nvPr>
        </p:nvSpPr>
        <p:spPr>
          <a:xfrm>
            <a:off x="836222" y="1239050"/>
            <a:ext cx="3185456" cy="3185456"/>
          </a:xfrm>
          <a:prstGeom prst="ellipse">
            <a:avLst/>
          </a:prstGeom>
        </p:spPr>
        <p:txBody>
          <a:bodyPr/>
          <a:lstStyle/>
          <a:p>
            <a:endParaRPr lang="en-US"/>
          </a:p>
        </p:txBody>
      </p:sp>
      <p:pic>
        <p:nvPicPr>
          <p:cNvPr id="5" name="Graphic 4">
            <a:extLst>
              <a:ext uri="{FF2B5EF4-FFF2-40B4-BE49-F238E27FC236}">
                <a16:creationId xmlns:a16="http://schemas.microsoft.com/office/drawing/2014/main" id="{41572B2E-EF82-B2BE-F3FC-F99D962A426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18940580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8933"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6444135"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7" name="Text Placeholder 5">
            <a:extLst>
              <a:ext uri="{FF2B5EF4-FFF2-40B4-BE49-F238E27FC236}">
                <a16:creationId xmlns:a16="http://schemas.microsoft.com/office/drawing/2014/main" id="{A0CAE328-2475-8C0D-9A34-9EFB0E1979E4}"/>
              </a:ext>
            </a:extLst>
          </p:cNvPr>
          <p:cNvSpPr>
            <a:spLocks noGrp="1"/>
          </p:cNvSpPr>
          <p:nvPr>
            <p:ph type="body" sz="quarter" idx="16"/>
          </p:nvPr>
        </p:nvSpPr>
        <p:spPr>
          <a:xfrm>
            <a:off x="762000" y="2094170"/>
            <a:ext cx="5116513" cy="3507201"/>
          </a:xfrm>
        </p:spPr>
        <p:txBody>
          <a:bodyPr lIns="0"/>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5">
            <a:extLst>
              <a:ext uri="{FF2B5EF4-FFF2-40B4-BE49-F238E27FC236}">
                <a16:creationId xmlns:a16="http://schemas.microsoft.com/office/drawing/2014/main" id="{AFD7624F-E19E-45CD-392D-9DE8157E8F57}"/>
              </a:ext>
            </a:extLst>
          </p:cNvPr>
          <p:cNvSpPr>
            <a:spLocks noGrp="1"/>
          </p:cNvSpPr>
          <p:nvPr>
            <p:ph type="body" sz="quarter" idx="17"/>
          </p:nvPr>
        </p:nvSpPr>
        <p:spPr>
          <a:xfrm>
            <a:off x="6444136" y="2093499"/>
            <a:ext cx="5116513" cy="3507201"/>
          </a:xfrm>
        </p:spPr>
        <p:txBody>
          <a:bodyPr lIns="0"/>
          <a:lstStyle>
            <a:lvl1pPr>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3">
            <a:extLst>
              <a:ext uri="{FF2B5EF4-FFF2-40B4-BE49-F238E27FC236}">
                <a16:creationId xmlns:a16="http://schemas.microsoft.com/office/drawing/2014/main" id="{B556667D-5139-29AA-0F35-4602B58AB537}"/>
              </a:ext>
            </a:extLst>
          </p:cNvPr>
          <p:cNvSpPr>
            <a:spLocks noGrp="1"/>
          </p:cNvSpPr>
          <p:nvPr>
            <p:ph type="title"/>
          </p:nvPr>
        </p:nvSpPr>
        <p:spPr/>
        <p:txBody>
          <a:bodyPr/>
          <a:lstStyle/>
          <a:p>
            <a:r>
              <a:rPr lang="en-US"/>
              <a:t>Click to edit Master title style</a:t>
            </a:r>
          </a:p>
        </p:txBody>
      </p:sp>
      <p:sp>
        <p:nvSpPr>
          <p:cNvPr id="15" name="Text Placeholder 9">
            <a:extLst>
              <a:ext uri="{FF2B5EF4-FFF2-40B4-BE49-F238E27FC236}">
                <a16:creationId xmlns:a16="http://schemas.microsoft.com/office/drawing/2014/main" id="{39EE62DB-FBE3-3DCD-3DF4-5C5A4055FBC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2" name="Text Placeholder 4">
            <a:extLst>
              <a:ext uri="{FF2B5EF4-FFF2-40B4-BE49-F238E27FC236}">
                <a16:creationId xmlns:a16="http://schemas.microsoft.com/office/drawing/2014/main" id="{70EB646B-8FED-4905-2270-6C807DF8FF20}"/>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4" name="Footer Placeholder 3">
            <a:extLst>
              <a:ext uri="{FF2B5EF4-FFF2-40B4-BE49-F238E27FC236}">
                <a16:creationId xmlns:a16="http://schemas.microsoft.com/office/drawing/2014/main" id="{60E369E9-842B-2D53-DD6E-2442D1DE9170}"/>
              </a:ext>
            </a:extLst>
          </p:cNvPr>
          <p:cNvSpPr>
            <a:spLocks noGrp="1"/>
          </p:cNvSpPr>
          <p:nvPr>
            <p:ph type="ftr" sz="quarter" idx="19"/>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5FCAA418-36D7-EE4E-26A1-ADCD941A4DAF}"/>
              </a:ext>
            </a:extLst>
          </p:cNvPr>
          <p:cNvSpPr>
            <a:spLocks noGrp="1"/>
          </p:cNvSpPr>
          <p:nvPr>
            <p:ph type="sldNum" sz="quarter" idx="20"/>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473909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31" y="1943100"/>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62031" y="3995695"/>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61999" y="2027569"/>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a:t>Click to edit Master text styles</a:t>
            </a:r>
          </a:p>
          <a:p>
            <a:pPr lvl="1"/>
            <a:r>
              <a:rPr lang="en-US"/>
              <a:t>Second level</a:t>
            </a:r>
          </a:p>
          <a:p>
            <a:pPr lvl="2"/>
            <a:r>
              <a:rPr lang="en-US"/>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61999" y="4074791"/>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a:t>Click to edit Master text styles</a:t>
            </a:r>
          </a:p>
          <a:p>
            <a:pPr lvl="1"/>
            <a:r>
              <a:rPr lang="en-US"/>
              <a:t>Second level</a:t>
            </a:r>
          </a:p>
          <a:p>
            <a:pPr lvl="2"/>
            <a:r>
              <a:rPr lang="en-US"/>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E1EA48F6-304D-E31C-F8EF-63F80781EBC8}"/>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lgn="l">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a:t>PLEASE REFER TO CONTENT DISCLOSURES AT THE END OF THIS PRESENTATION.</a:t>
            </a:r>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3458017222"/>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1FBE-A066-A420-AC97-7DB98CF5029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89C3A2C2-8FB9-238C-17FF-4197A2BA3D5F}"/>
              </a:ext>
            </a:extLst>
          </p:cNvPr>
          <p:cNvSpPr>
            <a:spLocks noGrp="1"/>
          </p:cNvSpPr>
          <p:nvPr>
            <p:ph type="body" sz="quarter" idx="16"/>
          </p:nvPr>
        </p:nvSpPr>
        <p:spPr>
          <a:xfrm>
            <a:off x="762000" y="1791371"/>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5">
            <a:extLst>
              <a:ext uri="{FF2B5EF4-FFF2-40B4-BE49-F238E27FC236}">
                <a16:creationId xmlns:a16="http://schemas.microsoft.com/office/drawing/2014/main" id="{FD2A4E5F-72B5-D90D-1C63-96D7CB958680}"/>
              </a:ext>
            </a:extLst>
          </p:cNvPr>
          <p:cNvSpPr>
            <a:spLocks noGrp="1"/>
          </p:cNvSpPr>
          <p:nvPr>
            <p:ph type="body" sz="quarter" idx="17"/>
          </p:nvPr>
        </p:nvSpPr>
        <p:spPr>
          <a:xfrm>
            <a:off x="6444136" y="1790700"/>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9">
            <a:extLst>
              <a:ext uri="{FF2B5EF4-FFF2-40B4-BE49-F238E27FC236}">
                <a16:creationId xmlns:a16="http://schemas.microsoft.com/office/drawing/2014/main" id="{7AAABE93-1303-9D5F-07EE-A69F4E83DE5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6C903C98-5D4A-9426-F383-FCDBDBF74C4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a:t>PLEASE REFER TO CONTENT DISCLOSURES AT THE END OF THIS PRESENTATION.</a:t>
            </a:r>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71566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2 Columns - No Line">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a:t>PLEASE REFER TO CONTENT DISCLOSURES AT THE END OF THIS PRESENTATION.</a:t>
            </a:r>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a:p>
        </p:txBody>
      </p:sp>
      <p:sp>
        <p:nvSpPr>
          <p:cNvPr id="3" name="Title 1">
            <a:extLst>
              <a:ext uri="{FF2B5EF4-FFF2-40B4-BE49-F238E27FC236}">
                <a16:creationId xmlns:a16="http://schemas.microsoft.com/office/drawing/2014/main" id="{067A94F8-B934-D6A4-DBEC-58E577392348}"/>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SECURE Act: Overview</a:t>
            </a:r>
          </a:p>
        </p:txBody>
      </p:sp>
      <p:sp>
        <p:nvSpPr>
          <p:cNvPr id="5" name="Text Placeholder 20">
            <a:extLst>
              <a:ext uri="{FF2B5EF4-FFF2-40B4-BE49-F238E27FC236}">
                <a16:creationId xmlns:a16="http://schemas.microsoft.com/office/drawing/2014/main" id="{B5423E2E-E22F-5C38-B5EC-0495C99BCE81}"/>
              </a:ext>
            </a:extLst>
          </p:cNvPr>
          <p:cNvSpPr txBox="1">
            <a:spLocks noGrp="1" noRot="1" noMove="1" noResize="1" noEditPoints="1" noAdjustHandles="1" noChangeArrowheads="1" noChangeShapeType="1"/>
          </p:cNvSpPr>
          <p:nvPr userDrawn="1"/>
        </p:nvSpPr>
        <p:spPr>
          <a:xfrm>
            <a:off x="762000" y="2207624"/>
            <a:ext cx="5116513" cy="2973976"/>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274320" rIns="274320" bIns="45720" rtlCol="0">
            <a:noAutofit/>
          </a:bodyPr>
          <a:lstStyle>
            <a:lvl1pPr marL="115888" indent="-137160"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b="1"/>
              <a:t>Old Required Distribution Game</a:t>
            </a:r>
          </a:p>
          <a:p>
            <a:r>
              <a:rPr lang="en-US"/>
              <a:t>Stretch IRA out based on beneficiary’s life expectancy</a:t>
            </a:r>
          </a:p>
          <a:p>
            <a:r>
              <a:rPr lang="en-US"/>
              <a:t>Look to identify youngest beneficiary to stretch taxable income over several years</a:t>
            </a:r>
          </a:p>
          <a:p>
            <a:r>
              <a:rPr lang="en-US"/>
              <a:t>Trust rules to identify designated beneficiaries were unclear</a:t>
            </a:r>
          </a:p>
        </p:txBody>
      </p:sp>
      <p:sp>
        <p:nvSpPr>
          <p:cNvPr id="11" name="Text Placeholder 21">
            <a:extLst>
              <a:ext uri="{FF2B5EF4-FFF2-40B4-BE49-F238E27FC236}">
                <a16:creationId xmlns:a16="http://schemas.microsoft.com/office/drawing/2014/main" id="{463AE081-E059-B6EE-8000-A855C754B87F}"/>
              </a:ext>
            </a:extLst>
          </p:cNvPr>
          <p:cNvSpPr txBox="1">
            <a:spLocks noGrp="1" noRot="1" noMove="1" noResize="1" noEditPoints="1" noAdjustHandles="1" noChangeArrowheads="1" noChangeShapeType="1"/>
          </p:cNvSpPr>
          <p:nvPr userDrawn="1"/>
        </p:nvSpPr>
        <p:spPr>
          <a:xfrm>
            <a:off x="6443663" y="2207624"/>
            <a:ext cx="5116512" cy="2973976"/>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274320" rIns="274320" bIns="45720" rtlCol="0">
            <a:noAutofit/>
          </a:bodyPr>
          <a:lstStyle>
            <a:lvl1pPr marL="115888" indent="-137160"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b="1" dirty="0"/>
              <a:t>New Required Distribution Game</a:t>
            </a:r>
          </a:p>
          <a:p>
            <a:r>
              <a:rPr lang="en-US" dirty="0"/>
              <a:t>Stretch is limited to 10 years unless you find an “Eligible Designated Beneficiary” </a:t>
            </a:r>
          </a:p>
          <a:p>
            <a:r>
              <a:rPr lang="en-US" dirty="0"/>
              <a:t>New beneficiary title called Eligible Designated Beneficiary gets special treatment; otherwise, designated beneficiary’s benefits are paid out within 10 years. </a:t>
            </a:r>
          </a:p>
          <a:p>
            <a:r>
              <a:rPr lang="en-US" dirty="0"/>
              <a:t>For trusts, improved rules for identifying Eligible Designated Beneficiaries and Designated Beneficiaries.</a:t>
            </a:r>
          </a:p>
        </p:txBody>
      </p:sp>
      <p:sp>
        <p:nvSpPr>
          <p:cNvPr id="12" name="Text Placeholder 19">
            <a:extLst>
              <a:ext uri="{FF2B5EF4-FFF2-40B4-BE49-F238E27FC236}">
                <a16:creationId xmlns:a16="http://schemas.microsoft.com/office/drawing/2014/main" id="{38C3ED3E-F707-CFBD-8B9B-8E50586C6017}"/>
              </a:ext>
            </a:extLst>
          </p:cNvPr>
          <p:cNvSpPr txBox="1">
            <a:spLocks noGrp="1" noRot="1" noMove="1" noResize="1" noEditPoints="1" noAdjustHandles="1" noChangeArrowheads="1" noChangeShapeType="1"/>
          </p:cNvSpPr>
          <p:nvPr userDrawn="1"/>
        </p:nvSpPr>
        <p:spPr>
          <a:xfrm>
            <a:off x="645626" y="5760916"/>
            <a:ext cx="10911375" cy="296984"/>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a:cs typeface="Arial"/>
                <a:hlinkClick r:id="rId2">
                  <a:extLst>
                    <a:ext uri="{A12FA001-AC4F-418D-AE19-62706E023703}">
                      <ahyp:hlinkClr xmlns:ahyp="http://schemas.microsoft.com/office/drawing/2018/hyperlinkcolor" val="tx"/>
                    </a:ext>
                  </a:extLst>
                </a:hlinkClick>
              </a:rPr>
              <a:t>Source: Kitces Secure Act 2.0 (https://www.kitces.com/blog/secure-act-2-0-irs-regulations-rmd-required-minimum-distributions-10-year-rule-eligible-designated-beneficiary-see-through-conduit-trust/</a:t>
            </a:r>
            <a:r>
              <a:rPr lang="en-US">
                <a:latin typeface="Aptos"/>
                <a:cs typeface="Arial"/>
              </a:rPr>
              <a:t>) . 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13" name="Text Placeholder 5">
            <a:extLst>
              <a:ext uri="{FF2B5EF4-FFF2-40B4-BE49-F238E27FC236}">
                <a16:creationId xmlns:a16="http://schemas.microsoft.com/office/drawing/2014/main" id="{7FA9C5B6-9683-74E4-1A30-F02409E5C3A7}"/>
              </a:ext>
            </a:extLst>
          </p:cNvPr>
          <p:cNvSpPr txBox="1">
            <a:spLocks noGrp="1" noRot="1" noMove="1" noResize="1" noEditPoints="1" noAdjustHandles="1" noChangeArrowheads="1" noChangeShapeType="1"/>
          </p:cNvSpPr>
          <p:nvPr userDrawn="1"/>
        </p:nvSpPr>
        <p:spPr>
          <a:xfrm>
            <a:off x="654052" y="1261872"/>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The Consolidated Appropriations Act included many changes from the proposed retirement bill known as SECURE Act 2.0. We believe these changes present significant opportunities for high-net-worth savers and retirees</a:t>
            </a:r>
          </a:p>
        </p:txBody>
      </p:sp>
    </p:spTree>
    <p:extLst>
      <p:ext uri="{BB962C8B-B14F-4D97-AF65-F5344CB8AC3E}">
        <p14:creationId xmlns:p14="http://schemas.microsoft.com/office/powerpoint/2010/main" val="2110866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Team Members">
    <p:bg>
      <p:bgPr>
        <a:solidFill>
          <a:schemeClr val="bg2">
            <a:lumMod val="40000"/>
            <a:lumOff val="60000"/>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1925047" y="4445588"/>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a:t>First last name</a:t>
            </a:r>
          </a:p>
          <a:p>
            <a:pPr lvl="1"/>
            <a:r>
              <a:rPr lang="en-US"/>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6631089" y="4445588"/>
            <a:ext cx="3520671" cy="525709"/>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2655969" y="2193846"/>
            <a:ext cx="2058826" cy="2058826"/>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7362011" y="2193846"/>
            <a:ext cx="2058826" cy="2058826"/>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21978C1-FEA9-0EC3-D308-E3141D165BDF}"/>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7" name="Footer Placeholder 6">
            <a:extLst>
              <a:ext uri="{FF2B5EF4-FFF2-40B4-BE49-F238E27FC236}">
                <a16:creationId xmlns:a16="http://schemas.microsoft.com/office/drawing/2014/main" id="{626EC600-A248-A778-FB3A-8A54D9700775}"/>
              </a:ext>
            </a:extLst>
          </p:cNvPr>
          <p:cNvSpPr>
            <a:spLocks noGrp="1"/>
          </p:cNvSpPr>
          <p:nvPr>
            <p:ph type="ftr" sz="quarter" idx="44"/>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6FCE33F0-0A39-193B-38ED-48FE853D9C52}"/>
              </a:ext>
            </a:extLst>
          </p:cNvPr>
          <p:cNvSpPr>
            <a:spLocks noGrp="1"/>
          </p:cNvSpPr>
          <p:nvPr>
            <p:ph type="sldNum" sz="quarter" idx="45"/>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72184439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7AE1FA5-C5B0-E098-63B1-F692F3605DC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8000"/>
                    </a14:imgEffect>
                  </a14:imgLayer>
                </a14:imgProps>
              </a:ext>
              <a:ext uri="{28A0092B-C50C-407E-A947-70E740481C1C}">
                <a14:useLocalDpi xmlns:a14="http://schemas.microsoft.com/office/drawing/2010/main"/>
              </a:ext>
            </a:extLst>
          </a:blip>
          <a:srcRect/>
          <a:stretch/>
        </p:blipFill>
        <p:spPr>
          <a:xfrm>
            <a:off x="0" y="5200656"/>
            <a:ext cx="12192000" cy="1670684"/>
          </a:xfrm>
          <a:prstGeom prst="rect">
            <a:avLst/>
          </a:prstGeom>
        </p:spPr>
      </p:pic>
      <p:sp>
        <p:nvSpPr>
          <p:cNvPr id="2" name="Content Placeholder 7">
            <a:extLst>
              <a:ext uri="{FF2B5EF4-FFF2-40B4-BE49-F238E27FC236}">
                <a16:creationId xmlns:a16="http://schemas.microsoft.com/office/drawing/2014/main" id="{2BC1F9AD-49BB-1EBF-BDC1-C3B5587B383B}"/>
              </a:ext>
            </a:extLst>
          </p:cNvPr>
          <p:cNvSpPr>
            <a:spLocks noGrp="1"/>
          </p:cNvSpPr>
          <p:nvPr>
            <p:ph sz="quarter" idx="12" hasCustomPrompt="1"/>
          </p:nvPr>
        </p:nvSpPr>
        <p:spPr>
          <a:xfrm>
            <a:off x="5933911" y="1471603"/>
            <a:ext cx="5605272"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a:t>1. Contents Item</a:t>
            </a:r>
          </a:p>
        </p:txBody>
      </p:sp>
      <p:sp>
        <p:nvSpPr>
          <p:cNvPr id="6" name="Title 5">
            <a:extLst>
              <a:ext uri="{FF2B5EF4-FFF2-40B4-BE49-F238E27FC236}">
                <a16:creationId xmlns:a16="http://schemas.microsoft.com/office/drawing/2014/main" id="{3F0AF983-166A-1639-3A2F-F0CCF1FBE94A}"/>
              </a:ext>
            </a:extLst>
          </p:cNvPr>
          <p:cNvSpPr>
            <a:spLocks noGrp="1"/>
          </p:cNvSpPr>
          <p:nvPr>
            <p:ph type="title" hasCustomPrompt="1"/>
          </p:nvPr>
        </p:nvSpPr>
        <p:spPr>
          <a:xfrm>
            <a:off x="683586" y="1471600"/>
            <a:ext cx="3178273" cy="2409832"/>
          </a:xfrm>
        </p:spPr>
        <p:txBody>
          <a:bodyPr vert="horz" lIns="91440" tIns="45720" rIns="91440" bIns="45720" rtlCol="0" anchor="ctr">
            <a:normAutofit/>
          </a:bodyPr>
          <a:lstStyle>
            <a:lvl1pPr>
              <a:defRPr lang="en-US" sz="3200" dirty="0"/>
            </a:lvl1pPr>
          </a:lstStyle>
          <a:p>
            <a:pPr lvl="0"/>
            <a:r>
              <a:rPr lang="en-US"/>
              <a:t>Table of Contents</a:t>
            </a:r>
          </a:p>
        </p:txBody>
      </p:sp>
      <p:sp>
        <p:nvSpPr>
          <p:cNvPr id="4" name="Content Placeholder 7">
            <a:extLst>
              <a:ext uri="{FF2B5EF4-FFF2-40B4-BE49-F238E27FC236}">
                <a16:creationId xmlns:a16="http://schemas.microsoft.com/office/drawing/2014/main" id="{5A721249-42E2-AEC2-7996-9B2BF32E7A61}"/>
              </a:ext>
            </a:extLst>
          </p:cNvPr>
          <p:cNvSpPr>
            <a:spLocks noGrp="1"/>
          </p:cNvSpPr>
          <p:nvPr>
            <p:ph sz="quarter" idx="14" hasCustomPrompt="1"/>
          </p:nvPr>
        </p:nvSpPr>
        <p:spPr>
          <a:xfrm>
            <a:off x="5933782" y="1969439"/>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a:t>2. Contents Item</a:t>
            </a:r>
          </a:p>
        </p:txBody>
      </p:sp>
      <p:sp>
        <p:nvSpPr>
          <p:cNvPr id="7" name="Content Placeholder 7">
            <a:extLst>
              <a:ext uri="{FF2B5EF4-FFF2-40B4-BE49-F238E27FC236}">
                <a16:creationId xmlns:a16="http://schemas.microsoft.com/office/drawing/2014/main" id="{3C19002C-5FF3-5722-F953-E143FBB254EC}"/>
              </a:ext>
            </a:extLst>
          </p:cNvPr>
          <p:cNvSpPr>
            <a:spLocks noGrp="1"/>
          </p:cNvSpPr>
          <p:nvPr>
            <p:ph sz="quarter" idx="15" hasCustomPrompt="1"/>
          </p:nvPr>
        </p:nvSpPr>
        <p:spPr>
          <a:xfrm>
            <a:off x="5933782" y="2467281"/>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a:t>3. Contents Item</a:t>
            </a:r>
          </a:p>
        </p:txBody>
      </p:sp>
      <p:sp>
        <p:nvSpPr>
          <p:cNvPr id="8" name="Content Placeholder 7">
            <a:extLst>
              <a:ext uri="{FF2B5EF4-FFF2-40B4-BE49-F238E27FC236}">
                <a16:creationId xmlns:a16="http://schemas.microsoft.com/office/drawing/2014/main" id="{ABABBFF1-3089-867C-34E2-1E840B415F45}"/>
              </a:ext>
            </a:extLst>
          </p:cNvPr>
          <p:cNvSpPr>
            <a:spLocks noGrp="1"/>
          </p:cNvSpPr>
          <p:nvPr>
            <p:ph sz="quarter" idx="16" hasCustomPrompt="1"/>
          </p:nvPr>
        </p:nvSpPr>
        <p:spPr>
          <a:xfrm>
            <a:off x="5933782" y="2965120"/>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a:t>4. Contents Item</a:t>
            </a:r>
          </a:p>
        </p:txBody>
      </p:sp>
      <p:sp>
        <p:nvSpPr>
          <p:cNvPr id="10" name="Content Placeholder 7">
            <a:extLst>
              <a:ext uri="{FF2B5EF4-FFF2-40B4-BE49-F238E27FC236}">
                <a16:creationId xmlns:a16="http://schemas.microsoft.com/office/drawing/2014/main" id="{B50FE2F4-A78F-0762-512D-F2CE2723D5FC}"/>
              </a:ext>
            </a:extLst>
          </p:cNvPr>
          <p:cNvSpPr>
            <a:spLocks noGrp="1"/>
          </p:cNvSpPr>
          <p:nvPr>
            <p:ph sz="quarter" idx="17" hasCustomPrompt="1"/>
          </p:nvPr>
        </p:nvSpPr>
        <p:spPr>
          <a:xfrm>
            <a:off x="5933782" y="3462962"/>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a:t>5. Contents Item</a:t>
            </a:r>
          </a:p>
        </p:txBody>
      </p:sp>
      <p:sp>
        <p:nvSpPr>
          <p:cNvPr id="11" name="SmartArt Placeholder 10">
            <a:extLst>
              <a:ext uri="{FF2B5EF4-FFF2-40B4-BE49-F238E27FC236}">
                <a16:creationId xmlns:a16="http://schemas.microsoft.com/office/drawing/2014/main" id="{4A19906A-E68A-11E1-AD07-2BE2AF45CB4F}"/>
              </a:ext>
            </a:extLst>
          </p:cNvPr>
          <p:cNvSpPr>
            <a:spLocks noGrp="1"/>
          </p:cNvSpPr>
          <p:nvPr>
            <p:ph type="dgm" sz="quarter" idx="18" hasCustomPrompt="1"/>
          </p:nvPr>
        </p:nvSpPr>
        <p:spPr>
          <a:xfrm>
            <a:off x="5933911" y="1917563"/>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2" name="SmartArt Placeholder 10">
            <a:extLst>
              <a:ext uri="{FF2B5EF4-FFF2-40B4-BE49-F238E27FC236}">
                <a16:creationId xmlns:a16="http://schemas.microsoft.com/office/drawing/2014/main" id="{216E22EB-9137-C4D4-53F3-4D1866A1D9F8}"/>
              </a:ext>
            </a:extLst>
          </p:cNvPr>
          <p:cNvSpPr>
            <a:spLocks noGrp="1"/>
          </p:cNvSpPr>
          <p:nvPr>
            <p:ph type="dgm" sz="quarter" idx="19" hasCustomPrompt="1"/>
          </p:nvPr>
        </p:nvSpPr>
        <p:spPr>
          <a:xfrm>
            <a:off x="5933911" y="2415402"/>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0936EFF4-03BF-075D-02B4-0097A1CB4E41}"/>
              </a:ext>
            </a:extLst>
          </p:cNvPr>
          <p:cNvSpPr>
            <a:spLocks noGrp="1"/>
          </p:cNvSpPr>
          <p:nvPr>
            <p:ph type="dgm" sz="quarter" idx="20" hasCustomPrompt="1"/>
          </p:nvPr>
        </p:nvSpPr>
        <p:spPr>
          <a:xfrm>
            <a:off x="5933911" y="2913241"/>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4" name="SmartArt Placeholder 10">
            <a:extLst>
              <a:ext uri="{FF2B5EF4-FFF2-40B4-BE49-F238E27FC236}">
                <a16:creationId xmlns:a16="http://schemas.microsoft.com/office/drawing/2014/main" id="{09C039D3-B01A-69CD-4B1E-FC000ACDB684}"/>
              </a:ext>
            </a:extLst>
          </p:cNvPr>
          <p:cNvSpPr>
            <a:spLocks noGrp="1"/>
          </p:cNvSpPr>
          <p:nvPr>
            <p:ph type="dgm" sz="quarter" idx="21" hasCustomPrompt="1"/>
          </p:nvPr>
        </p:nvSpPr>
        <p:spPr>
          <a:xfrm>
            <a:off x="5933911" y="3411080"/>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pic>
        <p:nvPicPr>
          <p:cNvPr id="16" name="Graphic 15">
            <a:extLst>
              <a:ext uri="{FF2B5EF4-FFF2-40B4-BE49-F238E27FC236}">
                <a16:creationId xmlns:a16="http://schemas.microsoft.com/office/drawing/2014/main" id="{ED1F7D89-018C-855C-FFBC-69BE95F3C9D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42855" y="6387093"/>
            <a:ext cx="1030123" cy="162883"/>
          </a:xfrm>
          <a:prstGeom prst="rect">
            <a:avLst/>
          </a:prstGeom>
        </p:spPr>
      </p:pic>
      <p:sp>
        <p:nvSpPr>
          <p:cNvPr id="20" name="Footer Placeholder 19">
            <a:extLst>
              <a:ext uri="{FF2B5EF4-FFF2-40B4-BE49-F238E27FC236}">
                <a16:creationId xmlns:a16="http://schemas.microsoft.com/office/drawing/2014/main" id="{A1766427-AB36-0D5E-EA86-042EBCE1C2BB}"/>
              </a:ext>
            </a:extLst>
          </p:cNvPr>
          <p:cNvSpPr>
            <a:spLocks noGrp="1"/>
          </p:cNvSpPr>
          <p:nvPr>
            <p:ph type="ftr" sz="quarter" idx="22"/>
          </p:nvPr>
        </p:nvSpPr>
        <p:spPr/>
        <p:txBody>
          <a:bodyPr/>
          <a:lstStyle>
            <a:lvl1pPr>
              <a:defRPr>
                <a:solidFill>
                  <a:schemeClr val="bg1"/>
                </a:solidFill>
              </a:defRPr>
            </a:lvl1pPr>
          </a:lstStyle>
          <a:p>
            <a:r>
              <a:rPr lang="en-US"/>
              <a:t>PLEASE REFER TO CONTENT DISCLOSURES AT THE END OF THIS PRESENTATION.</a:t>
            </a:r>
          </a:p>
        </p:txBody>
      </p:sp>
      <p:sp>
        <p:nvSpPr>
          <p:cNvPr id="21" name="Slide Number Placeholder 20">
            <a:extLst>
              <a:ext uri="{FF2B5EF4-FFF2-40B4-BE49-F238E27FC236}">
                <a16:creationId xmlns:a16="http://schemas.microsoft.com/office/drawing/2014/main" id="{EA1CC9D9-E638-2C7A-2EC7-5CA13E106F9C}"/>
              </a:ext>
            </a:extLst>
          </p:cNvPr>
          <p:cNvSpPr>
            <a:spLocks noGrp="1"/>
          </p:cNvSpPr>
          <p:nvPr>
            <p:ph type="sldNum" sz="quarter" idx="23"/>
          </p:nvPr>
        </p:nvSpPr>
        <p:spPr/>
        <p:txBody>
          <a:bodyPr/>
          <a:lstStyle>
            <a:lvl1pPr>
              <a:defRPr>
                <a:solidFill>
                  <a:schemeClr val="bg1"/>
                </a:solidFill>
              </a:defRPr>
            </a:lvl1pPr>
          </a:lstStyle>
          <a:p>
            <a:fld id="{AB0A2F5B-9D58-954B-BE2D-971097BC211C}" type="slidenum">
              <a:rPr lang="en-US" smtClean="0"/>
              <a:pPr/>
              <a:t>‹#›</a:t>
            </a:fld>
            <a:endParaRPr lang="en-US"/>
          </a:p>
        </p:txBody>
      </p:sp>
    </p:spTree>
    <p:extLst>
      <p:ext uri="{BB962C8B-B14F-4D97-AF65-F5344CB8AC3E}">
        <p14:creationId xmlns:p14="http://schemas.microsoft.com/office/powerpoint/2010/main" val="18832772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6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16346"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27448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2" name="Title 1">
            <a:extLst>
              <a:ext uri="{FF2B5EF4-FFF2-40B4-BE49-F238E27FC236}">
                <a16:creationId xmlns:a16="http://schemas.microsoft.com/office/drawing/2014/main" id="{15E59B45-462D-46A6-385E-9473CCF4B6E7}"/>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1725DEE7-E493-2C38-6D84-EB11AD38A9B1}"/>
              </a:ext>
            </a:extLst>
          </p:cNvPr>
          <p:cNvSpPr>
            <a:spLocks noGrp="1"/>
          </p:cNvSpPr>
          <p:nvPr>
            <p:ph type="body" sz="quarter" idx="18"/>
          </p:nvPr>
        </p:nvSpPr>
        <p:spPr>
          <a:xfrm>
            <a:off x="762000"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A1F75B88-4B1A-04F0-E42C-3476C71C4E0A}"/>
              </a:ext>
            </a:extLst>
          </p:cNvPr>
          <p:cNvSpPr>
            <a:spLocks noGrp="1"/>
          </p:cNvSpPr>
          <p:nvPr>
            <p:ph type="body" sz="quarter" idx="19"/>
          </p:nvPr>
        </p:nvSpPr>
        <p:spPr>
          <a:xfrm>
            <a:off x="4516878"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6">
            <a:extLst>
              <a:ext uri="{FF2B5EF4-FFF2-40B4-BE49-F238E27FC236}">
                <a16:creationId xmlns:a16="http://schemas.microsoft.com/office/drawing/2014/main" id="{5B834349-FDD3-48E9-8B11-886A5F6651B5}"/>
              </a:ext>
            </a:extLst>
          </p:cNvPr>
          <p:cNvSpPr>
            <a:spLocks noGrp="1"/>
          </p:cNvSpPr>
          <p:nvPr>
            <p:ph type="body" sz="quarter" idx="20"/>
          </p:nvPr>
        </p:nvSpPr>
        <p:spPr>
          <a:xfrm>
            <a:off x="8276157"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9">
            <a:extLst>
              <a:ext uri="{FF2B5EF4-FFF2-40B4-BE49-F238E27FC236}">
                <a16:creationId xmlns:a16="http://schemas.microsoft.com/office/drawing/2014/main" id="{3BF69B08-2AA1-67D0-8718-29895D344DC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D800E1F5-A2F6-43B5-3B43-823AA61B823F}"/>
              </a:ext>
            </a:extLst>
          </p:cNvPr>
          <p:cNvSpPr>
            <a:spLocks noGrp="1"/>
          </p:cNvSpPr>
          <p:nvPr>
            <p:ph type="body" sz="quarter" idx="21"/>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6081876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3 Columns">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a:p>
        </p:txBody>
      </p:sp>
      <p:sp>
        <p:nvSpPr>
          <p:cNvPr id="50" name="SmartArt Placeholder 1">
            <a:extLst>
              <a:ext uri="{FF2B5EF4-FFF2-40B4-BE49-F238E27FC236}">
                <a16:creationId xmlns:a16="http://schemas.microsoft.com/office/drawing/2014/main" id="{A08B9F5E-39E4-E9B9-B090-61B08A981A36}"/>
              </a:ext>
            </a:extLst>
          </p:cNvPr>
          <p:cNvSpPr txBox="1">
            <a:spLocks noGrp="1" noRot="1" noMove="1" noResize="1" noEditPoints="1" noAdjustHandles="1" noChangeArrowheads="1" noChangeShapeType="1"/>
          </p:cNvSpPr>
          <p:nvPr userDrawn="1"/>
        </p:nvSpPr>
        <p:spPr>
          <a:xfrm>
            <a:off x="761468" y="3199005"/>
            <a:ext cx="3281911" cy="9144"/>
          </a:xfrm>
          <a:prstGeom prst="rect">
            <a:avLst/>
          </a:prstGeom>
          <a:solidFill>
            <a:schemeClr val="accent1"/>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51" name="SmartArt Placeholder 2">
            <a:extLst>
              <a:ext uri="{FF2B5EF4-FFF2-40B4-BE49-F238E27FC236}">
                <a16:creationId xmlns:a16="http://schemas.microsoft.com/office/drawing/2014/main" id="{8963131C-FFEC-5D76-59AC-7154376F05BB}"/>
              </a:ext>
            </a:extLst>
          </p:cNvPr>
          <p:cNvSpPr txBox="1">
            <a:spLocks noGrp="1" noRot="1" noMove="1" noResize="1" noEditPoints="1" noAdjustHandles="1" noChangeArrowheads="1" noChangeShapeType="1"/>
          </p:cNvSpPr>
          <p:nvPr userDrawn="1"/>
        </p:nvSpPr>
        <p:spPr>
          <a:xfrm>
            <a:off x="4516346" y="3199005"/>
            <a:ext cx="3281911" cy="9144"/>
          </a:xfrm>
          <a:prstGeom prst="rect">
            <a:avLst/>
          </a:prstGeom>
          <a:solidFill>
            <a:schemeClr val="accent1"/>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52" name="SmartArt Placeholder 3">
            <a:extLst>
              <a:ext uri="{FF2B5EF4-FFF2-40B4-BE49-F238E27FC236}">
                <a16:creationId xmlns:a16="http://schemas.microsoft.com/office/drawing/2014/main" id="{8495BCC5-AAAB-D1FD-0AD6-E8C80B2E0C56}"/>
              </a:ext>
            </a:extLst>
          </p:cNvPr>
          <p:cNvSpPr txBox="1">
            <a:spLocks noGrp="1" noRot="1" noMove="1" noResize="1" noEditPoints="1" noAdjustHandles="1" noChangeArrowheads="1" noChangeShapeType="1"/>
          </p:cNvSpPr>
          <p:nvPr userDrawn="1"/>
        </p:nvSpPr>
        <p:spPr>
          <a:xfrm>
            <a:off x="8274488" y="3199005"/>
            <a:ext cx="3281911" cy="9144"/>
          </a:xfrm>
          <a:prstGeom prst="rect">
            <a:avLst/>
          </a:prstGeom>
          <a:solidFill>
            <a:schemeClr val="accent1"/>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53" name="Title 4">
            <a:extLst>
              <a:ext uri="{FF2B5EF4-FFF2-40B4-BE49-F238E27FC236}">
                <a16:creationId xmlns:a16="http://schemas.microsoft.com/office/drawing/2014/main" id="{AE4E3B6A-BC41-FE28-2A53-E052835BD7AA}"/>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Estate Planning</a:t>
            </a:r>
          </a:p>
        </p:txBody>
      </p:sp>
      <p:sp>
        <p:nvSpPr>
          <p:cNvPr id="54" name="Text Placeholder 5">
            <a:extLst>
              <a:ext uri="{FF2B5EF4-FFF2-40B4-BE49-F238E27FC236}">
                <a16:creationId xmlns:a16="http://schemas.microsoft.com/office/drawing/2014/main" id="{3591642C-B662-862E-6567-53B82EEC444F}"/>
              </a:ext>
            </a:extLst>
          </p:cNvPr>
          <p:cNvSpPr txBox="1">
            <a:spLocks noGrp="1" noRot="1" noMove="1" noResize="1" noEditPoints="1" noAdjustHandles="1" noChangeArrowheads="1" noChangeShapeType="1"/>
          </p:cNvSpPr>
          <p:nvPr userDrawn="1"/>
        </p:nvSpPr>
        <p:spPr>
          <a:xfrm>
            <a:off x="762000" y="3357142"/>
            <a:ext cx="3280847" cy="2162962"/>
          </a:xfrm>
          <a:prstGeom prst="rect">
            <a:avLst/>
          </a:prstGeom>
        </p:spPr>
        <p:txBody>
          <a:bodyPr vert="horz" lIns="0" tIns="45720" rIns="9144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sz="1600" b="1" dirty="0"/>
              <a:t>Irrevocable Trusts</a:t>
            </a:r>
          </a:p>
          <a:p>
            <a:r>
              <a:rPr lang="en-US" dirty="0"/>
              <a:t>Spousal Lifetime Access Trust (SLAT)</a:t>
            </a:r>
          </a:p>
          <a:p>
            <a:r>
              <a:rPr lang="en-US" dirty="0"/>
              <a:t>Gift Trusts For Children</a:t>
            </a:r>
          </a:p>
          <a:p>
            <a:r>
              <a:rPr lang="en-US" dirty="0"/>
              <a:t>Grantor Retained Annuity Trust (GRAT)</a:t>
            </a:r>
          </a:p>
          <a:p>
            <a:r>
              <a:rPr lang="en-US" dirty="0"/>
              <a:t>Life Insurance Trusts (ILIT)</a:t>
            </a:r>
          </a:p>
        </p:txBody>
      </p:sp>
      <p:sp>
        <p:nvSpPr>
          <p:cNvPr id="55" name="Text Placeholder 6">
            <a:extLst>
              <a:ext uri="{FF2B5EF4-FFF2-40B4-BE49-F238E27FC236}">
                <a16:creationId xmlns:a16="http://schemas.microsoft.com/office/drawing/2014/main" id="{FE895106-61A3-5CD5-4041-A9A48E76A6AA}"/>
              </a:ext>
            </a:extLst>
          </p:cNvPr>
          <p:cNvSpPr txBox="1">
            <a:spLocks noGrp="1" noRot="1" noMove="1" noResize="1" noEditPoints="1" noAdjustHandles="1" noChangeArrowheads="1" noChangeShapeType="1"/>
          </p:cNvSpPr>
          <p:nvPr userDrawn="1"/>
        </p:nvSpPr>
        <p:spPr>
          <a:xfrm>
            <a:off x="4516878" y="3357142"/>
            <a:ext cx="3280847" cy="2162962"/>
          </a:xfrm>
          <a:prstGeom prst="rect">
            <a:avLst/>
          </a:prstGeom>
        </p:spPr>
        <p:txBody>
          <a:bodyPr vert="horz" lIns="0" tIns="45720" rIns="9144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sz="1600" b="1"/>
              <a:t>State Residency</a:t>
            </a:r>
          </a:p>
        </p:txBody>
      </p:sp>
      <p:sp>
        <p:nvSpPr>
          <p:cNvPr id="56" name="Text Placeholder 7">
            <a:extLst>
              <a:ext uri="{FF2B5EF4-FFF2-40B4-BE49-F238E27FC236}">
                <a16:creationId xmlns:a16="http://schemas.microsoft.com/office/drawing/2014/main" id="{A1D9F9A8-0914-D398-A13C-C0C34AE492B0}"/>
              </a:ext>
            </a:extLst>
          </p:cNvPr>
          <p:cNvSpPr txBox="1">
            <a:spLocks noGrp="1" noRot="1" noMove="1" noResize="1" noEditPoints="1" noAdjustHandles="1" noChangeArrowheads="1" noChangeShapeType="1"/>
          </p:cNvSpPr>
          <p:nvPr userDrawn="1"/>
        </p:nvSpPr>
        <p:spPr>
          <a:xfrm>
            <a:off x="8276157" y="3357142"/>
            <a:ext cx="3280847" cy="2162962"/>
          </a:xfrm>
          <a:prstGeom prst="rect">
            <a:avLst/>
          </a:prstGeom>
        </p:spPr>
        <p:txBody>
          <a:bodyPr vert="horz" lIns="0" tIns="45720" rIns="9144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sz="1600" b="1"/>
              <a:t>529s</a:t>
            </a:r>
          </a:p>
        </p:txBody>
      </p:sp>
      <p:sp>
        <p:nvSpPr>
          <p:cNvPr id="57" name="Text Placeholder 8">
            <a:extLst>
              <a:ext uri="{FF2B5EF4-FFF2-40B4-BE49-F238E27FC236}">
                <a16:creationId xmlns:a16="http://schemas.microsoft.com/office/drawing/2014/main" id="{39C24870-BF78-6576-08B3-91FFE515C86F}"/>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58" name="Text Placeholder 9">
            <a:extLst>
              <a:ext uri="{FF2B5EF4-FFF2-40B4-BE49-F238E27FC236}">
                <a16:creationId xmlns:a16="http://schemas.microsoft.com/office/drawing/2014/main" id="{B32BA145-9132-3CAD-AC83-7FDB802DC755}"/>
              </a:ext>
            </a:extLst>
          </p:cNvPr>
          <p:cNvSpPr txBox="1">
            <a:spLocks noGrp="1" noRot="1" noMove="1" noResize="1" noEditPoints="1" noAdjustHandles="1" noChangeArrowheads="1" noChangeShapeType="1"/>
          </p:cNvSpPr>
          <p:nvPr userDrawn="1"/>
        </p:nvSpPr>
        <p:spPr>
          <a:xfrm>
            <a:off x="654052" y="1261872"/>
            <a:ext cx="10928349" cy="315343"/>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Potential Tools</a:t>
            </a:r>
          </a:p>
        </p:txBody>
      </p:sp>
      <p:grpSp>
        <p:nvGrpSpPr>
          <p:cNvPr id="59" name="Group 58">
            <a:extLst>
              <a:ext uri="{FF2B5EF4-FFF2-40B4-BE49-F238E27FC236}">
                <a16:creationId xmlns:a16="http://schemas.microsoft.com/office/drawing/2014/main" id="{305D18F5-1885-A5DD-3DC4-579BA3C4CEA8}"/>
              </a:ext>
            </a:extLst>
          </p:cNvPr>
          <p:cNvGrpSpPr>
            <a:grpSpLocks noGrp="1" noUngrp="1" noRot="1" noMove="1" noResize="1"/>
          </p:cNvGrpSpPr>
          <p:nvPr userDrawn="1"/>
        </p:nvGrpSpPr>
        <p:grpSpPr>
          <a:xfrm>
            <a:off x="763552" y="2169738"/>
            <a:ext cx="588327" cy="687865"/>
            <a:chOff x="8080554" y="4603750"/>
            <a:chExt cx="535138" cy="674316"/>
          </a:xfrm>
        </p:grpSpPr>
        <p:sp>
          <p:nvSpPr>
            <p:cNvPr id="60" name="Freeform 3">
              <a:extLst>
                <a:ext uri="{FF2B5EF4-FFF2-40B4-BE49-F238E27FC236}">
                  <a16:creationId xmlns:a16="http://schemas.microsoft.com/office/drawing/2014/main" id="{68846FE7-D4F3-F8DC-2CED-7368715BB292}"/>
                </a:ext>
              </a:extLst>
            </p:cNvPr>
            <p:cNvSpPr>
              <a:spLocks noGrp="1" noRot="1" noMove="1" noResize="1" noEditPoints="1" noAdjustHandles="1" noChangeArrowheads="1" noChangeShapeType="1"/>
            </p:cNvSpPr>
            <p:nvPr/>
          </p:nvSpPr>
          <p:spPr>
            <a:xfrm flipV="1">
              <a:off x="8314768" y="4892300"/>
              <a:ext cx="66711" cy="385765"/>
            </a:xfrm>
            <a:custGeom>
              <a:avLst/>
              <a:gdLst>
                <a:gd name="connsiteX0" fmla="*/ 112229 w 112143"/>
                <a:gd name="connsiteY0" fmla="*/ 333 h 648483"/>
                <a:gd name="connsiteX1" fmla="*/ 85 w 112143"/>
                <a:gd name="connsiteY1" fmla="*/ 333 h 648483"/>
                <a:gd name="connsiteX2" fmla="*/ 85 w 112143"/>
                <a:gd name="connsiteY2" fmla="*/ 648817 h 648483"/>
                <a:gd name="connsiteX3" fmla="*/ 112229 w 112143"/>
                <a:gd name="connsiteY3" fmla="*/ 648817 h 648483"/>
              </a:gdLst>
              <a:ahLst/>
              <a:cxnLst>
                <a:cxn ang="0">
                  <a:pos x="connsiteX0" y="connsiteY0"/>
                </a:cxn>
                <a:cxn ang="0">
                  <a:pos x="connsiteX1" y="connsiteY1"/>
                </a:cxn>
                <a:cxn ang="0">
                  <a:pos x="connsiteX2" y="connsiteY2"/>
                </a:cxn>
                <a:cxn ang="0">
                  <a:pos x="connsiteX3" y="connsiteY3"/>
                </a:cxn>
              </a:cxnLst>
              <a:rect l="l" t="t" r="r" b="b"/>
              <a:pathLst>
                <a:path w="112143" h="648483">
                  <a:moveTo>
                    <a:pt x="112229" y="333"/>
                  </a:moveTo>
                  <a:lnTo>
                    <a:pt x="85" y="333"/>
                  </a:lnTo>
                  <a:lnTo>
                    <a:pt x="85" y="648817"/>
                  </a:lnTo>
                  <a:lnTo>
                    <a:pt x="112229" y="648817"/>
                  </a:lnTo>
                  <a:close/>
                </a:path>
              </a:pathLst>
            </a:custGeom>
            <a:noFill/>
            <a:ln w="19050" cap="rnd">
              <a:solidFill>
                <a:schemeClr val="tx1"/>
              </a:solidFill>
              <a:prstDash val="solid"/>
              <a:round/>
            </a:ln>
          </p:spPr>
          <p:txBody>
            <a:bodyPr rtlCol="0" anchor="ctr"/>
            <a:lstStyle/>
            <a:p>
              <a:endParaRPr lang="en-US" sz="1500"/>
            </a:p>
          </p:txBody>
        </p:sp>
        <p:sp>
          <p:nvSpPr>
            <p:cNvPr id="61" name="Freeform 4">
              <a:extLst>
                <a:ext uri="{FF2B5EF4-FFF2-40B4-BE49-F238E27FC236}">
                  <a16:creationId xmlns:a16="http://schemas.microsoft.com/office/drawing/2014/main" id="{DFDE10CC-CFDC-2BB0-C256-E6EF5EDEDD4A}"/>
                </a:ext>
              </a:extLst>
            </p:cNvPr>
            <p:cNvSpPr>
              <a:spLocks noGrp="1" noRot="1" noMove="1" noResize="1" noEditPoints="1" noAdjustHandles="1" noChangeArrowheads="1" noChangeShapeType="1"/>
            </p:cNvSpPr>
            <p:nvPr/>
          </p:nvSpPr>
          <p:spPr>
            <a:xfrm flipV="1">
              <a:off x="8314768" y="4760328"/>
              <a:ext cx="66711" cy="131971"/>
            </a:xfrm>
            <a:custGeom>
              <a:avLst/>
              <a:gdLst>
                <a:gd name="connsiteX0" fmla="*/ 112229 w 112143"/>
                <a:gd name="connsiteY0" fmla="*/ -112 h 221848"/>
                <a:gd name="connsiteX1" fmla="*/ 85 w 112143"/>
                <a:gd name="connsiteY1" fmla="*/ -112 h 221848"/>
                <a:gd name="connsiteX2" fmla="*/ 85 w 112143"/>
                <a:gd name="connsiteY2" fmla="*/ 221737 h 221848"/>
                <a:gd name="connsiteX3" fmla="*/ 112229 w 112143"/>
                <a:gd name="connsiteY3" fmla="*/ 221737 h 221848"/>
              </a:gdLst>
              <a:ahLst/>
              <a:cxnLst>
                <a:cxn ang="0">
                  <a:pos x="connsiteX0" y="connsiteY0"/>
                </a:cxn>
                <a:cxn ang="0">
                  <a:pos x="connsiteX1" y="connsiteY1"/>
                </a:cxn>
                <a:cxn ang="0">
                  <a:pos x="connsiteX2" y="connsiteY2"/>
                </a:cxn>
                <a:cxn ang="0">
                  <a:pos x="connsiteX3" y="connsiteY3"/>
                </a:cxn>
              </a:cxnLst>
              <a:rect l="l" t="t" r="r" b="b"/>
              <a:pathLst>
                <a:path w="112143" h="221848">
                  <a:moveTo>
                    <a:pt x="112229" y="-112"/>
                  </a:moveTo>
                  <a:lnTo>
                    <a:pt x="85" y="-112"/>
                  </a:lnTo>
                  <a:lnTo>
                    <a:pt x="85" y="221737"/>
                  </a:lnTo>
                  <a:lnTo>
                    <a:pt x="112229" y="221737"/>
                  </a:lnTo>
                  <a:close/>
                </a:path>
              </a:pathLst>
            </a:custGeom>
            <a:noFill/>
            <a:ln w="19050" cap="rnd">
              <a:solidFill>
                <a:schemeClr val="tx1"/>
              </a:solidFill>
              <a:prstDash val="solid"/>
              <a:round/>
            </a:ln>
          </p:spPr>
          <p:txBody>
            <a:bodyPr rtlCol="0" anchor="ctr"/>
            <a:lstStyle/>
            <a:p>
              <a:endParaRPr lang="en-US" sz="1500"/>
            </a:p>
          </p:txBody>
        </p:sp>
        <p:sp>
          <p:nvSpPr>
            <p:cNvPr id="62" name="Freeform 5">
              <a:extLst>
                <a:ext uri="{FF2B5EF4-FFF2-40B4-BE49-F238E27FC236}">
                  <a16:creationId xmlns:a16="http://schemas.microsoft.com/office/drawing/2014/main" id="{349BF82E-F9B9-BABC-CCFF-F77093FF70C7}"/>
                </a:ext>
              </a:extLst>
            </p:cNvPr>
            <p:cNvSpPr>
              <a:spLocks noGrp="1" noRot="1" noMove="1" noResize="1" noEditPoints="1" noAdjustHandles="1" noChangeArrowheads="1" noChangeShapeType="1"/>
            </p:cNvSpPr>
            <p:nvPr/>
          </p:nvSpPr>
          <p:spPr>
            <a:xfrm flipV="1">
              <a:off x="8289389" y="4701955"/>
              <a:ext cx="116744" cy="58373"/>
            </a:xfrm>
            <a:custGeom>
              <a:avLst/>
              <a:gdLst>
                <a:gd name="connsiteX0" fmla="*/ 196634 w 196250"/>
                <a:gd name="connsiteY0" fmla="*/ 114 h 98127"/>
                <a:gd name="connsiteX1" fmla="*/ 196634 w 196250"/>
                <a:gd name="connsiteY1" fmla="*/ 57810 h 98127"/>
                <a:gd name="connsiteX2" fmla="*/ 156205 w 196250"/>
                <a:gd name="connsiteY2" fmla="*/ 98241 h 98127"/>
                <a:gd name="connsiteX3" fmla="*/ 40813 w 196250"/>
                <a:gd name="connsiteY3" fmla="*/ 98241 h 98127"/>
                <a:gd name="connsiteX4" fmla="*/ 384 w 196250"/>
                <a:gd name="connsiteY4" fmla="*/ 57810 h 98127"/>
                <a:gd name="connsiteX5" fmla="*/ 384 w 196250"/>
                <a:gd name="connsiteY5" fmla="*/ 114 h 9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50" h="98127">
                  <a:moveTo>
                    <a:pt x="196634" y="114"/>
                  </a:moveTo>
                  <a:lnTo>
                    <a:pt x="196634" y="57810"/>
                  </a:lnTo>
                  <a:cubicBezTo>
                    <a:pt x="196634" y="80046"/>
                    <a:pt x="178442" y="98241"/>
                    <a:pt x="156205" y="98241"/>
                  </a:cubicBezTo>
                  <a:lnTo>
                    <a:pt x="40813" y="98241"/>
                  </a:lnTo>
                  <a:cubicBezTo>
                    <a:pt x="18577" y="98241"/>
                    <a:pt x="384" y="80046"/>
                    <a:pt x="384" y="57810"/>
                  </a:cubicBezTo>
                  <a:lnTo>
                    <a:pt x="384" y="114"/>
                  </a:lnTo>
                  <a:close/>
                </a:path>
              </a:pathLst>
            </a:custGeom>
            <a:noFill/>
            <a:ln w="19050" cap="rnd">
              <a:solidFill>
                <a:schemeClr val="tx1"/>
              </a:solidFill>
              <a:prstDash val="solid"/>
              <a:round/>
            </a:ln>
          </p:spPr>
          <p:txBody>
            <a:bodyPr rtlCol="0" anchor="ctr"/>
            <a:lstStyle/>
            <a:p>
              <a:endParaRPr lang="en-US" sz="1500"/>
            </a:p>
          </p:txBody>
        </p:sp>
        <p:sp>
          <p:nvSpPr>
            <p:cNvPr id="63" name="Freeform 6">
              <a:extLst>
                <a:ext uri="{FF2B5EF4-FFF2-40B4-BE49-F238E27FC236}">
                  <a16:creationId xmlns:a16="http://schemas.microsoft.com/office/drawing/2014/main" id="{B73F251B-EDC1-6B67-7623-BDA849C782A9}"/>
                </a:ext>
              </a:extLst>
            </p:cNvPr>
            <p:cNvSpPr>
              <a:spLocks noGrp="1" noRot="1" noMove="1" noResize="1" noEditPoints="1" noAdjustHandles="1" noChangeArrowheads="1" noChangeShapeType="1"/>
            </p:cNvSpPr>
            <p:nvPr/>
          </p:nvSpPr>
          <p:spPr>
            <a:xfrm flipV="1">
              <a:off x="8399668" y="4663935"/>
              <a:ext cx="146175" cy="96393"/>
            </a:xfrm>
            <a:custGeom>
              <a:avLst/>
              <a:gdLst>
                <a:gd name="connsiteX0" fmla="*/ 152278 w 245725"/>
                <a:gd name="connsiteY0" fmla="*/ 155943 h 162040"/>
                <a:gd name="connsiteX1" fmla="*/ 476 w 245725"/>
                <a:gd name="connsiteY1" fmla="*/ 85291 h 162040"/>
                <a:gd name="connsiteX2" fmla="*/ 11345 w 245725"/>
                <a:gd name="connsiteY2" fmla="*/ 57847 h 162040"/>
                <a:gd name="connsiteX3" fmla="*/ 11345 w 245725"/>
                <a:gd name="connsiteY3" fmla="*/ 149 h 162040"/>
                <a:gd name="connsiteX4" fmla="*/ 246202 w 245725"/>
                <a:gd name="connsiteY4" fmla="*/ 149 h 162040"/>
                <a:gd name="connsiteX5" fmla="*/ 246202 w 245725"/>
                <a:gd name="connsiteY5" fmla="*/ 96062 h 162040"/>
                <a:gd name="connsiteX6" fmla="*/ 152278 w 245725"/>
                <a:gd name="connsiteY6" fmla="*/ 155943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5" h="162040">
                  <a:moveTo>
                    <a:pt x="152278" y="155943"/>
                  </a:moveTo>
                  <a:lnTo>
                    <a:pt x="476" y="85291"/>
                  </a:lnTo>
                  <a:cubicBezTo>
                    <a:pt x="7194" y="78065"/>
                    <a:pt x="11345" y="68429"/>
                    <a:pt x="11345" y="57847"/>
                  </a:cubicBezTo>
                  <a:lnTo>
                    <a:pt x="11345" y="149"/>
                  </a:lnTo>
                  <a:lnTo>
                    <a:pt x="246202" y="149"/>
                  </a:lnTo>
                  <a:lnTo>
                    <a:pt x="246202" y="96062"/>
                  </a:lnTo>
                  <a:cubicBezTo>
                    <a:pt x="246202" y="144356"/>
                    <a:pt x="196063" y="176323"/>
                    <a:pt x="152278" y="155943"/>
                  </a:cubicBezTo>
                  <a:close/>
                </a:path>
              </a:pathLst>
            </a:custGeom>
            <a:noFill/>
            <a:ln w="19050" cap="rnd">
              <a:solidFill>
                <a:schemeClr val="tx1"/>
              </a:solidFill>
              <a:prstDash val="solid"/>
              <a:round/>
            </a:ln>
          </p:spPr>
          <p:txBody>
            <a:bodyPr rtlCol="0" anchor="ctr"/>
            <a:lstStyle/>
            <a:p>
              <a:endParaRPr lang="en-US" sz="1500"/>
            </a:p>
          </p:txBody>
        </p:sp>
        <p:sp>
          <p:nvSpPr>
            <p:cNvPr id="64" name="Freeform 7">
              <a:extLst>
                <a:ext uri="{FF2B5EF4-FFF2-40B4-BE49-F238E27FC236}">
                  <a16:creationId xmlns:a16="http://schemas.microsoft.com/office/drawing/2014/main" id="{8336DA0D-CEB5-5B96-3CDB-1E96FE80DC07}"/>
                </a:ext>
              </a:extLst>
            </p:cNvPr>
            <p:cNvSpPr>
              <a:spLocks noGrp="1" noRot="1" noMove="1" noResize="1" noEditPoints="1" noAdjustHandles="1" noChangeArrowheads="1" noChangeShapeType="1"/>
            </p:cNvSpPr>
            <p:nvPr/>
          </p:nvSpPr>
          <p:spPr>
            <a:xfrm flipV="1">
              <a:off x="8149679" y="4663935"/>
              <a:ext cx="146172" cy="96393"/>
            </a:xfrm>
            <a:custGeom>
              <a:avLst/>
              <a:gdLst>
                <a:gd name="connsiteX0" fmla="*/ 245993 w 245720"/>
                <a:gd name="connsiteY0" fmla="*/ 85260 h 162040"/>
                <a:gd name="connsiteX1" fmla="*/ 94193 w 245720"/>
                <a:gd name="connsiteY1" fmla="*/ 155912 h 162040"/>
                <a:gd name="connsiteX2" fmla="*/ 272 w 245720"/>
                <a:gd name="connsiteY2" fmla="*/ 96031 h 162040"/>
                <a:gd name="connsiteX3" fmla="*/ 272 w 245720"/>
                <a:gd name="connsiteY3" fmla="*/ 118 h 162040"/>
                <a:gd name="connsiteX4" fmla="*/ 235127 w 245720"/>
                <a:gd name="connsiteY4" fmla="*/ 118 h 162040"/>
                <a:gd name="connsiteX5" fmla="*/ 235127 w 245720"/>
                <a:gd name="connsiteY5" fmla="*/ 57816 h 162040"/>
                <a:gd name="connsiteX6" fmla="*/ 245993 w 245720"/>
                <a:gd name="connsiteY6" fmla="*/ 85260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0" h="162040">
                  <a:moveTo>
                    <a:pt x="245993" y="85260"/>
                  </a:moveTo>
                  <a:lnTo>
                    <a:pt x="94193" y="155912"/>
                  </a:lnTo>
                  <a:cubicBezTo>
                    <a:pt x="50409" y="176292"/>
                    <a:pt x="272" y="144325"/>
                    <a:pt x="272" y="96031"/>
                  </a:cubicBezTo>
                  <a:lnTo>
                    <a:pt x="272" y="118"/>
                  </a:lnTo>
                  <a:lnTo>
                    <a:pt x="235127" y="118"/>
                  </a:lnTo>
                  <a:lnTo>
                    <a:pt x="235127" y="57816"/>
                  </a:lnTo>
                  <a:cubicBezTo>
                    <a:pt x="235127" y="68398"/>
                    <a:pt x="239280" y="78034"/>
                    <a:pt x="245993" y="85260"/>
                  </a:cubicBezTo>
                  <a:close/>
                </a:path>
              </a:pathLst>
            </a:custGeom>
            <a:noFill/>
            <a:ln w="19050" cap="rnd">
              <a:solidFill>
                <a:schemeClr val="tx1"/>
              </a:solidFill>
              <a:prstDash val="solid"/>
              <a:round/>
            </a:ln>
          </p:spPr>
          <p:txBody>
            <a:bodyPr rtlCol="0" anchor="ctr"/>
            <a:lstStyle/>
            <a:p>
              <a:endParaRPr lang="en-US" sz="1500"/>
            </a:p>
          </p:txBody>
        </p:sp>
        <p:sp>
          <p:nvSpPr>
            <p:cNvPr id="65" name="Freeform 8">
              <a:extLst>
                <a:ext uri="{FF2B5EF4-FFF2-40B4-BE49-F238E27FC236}">
                  <a16:creationId xmlns:a16="http://schemas.microsoft.com/office/drawing/2014/main" id="{1897DC95-BF8C-81D0-84D9-CBD74F9C826F}"/>
                </a:ext>
              </a:extLst>
            </p:cNvPr>
            <p:cNvSpPr>
              <a:spLocks noGrp="1" noRot="1" noMove="1" noResize="1" noEditPoints="1" noAdjustHandles="1" noChangeArrowheads="1" noChangeShapeType="1"/>
            </p:cNvSpPr>
            <p:nvPr/>
          </p:nvSpPr>
          <p:spPr>
            <a:xfrm flipV="1">
              <a:off x="8374921" y="4603750"/>
              <a:ext cx="130400" cy="105931"/>
            </a:xfrm>
            <a:custGeom>
              <a:avLst/>
              <a:gdLst>
                <a:gd name="connsiteX0" fmla="*/ 219687 w 219207"/>
                <a:gd name="connsiteY0" fmla="*/ 76903 h 178073"/>
                <a:gd name="connsiteX1" fmla="*/ 158835 w 219207"/>
                <a:gd name="connsiteY1" fmla="*/ 166415 h 178073"/>
                <a:gd name="connsiteX2" fmla="*/ 115237 w 219207"/>
                <a:gd name="connsiteY2" fmla="*/ 167342 h 178073"/>
                <a:gd name="connsiteX3" fmla="*/ 480 w 219207"/>
                <a:gd name="connsiteY3" fmla="*/ 13044 h 178073"/>
                <a:gd name="connsiteX4" fmla="*/ 12518 w 219207"/>
                <a:gd name="connsiteY4" fmla="*/ 13044 h 178073"/>
                <a:gd name="connsiteX5" fmla="*/ 42081 w 219207"/>
                <a:gd name="connsiteY5" fmla="*/ 57 h 178073"/>
                <a:gd name="connsiteX6" fmla="*/ 42079 w 219207"/>
                <a:gd name="connsiteY6" fmla="*/ 59 h 178073"/>
                <a:gd name="connsiteX7" fmla="*/ 193881 w 219207"/>
                <a:gd name="connsiteY7" fmla="*/ 70710 h 178073"/>
                <a:gd name="connsiteX8" fmla="*/ 219687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19687" y="76903"/>
                  </a:moveTo>
                  <a:lnTo>
                    <a:pt x="158835" y="166415"/>
                  </a:lnTo>
                  <a:cubicBezTo>
                    <a:pt x="148489" y="181636"/>
                    <a:pt x="126220" y="182110"/>
                    <a:pt x="115237" y="167342"/>
                  </a:cubicBezTo>
                  <a:lnTo>
                    <a:pt x="480" y="13044"/>
                  </a:lnTo>
                  <a:lnTo>
                    <a:pt x="12518" y="13044"/>
                  </a:lnTo>
                  <a:cubicBezTo>
                    <a:pt x="24172" y="13044"/>
                    <a:pt x="34687" y="8015"/>
                    <a:pt x="42081" y="57"/>
                  </a:cubicBezTo>
                  <a:cubicBezTo>
                    <a:pt x="42081" y="59"/>
                    <a:pt x="42079" y="59"/>
                    <a:pt x="42079" y="59"/>
                  </a:cubicBezTo>
                  <a:lnTo>
                    <a:pt x="193881" y="70710"/>
                  </a:lnTo>
                  <a:cubicBezTo>
                    <a:pt x="202382" y="74668"/>
                    <a:pt x="211120" y="76629"/>
                    <a:pt x="219687" y="76903"/>
                  </a:cubicBezTo>
                  <a:close/>
                </a:path>
              </a:pathLst>
            </a:custGeom>
            <a:noFill/>
            <a:ln w="19050" cap="rnd">
              <a:solidFill>
                <a:schemeClr val="tx1"/>
              </a:solidFill>
              <a:prstDash val="solid"/>
              <a:round/>
            </a:ln>
          </p:spPr>
          <p:txBody>
            <a:bodyPr rtlCol="0" anchor="ctr"/>
            <a:lstStyle/>
            <a:p>
              <a:endParaRPr lang="en-US" sz="1500"/>
            </a:p>
          </p:txBody>
        </p:sp>
        <p:sp>
          <p:nvSpPr>
            <p:cNvPr id="66" name="Freeform 13">
              <a:extLst>
                <a:ext uri="{FF2B5EF4-FFF2-40B4-BE49-F238E27FC236}">
                  <a16:creationId xmlns:a16="http://schemas.microsoft.com/office/drawing/2014/main" id="{193C6680-3B08-5DD6-1014-A80D0F1C8AF1}"/>
                </a:ext>
              </a:extLst>
            </p:cNvPr>
            <p:cNvSpPr>
              <a:spLocks noGrp="1" noRot="1" noMove="1" noResize="1" noEditPoints="1" noAdjustHandles="1" noChangeArrowheads="1" noChangeShapeType="1"/>
            </p:cNvSpPr>
            <p:nvPr/>
          </p:nvSpPr>
          <p:spPr>
            <a:xfrm flipV="1">
              <a:off x="8190199" y="4603750"/>
              <a:ext cx="130400" cy="105931"/>
            </a:xfrm>
            <a:custGeom>
              <a:avLst/>
              <a:gdLst>
                <a:gd name="connsiteX0" fmla="*/ 202 w 219207"/>
                <a:gd name="connsiteY0" fmla="*/ 76903 h 178073"/>
                <a:gd name="connsiteX1" fmla="*/ 61055 w 219207"/>
                <a:gd name="connsiteY1" fmla="*/ 166415 h 178073"/>
                <a:gd name="connsiteX2" fmla="*/ 104652 w 219207"/>
                <a:gd name="connsiteY2" fmla="*/ 167342 h 178073"/>
                <a:gd name="connsiteX3" fmla="*/ 219410 w 219207"/>
                <a:gd name="connsiteY3" fmla="*/ 13044 h 178073"/>
                <a:gd name="connsiteX4" fmla="*/ 207371 w 219207"/>
                <a:gd name="connsiteY4" fmla="*/ 13044 h 178073"/>
                <a:gd name="connsiteX5" fmla="*/ 177808 w 219207"/>
                <a:gd name="connsiteY5" fmla="*/ 57 h 178073"/>
                <a:gd name="connsiteX6" fmla="*/ 177810 w 219207"/>
                <a:gd name="connsiteY6" fmla="*/ 59 h 178073"/>
                <a:gd name="connsiteX7" fmla="*/ 26008 w 219207"/>
                <a:gd name="connsiteY7" fmla="*/ 70710 h 178073"/>
                <a:gd name="connsiteX8" fmla="*/ 202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02" y="76903"/>
                  </a:moveTo>
                  <a:lnTo>
                    <a:pt x="61055" y="166415"/>
                  </a:lnTo>
                  <a:cubicBezTo>
                    <a:pt x="71401" y="181636"/>
                    <a:pt x="93670" y="182110"/>
                    <a:pt x="104652" y="167342"/>
                  </a:cubicBezTo>
                  <a:lnTo>
                    <a:pt x="219410" y="13044"/>
                  </a:lnTo>
                  <a:lnTo>
                    <a:pt x="207371" y="13044"/>
                  </a:lnTo>
                  <a:cubicBezTo>
                    <a:pt x="195718" y="13044"/>
                    <a:pt x="185203" y="8015"/>
                    <a:pt x="177808" y="57"/>
                  </a:cubicBezTo>
                  <a:cubicBezTo>
                    <a:pt x="177808" y="59"/>
                    <a:pt x="177810" y="59"/>
                    <a:pt x="177810" y="59"/>
                  </a:cubicBezTo>
                  <a:lnTo>
                    <a:pt x="26008" y="70710"/>
                  </a:lnTo>
                  <a:cubicBezTo>
                    <a:pt x="17507" y="74668"/>
                    <a:pt x="8769" y="76629"/>
                    <a:pt x="202" y="76903"/>
                  </a:cubicBezTo>
                  <a:close/>
                </a:path>
              </a:pathLst>
            </a:custGeom>
            <a:noFill/>
            <a:ln w="19050" cap="rnd">
              <a:solidFill>
                <a:schemeClr val="tx1"/>
              </a:solidFill>
              <a:prstDash val="solid"/>
              <a:round/>
            </a:ln>
          </p:spPr>
          <p:txBody>
            <a:bodyPr rtlCol="0" anchor="ctr"/>
            <a:lstStyle/>
            <a:p>
              <a:endParaRPr lang="en-US" sz="1500"/>
            </a:p>
          </p:txBody>
        </p:sp>
        <p:sp>
          <p:nvSpPr>
            <p:cNvPr id="67" name="Freeform 14">
              <a:extLst>
                <a:ext uri="{FF2B5EF4-FFF2-40B4-BE49-F238E27FC236}">
                  <a16:creationId xmlns:a16="http://schemas.microsoft.com/office/drawing/2014/main" id="{654BCC84-C24A-1F9B-062B-B9538350D5BA}"/>
                </a:ext>
              </a:extLst>
            </p:cNvPr>
            <p:cNvSpPr>
              <a:spLocks noGrp="1" noRot="1" noMove="1" noResize="1" noEditPoints="1" noAdjustHandles="1" noChangeArrowheads="1" noChangeShapeType="1"/>
            </p:cNvSpPr>
            <p:nvPr/>
          </p:nvSpPr>
          <p:spPr>
            <a:xfrm flipV="1">
              <a:off x="8101582" y="4892301"/>
              <a:ext cx="493082" cy="385765"/>
            </a:xfrm>
            <a:custGeom>
              <a:avLst/>
              <a:gdLst>
                <a:gd name="connsiteX0" fmla="*/ 679158 w 828887"/>
                <a:gd name="connsiteY0" fmla="*/ 341 h 648483"/>
                <a:gd name="connsiteX1" fmla="*/ 800092 w 828887"/>
                <a:gd name="connsiteY1" fmla="*/ 341 h 648483"/>
                <a:gd name="connsiteX2" fmla="*/ 829345 w 828887"/>
                <a:gd name="connsiteY2" fmla="*/ 29596 h 648483"/>
                <a:gd name="connsiteX3" fmla="*/ 829345 w 828887"/>
                <a:gd name="connsiteY3" fmla="*/ 648824 h 648483"/>
                <a:gd name="connsiteX4" fmla="*/ 457 w 828887"/>
                <a:gd name="connsiteY4" fmla="*/ 648824 h 648483"/>
                <a:gd name="connsiteX5" fmla="*/ 457 w 828887"/>
                <a:gd name="connsiteY5" fmla="*/ 29596 h 648483"/>
                <a:gd name="connsiteX6" fmla="*/ 29712 w 828887"/>
                <a:gd name="connsiteY6" fmla="*/ 341 h 648483"/>
                <a:gd name="connsiteX7" fmla="*/ 599326 w 828887"/>
                <a:gd name="connsiteY7" fmla="*/ 341 h 64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887" h="648483">
                  <a:moveTo>
                    <a:pt x="679158" y="341"/>
                  </a:moveTo>
                  <a:lnTo>
                    <a:pt x="800092" y="341"/>
                  </a:lnTo>
                  <a:cubicBezTo>
                    <a:pt x="816179" y="341"/>
                    <a:pt x="829345" y="13504"/>
                    <a:pt x="829345" y="29596"/>
                  </a:cubicBezTo>
                  <a:lnTo>
                    <a:pt x="829345" y="648824"/>
                  </a:lnTo>
                  <a:lnTo>
                    <a:pt x="457" y="648824"/>
                  </a:lnTo>
                  <a:lnTo>
                    <a:pt x="457" y="29596"/>
                  </a:lnTo>
                  <a:cubicBezTo>
                    <a:pt x="457" y="13504"/>
                    <a:pt x="13623" y="341"/>
                    <a:pt x="29712" y="341"/>
                  </a:cubicBezTo>
                  <a:lnTo>
                    <a:pt x="599326" y="341"/>
                  </a:lnTo>
                </a:path>
              </a:pathLst>
            </a:custGeom>
            <a:noFill/>
            <a:ln w="19050" cap="rnd">
              <a:solidFill>
                <a:schemeClr val="tx1"/>
              </a:solidFill>
              <a:prstDash val="solid"/>
              <a:round/>
            </a:ln>
          </p:spPr>
          <p:txBody>
            <a:bodyPr rtlCol="0" anchor="ctr"/>
            <a:lstStyle/>
            <a:p>
              <a:endParaRPr lang="en-US" sz="1500"/>
            </a:p>
          </p:txBody>
        </p:sp>
        <p:sp>
          <p:nvSpPr>
            <p:cNvPr id="68" name="Freeform 15">
              <a:extLst>
                <a:ext uri="{FF2B5EF4-FFF2-40B4-BE49-F238E27FC236}">
                  <a16:creationId xmlns:a16="http://schemas.microsoft.com/office/drawing/2014/main" id="{7694897F-9DBB-1D16-B282-8EAB457560E8}"/>
                </a:ext>
              </a:extLst>
            </p:cNvPr>
            <p:cNvSpPr>
              <a:spLocks noGrp="1" noRot="1" noMove="1" noResize="1" noEditPoints="1" noAdjustHandles="1" noChangeArrowheads="1" noChangeShapeType="1"/>
            </p:cNvSpPr>
            <p:nvPr/>
          </p:nvSpPr>
          <p:spPr>
            <a:xfrm flipV="1">
              <a:off x="8080554" y="4760328"/>
              <a:ext cx="535138" cy="131973"/>
            </a:xfrm>
            <a:custGeom>
              <a:avLst/>
              <a:gdLst>
                <a:gd name="connsiteX0" fmla="*/ 900123 w 899584"/>
                <a:gd name="connsiteY0" fmla="*/ 151088 h 221851"/>
                <a:gd name="connsiteX1" fmla="*/ 900123 w 899584"/>
                <a:gd name="connsiteY1" fmla="*/ 192842 h 221851"/>
                <a:gd name="connsiteX2" fmla="*/ 870871 w 899584"/>
                <a:gd name="connsiteY2" fmla="*/ 222097 h 221851"/>
                <a:gd name="connsiteX3" fmla="*/ 29791 w 899584"/>
                <a:gd name="connsiteY3" fmla="*/ 222097 h 221851"/>
                <a:gd name="connsiteX4" fmla="*/ 539 w 899584"/>
                <a:gd name="connsiteY4" fmla="*/ 192842 h 221851"/>
                <a:gd name="connsiteX5" fmla="*/ 539 w 899584"/>
                <a:gd name="connsiteY5" fmla="*/ 29501 h 221851"/>
                <a:gd name="connsiteX6" fmla="*/ 29791 w 899584"/>
                <a:gd name="connsiteY6" fmla="*/ 246 h 221851"/>
                <a:gd name="connsiteX7" fmla="*/ 870871 w 899584"/>
                <a:gd name="connsiteY7" fmla="*/ 246 h 221851"/>
                <a:gd name="connsiteX8" fmla="*/ 900123 w 899584"/>
                <a:gd name="connsiteY8" fmla="*/ 29501 h 221851"/>
                <a:gd name="connsiteX9" fmla="*/ 900123 w 899584"/>
                <a:gd name="connsiteY9" fmla="*/ 71256 h 2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584" h="221851">
                  <a:moveTo>
                    <a:pt x="900123" y="151088"/>
                  </a:moveTo>
                  <a:lnTo>
                    <a:pt x="900123" y="192842"/>
                  </a:lnTo>
                  <a:cubicBezTo>
                    <a:pt x="900123" y="208932"/>
                    <a:pt x="886960" y="222097"/>
                    <a:pt x="870871" y="222097"/>
                  </a:cubicBezTo>
                  <a:lnTo>
                    <a:pt x="29791" y="222097"/>
                  </a:lnTo>
                  <a:cubicBezTo>
                    <a:pt x="13702" y="222097"/>
                    <a:pt x="539" y="208932"/>
                    <a:pt x="539" y="192842"/>
                  </a:cubicBezTo>
                  <a:lnTo>
                    <a:pt x="539" y="29501"/>
                  </a:lnTo>
                  <a:cubicBezTo>
                    <a:pt x="539" y="13412"/>
                    <a:pt x="13702" y="246"/>
                    <a:pt x="29791" y="246"/>
                  </a:cubicBezTo>
                  <a:lnTo>
                    <a:pt x="870871" y="246"/>
                  </a:lnTo>
                  <a:cubicBezTo>
                    <a:pt x="886960" y="246"/>
                    <a:pt x="900123" y="13412"/>
                    <a:pt x="900123" y="29501"/>
                  </a:cubicBezTo>
                  <a:lnTo>
                    <a:pt x="900123" y="71256"/>
                  </a:lnTo>
                </a:path>
              </a:pathLst>
            </a:custGeom>
            <a:noFill/>
            <a:ln w="19050" cap="rnd">
              <a:solidFill>
                <a:schemeClr val="tx1"/>
              </a:solidFill>
              <a:prstDash val="solid"/>
              <a:round/>
            </a:ln>
          </p:spPr>
          <p:txBody>
            <a:bodyPr rtlCol="0" anchor="ctr"/>
            <a:lstStyle/>
            <a:p>
              <a:endParaRPr lang="en-US" sz="1500"/>
            </a:p>
          </p:txBody>
        </p:sp>
      </p:grpSp>
      <p:grpSp>
        <p:nvGrpSpPr>
          <p:cNvPr id="69" name="Graphic 8">
            <a:extLst>
              <a:ext uri="{FF2B5EF4-FFF2-40B4-BE49-F238E27FC236}">
                <a16:creationId xmlns:a16="http://schemas.microsoft.com/office/drawing/2014/main" id="{C706643D-3B36-807D-E5C2-91BC428E05B4}"/>
              </a:ext>
            </a:extLst>
          </p:cNvPr>
          <p:cNvGrpSpPr>
            <a:grpSpLocks noGrp="1" noUngrp="1" noRot="1" noChangeAspect="1" noMove="1" noResize="1"/>
          </p:cNvGrpSpPr>
          <p:nvPr userDrawn="1"/>
        </p:nvGrpSpPr>
        <p:grpSpPr>
          <a:xfrm>
            <a:off x="4516346" y="2163801"/>
            <a:ext cx="685800" cy="699738"/>
            <a:chOff x="7565446" y="251908"/>
            <a:chExt cx="1146604" cy="1169909"/>
          </a:xfrm>
        </p:grpSpPr>
        <p:sp>
          <p:nvSpPr>
            <p:cNvPr id="70" name="Freeform 32">
              <a:extLst>
                <a:ext uri="{FF2B5EF4-FFF2-40B4-BE49-F238E27FC236}">
                  <a16:creationId xmlns:a16="http://schemas.microsoft.com/office/drawing/2014/main" id="{D01DBDAD-3AC7-5702-59D8-90545C1FD59C}"/>
                </a:ext>
              </a:extLst>
            </p:cNvPr>
            <p:cNvSpPr>
              <a:spLocks noGrp="1" noRot="1" noMove="1" noResize="1" noEditPoints="1" noAdjustHandles="1" noChangeArrowheads="1" noChangeShapeType="1"/>
            </p:cNvSpPr>
            <p:nvPr/>
          </p:nvSpPr>
          <p:spPr>
            <a:xfrm flipV="1">
              <a:off x="8126817" y="531568"/>
              <a:ext cx="375489" cy="1747"/>
            </a:xfrm>
            <a:custGeom>
              <a:avLst/>
              <a:gdLst>
                <a:gd name="connsiteX0" fmla="*/ 376012 w 375489"/>
                <a:gd name="connsiteY0" fmla="*/ 173 h 1747"/>
                <a:gd name="connsiteX1" fmla="*/ 522 w 375489"/>
                <a:gd name="connsiteY1" fmla="*/ 173 h 1747"/>
              </a:gdLst>
              <a:ahLst/>
              <a:cxnLst>
                <a:cxn ang="0">
                  <a:pos x="connsiteX0" y="connsiteY0"/>
                </a:cxn>
                <a:cxn ang="0">
                  <a:pos x="connsiteX1" y="connsiteY1"/>
                </a:cxn>
              </a:cxnLst>
              <a:rect l="l" t="t" r="r" b="b"/>
              <a:pathLst>
                <a:path w="375489" h="1747">
                  <a:moveTo>
                    <a:pt x="376012" y="173"/>
                  </a:moveTo>
                  <a:lnTo>
                    <a:pt x="522" y="173"/>
                  </a:lnTo>
                </a:path>
              </a:pathLst>
            </a:custGeom>
            <a:noFill/>
            <a:ln w="19050" cap="rnd">
              <a:solidFill>
                <a:schemeClr val="tx1"/>
              </a:solidFill>
              <a:prstDash val="solid"/>
              <a:round/>
            </a:ln>
          </p:spPr>
          <p:txBody>
            <a:bodyPr rtlCol="0" anchor="ctr"/>
            <a:lstStyle/>
            <a:p>
              <a:endParaRPr lang="en-US" sz="1500"/>
            </a:p>
          </p:txBody>
        </p:sp>
        <p:grpSp>
          <p:nvGrpSpPr>
            <p:cNvPr id="71" name="Graphic 8">
              <a:extLst>
                <a:ext uri="{FF2B5EF4-FFF2-40B4-BE49-F238E27FC236}">
                  <a16:creationId xmlns:a16="http://schemas.microsoft.com/office/drawing/2014/main" id="{B3E7402D-5C73-24D1-1C41-84189B87DBE5}"/>
                </a:ext>
              </a:extLst>
            </p:cNvPr>
            <p:cNvGrpSpPr>
              <a:grpSpLocks noGrp="1" noUngrp="1" noRot="1" noMove="1" noResize="1"/>
            </p:cNvGrpSpPr>
            <p:nvPr/>
          </p:nvGrpSpPr>
          <p:grpSpPr>
            <a:xfrm>
              <a:off x="7565446" y="251908"/>
              <a:ext cx="1146604" cy="1169909"/>
              <a:chOff x="7565446" y="251908"/>
              <a:chExt cx="1146604" cy="1169909"/>
            </a:xfrm>
          </p:grpSpPr>
          <p:sp>
            <p:nvSpPr>
              <p:cNvPr id="72" name="Freeform 34">
                <a:extLst>
                  <a:ext uri="{FF2B5EF4-FFF2-40B4-BE49-F238E27FC236}">
                    <a16:creationId xmlns:a16="http://schemas.microsoft.com/office/drawing/2014/main" id="{6EDF36EE-BE04-EB31-93AE-7566AEC10A5B}"/>
                  </a:ext>
                </a:extLst>
              </p:cNvPr>
              <p:cNvSpPr>
                <a:spLocks noGrp="1" noRot="1" noMove="1" noResize="1" noEditPoints="1" noAdjustHandles="1" noChangeArrowheads="1" noChangeShapeType="1"/>
              </p:cNvSpPr>
              <p:nvPr/>
            </p:nvSpPr>
            <p:spPr>
              <a:xfrm flipV="1">
                <a:off x="7565446" y="825210"/>
                <a:ext cx="797029" cy="419489"/>
              </a:xfrm>
              <a:custGeom>
                <a:avLst/>
                <a:gdLst>
                  <a:gd name="connsiteX0" fmla="*/ 70 w 797029"/>
                  <a:gd name="connsiteY0" fmla="*/ 371 h 419489"/>
                  <a:gd name="connsiteX1" fmla="*/ 223798 w 797029"/>
                  <a:gd name="connsiteY1" fmla="*/ 371 h 419489"/>
                  <a:gd name="connsiteX2" fmla="*/ 293713 w 797029"/>
                  <a:gd name="connsiteY2" fmla="*/ 69424 h 419489"/>
                  <a:gd name="connsiteX3" fmla="*/ 363628 w 797029"/>
                  <a:gd name="connsiteY3" fmla="*/ 140201 h 419489"/>
                  <a:gd name="connsiteX4" fmla="*/ 727185 w 797029"/>
                  <a:gd name="connsiteY4" fmla="*/ 140201 h 419489"/>
                  <a:gd name="connsiteX5" fmla="*/ 797100 w 797029"/>
                  <a:gd name="connsiteY5" fmla="*/ 210116 h 419489"/>
                  <a:gd name="connsiteX6" fmla="*/ 727185 w 797029"/>
                  <a:gd name="connsiteY6" fmla="*/ 280031 h 419489"/>
                  <a:gd name="connsiteX7" fmla="*/ 643287 w 797029"/>
                  <a:gd name="connsiteY7" fmla="*/ 280031 h 419489"/>
                  <a:gd name="connsiteX8" fmla="*/ 573373 w 797029"/>
                  <a:gd name="connsiteY8" fmla="*/ 349946 h 419489"/>
                  <a:gd name="connsiteX9" fmla="*/ 503458 w 797029"/>
                  <a:gd name="connsiteY9" fmla="*/ 419861 h 419489"/>
                  <a:gd name="connsiteX10" fmla="*/ 396255 w 797029"/>
                  <a:gd name="connsiteY10" fmla="*/ 419861 h 419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7029" h="419489">
                    <a:moveTo>
                      <a:pt x="70" y="371"/>
                    </a:moveTo>
                    <a:lnTo>
                      <a:pt x="223798" y="371"/>
                    </a:lnTo>
                    <a:cubicBezTo>
                      <a:pt x="262111" y="371"/>
                      <a:pt x="294179" y="31111"/>
                      <a:pt x="293713" y="69424"/>
                    </a:cubicBezTo>
                    <a:cubicBezTo>
                      <a:pt x="293247" y="108436"/>
                      <a:pt x="324732" y="140201"/>
                      <a:pt x="363628" y="140201"/>
                    </a:cubicBezTo>
                    <a:lnTo>
                      <a:pt x="727185" y="140201"/>
                    </a:lnTo>
                    <a:cubicBezTo>
                      <a:pt x="765802" y="140201"/>
                      <a:pt x="797100" y="171500"/>
                      <a:pt x="797100" y="210116"/>
                    </a:cubicBezTo>
                    <a:cubicBezTo>
                      <a:pt x="797100" y="248732"/>
                      <a:pt x="765802" y="280031"/>
                      <a:pt x="727185" y="280031"/>
                    </a:cubicBezTo>
                    <a:lnTo>
                      <a:pt x="643287" y="280031"/>
                    </a:lnTo>
                    <a:cubicBezTo>
                      <a:pt x="604671" y="280031"/>
                      <a:pt x="573373" y="311330"/>
                      <a:pt x="573373" y="349946"/>
                    </a:cubicBezTo>
                    <a:cubicBezTo>
                      <a:pt x="573373" y="388562"/>
                      <a:pt x="542074" y="419861"/>
                      <a:pt x="503458" y="419861"/>
                    </a:cubicBezTo>
                    <a:lnTo>
                      <a:pt x="396255" y="419861"/>
                    </a:lnTo>
                  </a:path>
                </a:pathLst>
              </a:custGeom>
              <a:noFill/>
              <a:ln w="19050" cap="rnd">
                <a:solidFill>
                  <a:schemeClr val="tx1"/>
                </a:solidFill>
                <a:prstDash val="solid"/>
                <a:round/>
              </a:ln>
            </p:spPr>
            <p:txBody>
              <a:bodyPr rtlCol="0" anchor="ctr"/>
              <a:lstStyle/>
              <a:p>
                <a:endParaRPr lang="en-US" sz="1500"/>
              </a:p>
            </p:txBody>
          </p:sp>
          <p:sp>
            <p:nvSpPr>
              <p:cNvPr id="73" name="Freeform 35">
                <a:extLst>
                  <a:ext uri="{FF2B5EF4-FFF2-40B4-BE49-F238E27FC236}">
                    <a16:creationId xmlns:a16="http://schemas.microsoft.com/office/drawing/2014/main" id="{67091880-4B97-6A9D-4E95-427707A82EE0}"/>
                  </a:ext>
                </a:extLst>
              </p:cNvPr>
              <p:cNvSpPr>
                <a:spLocks noGrp="1" noRot="1" noMove="1" noResize="1" noEditPoints="1" noAdjustHandles="1" noChangeArrowheads="1" noChangeShapeType="1"/>
              </p:cNvSpPr>
              <p:nvPr/>
            </p:nvSpPr>
            <p:spPr>
              <a:xfrm flipV="1">
                <a:off x="7565446" y="825210"/>
                <a:ext cx="331256" cy="1747"/>
              </a:xfrm>
              <a:custGeom>
                <a:avLst/>
                <a:gdLst>
                  <a:gd name="connsiteX0" fmla="*/ 331436 w 331256"/>
                  <a:gd name="connsiteY0" fmla="*/ 341 h 1747"/>
                  <a:gd name="connsiteX1" fmla="*/ 179 w 331256"/>
                  <a:gd name="connsiteY1" fmla="*/ 341 h 1747"/>
                </a:gdLst>
                <a:ahLst/>
                <a:cxnLst>
                  <a:cxn ang="0">
                    <a:pos x="connsiteX0" y="connsiteY0"/>
                  </a:cxn>
                  <a:cxn ang="0">
                    <a:pos x="connsiteX1" y="connsiteY1"/>
                  </a:cxn>
                </a:cxnLst>
                <a:rect l="l" t="t" r="r" b="b"/>
                <a:pathLst>
                  <a:path w="331256" h="1747">
                    <a:moveTo>
                      <a:pt x="331436" y="341"/>
                    </a:moveTo>
                    <a:lnTo>
                      <a:pt x="179" y="341"/>
                    </a:lnTo>
                  </a:path>
                </a:pathLst>
              </a:custGeom>
              <a:noFill/>
              <a:ln w="19050" cap="rnd">
                <a:solidFill>
                  <a:schemeClr val="tx1"/>
                </a:solidFill>
                <a:prstDash val="solid"/>
                <a:round/>
              </a:ln>
            </p:spPr>
            <p:txBody>
              <a:bodyPr rtlCol="0" anchor="ctr"/>
              <a:lstStyle/>
              <a:p>
                <a:endParaRPr lang="en-US" sz="1500"/>
              </a:p>
            </p:txBody>
          </p:sp>
          <p:sp>
            <p:nvSpPr>
              <p:cNvPr id="74" name="Freeform 36">
                <a:extLst>
                  <a:ext uri="{FF2B5EF4-FFF2-40B4-BE49-F238E27FC236}">
                    <a16:creationId xmlns:a16="http://schemas.microsoft.com/office/drawing/2014/main" id="{7FBB99F5-7700-64A8-1BC7-4B18C2251496}"/>
                  </a:ext>
                </a:extLst>
              </p:cNvPr>
              <p:cNvSpPr>
                <a:spLocks noGrp="1" noRot="1" noMove="1" noResize="1" noEditPoints="1" noAdjustHandles="1" noChangeArrowheads="1" noChangeShapeType="1"/>
              </p:cNvSpPr>
              <p:nvPr/>
            </p:nvSpPr>
            <p:spPr>
              <a:xfrm flipV="1">
                <a:off x="7859089" y="391738"/>
                <a:ext cx="139829" cy="139829"/>
              </a:xfrm>
              <a:custGeom>
                <a:avLst/>
                <a:gdLst>
                  <a:gd name="connsiteX0" fmla="*/ 70136 w 139829"/>
                  <a:gd name="connsiteY0" fmla="*/ 103 h 139829"/>
                  <a:gd name="connsiteX1" fmla="*/ 221 w 139829"/>
                  <a:gd name="connsiteY1" fmla="*/ 70018 h 139829"/>
                  <a:gd name="connsiteX2" fmla="*/ 70136 w 139829"/>
                  <a:gd name="connsiteY2" fmla="*/ 139933 h 139829"/>
                  <a:gd name="connsiteX3" fmla="*/ 140051 w 139829"/>
                  <a:gd name="connsiteY3" fmla="*/ 70018 h 139829"/>
                  <a:gd name="connsiteX4" fmla="*/ 70136 w 139829"/>
                  <a:gd name="connsiteY4" fmla="*/ 103 h 139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829" h="139829">
                    <a:moveTo>
                      <a:pt x="70136" y="103"/>
                    </a:moveTo>
                    <a:cubicBezTo>
                      <a:pt x="31590" y="103"/>
                      <a:pt x="221" y="31472"/>
                      <a:pt x="221" y="70018"/>
                    </a:cubicBezTo>
                    <a:cubicBezTo>
                      <a:pt x="221" y="108565"/>
                      <a:pt x="31590" y="139933"/>
                      <a:pt x="70136" y="139933"/>
                    </a:cubicBezTo>
                    <a:cubicBezTo>
                      <a:pt x="108683" y="139933"/>
                      <a:pt x="140051" y="108565"/>
                      <a:pt x="140051" y="70018"/>
                    </a:cubicBezTo>
                    <a:cubicBezTo>
                      <a:pt x="140051" y="31472"/>
                      <a:pt x="108683" y="103"/>
                      <a:pt x="70136" y="103"/>
                    </a:cubicBezTo>
                    <a:close/>
                  </a:path>
                </a:pathLst>
              </a:custGeom>
              <a:noFill/>
              <a:ln w="19050" cap="rnd">
                <a:solidFill>
                  <a:schemeClr val="tx1"/>
                </a:solidFill>
                <a:prstDash val="solid"/>
                <a:round/>
              </a:ln>
            </p:spPr>
            <p:txBody>
              <a:bodyPr rtlCol="0" anchor="ctr"/>
              <a:lstStyle/>
              <a:p>
                <a:endParaRPr lang="en-US" sz="1500"/>
              </a:p>
            </p:txBody>
          </p:sp>
          <p:sp>
            <p:nvSpPr>
              <p:cNvPr id="75" name="Freeform 37">
                <a:extLst>
                  <a:ext uri="{FF2B5EF4-FFF2-40B4-BE49-F238E27FC236}">
                    <a16:creationId xmlns:a16="http://schemas.microsoft.com/office/drawing/2014/main" id="{B82BB15B-A00F-CC7D-923C-B42C649D0A52}"/>
                  </a:ext>
                </a:extLst>
              </p:cNvPr>
              <p:cNvSpPr>
                <a:spLocks noGrp="1" noRot="1" noMove="1" noResize="1" noEditPoints="1" noAdjustHandles="1" noChangeArrowheads="1" noChangeShapeType="1"/>
              </p:cNvSpPr>
              <p:nvPr/>
            </p:nvSpPr>
            <p:spPr>
              <a:xfrm flipV="1">
                <a:off x="7719259" y="251908"/>
                <a:ext cx="419489" cy="629234"/>
              </a:xfrm>
              <a:custGeom>
                <a:avLst/>
                <a:gdLst>
                  <a:gd name="connsiteX0" fmla="*/ 209966 w 419489"/>
                  <a:gd name="connsiteY0" fmla="*/ 58 h 629234"/>
                  <a:gd name="connsiteX1" fmla="*/ 28211 w 419489"/>
                  <a:gd name="connsiteY1" fmla="*/ 314815 h 629234"/>
                  <a:gd name="connsiteX2" fmla="*/ 12153 w 419489"/>
                  <a:gd name="connsiteY2" fmla="*/ 349633 h 629234"/>
                  <a:gd name="connsiteX3" fmla="*/ 221 w 419489"/>
                  <a:gd name="connsiteY3" fmla="*/ 419548 h 629234"/>
                  <a:gd name="connsiteX4" fmla="*/ 209966 w 419489"/>
                  <a:gd name="connsiteY4" fmla="*/ 629293 h 629234"/>
                  <a:gd name="connsiteX5" fmla="*/ 419711 w 419489"/>
                  <a:gd name="connsiteY5" fmla="*/ 419548 h 629234"/>
                  <a:gd name="connsiteX6" fmla="*/ 407779 w 419489"/>
                  <a:gd name="connsiteY6" fmla="*/ 349633 h 629234"/>
                  <a:gd name="connsiteX7" fmla="*/ 391722 w 419489"/>
                  <a:gd name="connsiteY7" fmla="*/ 314815 h 629234"/>
                  <a:gd name="connsiteX8" fmla="*/ 209966 w 419489"/>
                  <a:gd name="connsiteY8" fmla="*/ 58 h 62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89" h="629234">
                    <a:moveTo>
                      <a:pt x="209966" y="58"/>
                    </a:moveTo>
                    <a:lnTo>
                      <a:pt x="28211" y="314815"/>
                    </a:lnTo>
                    <a:cubicBezTo>
                      <a:pt x="21848" y="325838"/>
                      <a:pt x="16465" y="337468"/>
                      <a:pt x="12153" y="349633"/>
                    </a:cubicBezTo>
                    <a:cubicBezTo>
                      <a:pt x="4416" y="371493"/>
                      <a:pt x="221" y="395031"/>
                      <a:pt x="221" y="419548"/>
                    </a:cubicBezTo>
                    <a:cubicBezTo>
                      <a:pt x="221" y="535397"/>
                      <a:pt x="94117" y="629293"/>
                      <a:pt x="209966" y="629293"/>
                    </a:cubicBezTo>
                    <a:cubicBezTo>
                      <a:pt x="325815" y="629293"/>
                      <a:pt x="419711" y="535397"/>
                      <a:pt x="419711" y="419548"/>
                    </a:cubicBezTo>
                    <a:cubicBezTo>
                      <a:pt x="419711" y="395031"/>
                      <a:pt x="415516" y="371493"/>
                      <a:pt x="407779" y="349633"/>
                    </a:cubicBezTo>
                    <a:cubicBezTo>
                      <a:pt x="403467" y="337468"/>
                      <a:pt x="398084" y="325838"/>
                      <a:pt x="391722" y="314815"/>
                    </a:cubicBezTo>
                    <a:lnTo>
                      <a:pt x="209966" y="58"/>
                    </a:lnTo>
                  </a:path>
                </a:pathLst>
              </a:custGeom>
              <a:noFill/>
              <a:ln w="19050" cap="rnd">
                <a:solidFill>
                  <a:schemeClr val="tx1"/>
                </a:solidFill>
                <a:prstDash val="solid"/>
                <a:round/>
              </a:ln>
            </p:spPr>
            <p:txBody>
              <a:bodyPr rtlCol="0" anchor="ctr"/>
              <a:lstStyle/>
              <a:p>
                <a:endParaRPr lang="en-US" sz="1500"/>
              </a:p>
            </p:txBody>
          </p:sp>
          <p:sp>
            <p:nvSpPr>
              <p:cNvPr id="76" name="Freeform 38">
                <a:extLst>
                  <a:ext uri="{FF2B5EF4-FFF2-40B4-BE49-F238E27FC236}">
                    <a16:creationId xmlns:a16="http://schemas.microsoft.com/office/drawing/2014/main" id="{8C7C7D6B-7F25-2DDE-69AF-E07E63A233DA}"/>
                  </a:ext>
                </a:extLst>
              </p:cNvPr>
              <p:cNvSpPr>
                <a:spLocks noGrp="1" noRot="1" noMove="1" noResize="1" noEditPoints="1" noAdjustHandles="1" noChangeArrowheads="1" noChangeShapeType="1"/>
              </p:cNvSpPr>
              <p:nvPr/>
            </p:nvSpPr>
            <p:spPr>
              <a:xfrm flipV="1">
                <a:off x="8292561" y="685380"/>
                <a:ext cx="209744" cy="139829"/>
              </a:xfrm>
              <a:custGeom>
                <a:avLst/>
                <a:gdLst>
                  <a:gd name="connsiteX0" fmla="*/ 210279 w 209744"/>
                  <a:gd name="connsiteY0" fmla="*/ 271 h 139829"/>
                  <a:gd name="connsiteX1" fmla="*/ 70449 w 209744"/>
                  <a:gd name="connsiteY1" fmla="*/ 271 h 139829"/>
                  <a:gd name="connsiteX2" fmla="*/ 534 w 209744"/>
                  <a:gd name="connsiteY2" fmla="*/ 70186 h 139829"/>
                  <a:gd name="connsiteX3" fmla="*/ 70449 w 209744"/>
                  <a:gd name="connsiteY3" fmla="*/ 140101 h 139829"/>
                  <a:gd name="connsiteX4" fmla="*/ 210279 w 209744"/>
                  <a:gd name="connsiteY4" fmla="*/ 140101 h 139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44" h="139829">
                    <a:moveTo>
                      <a:pt x="210279" y="271"/>
                    </a:moveTo>
                    <a:lnTo>
                      <a:pt x="70449" y="271"/>
                    </a:lnTo>
                    <a:cubicBezTo>
                      <a:pt x="31833" y="271"/>
                      <a:pt x="534" y="31570"/>
                      <a:pt x="534" y="70186"/>
                    </a:cubicBezTo>
                    <a:cubicBezTo>
                      <a:pt x="534" y="108803"/>
                      <a:pt x="31833" y="140101"/>
                      <a:pt x="70449" y="140101"/>
                    </a:cubicBezTo>
                    <a:lnTo>
                      <a:pt x="210279" y="140101"/>
                    </a:lnTo>
                  </a:path>
                </a:pathLst>
              </a:custGeom>
              <a:noFill/>
              <a:ln w="19050" cap="rnd">
                <a:solidFill>
                  <a:schemeClr val="tx1"/>
                </a:solidFill>
                <a:prstDash val="solid"/>
                <a:round/>
              </a:ln>
            </p:spPr>
            <p:txBody>
              <a:bodyPr rtlCol="0" anchor="ctr"/>
              <a:lstStyle/>
              <a:p>
                <a:endParaRPr lang="en-US" sz="1500"/>
              </a:p>
            </p:txBody>
          </p:sp>
          <p:sp>
            <p:nvSpPr>
              <p:cNvPr id="77" name="Freeform 39">
                <a:extLst>
                  <a:ext uri="{FF2B5EF4-FFF2-40B4-BE49-F238E27FC236}">
                    <a16:creationId xmlns:a16="http://schemas.microsoft.com/office/drawing/2014/main" id="{57AC9E1D-36AA-B40F-BA17-A62E4A627B85}"/>
                  </a:ext>
                </a:extLst>
              </p:cNvPr>
              <p:cNvSpPr>
                <a:spLocks noGrp="1" noRot="1" noMove="1" noResize="1" noEditPoints="1" noAdjustHandles="1" noChangeArrowheads="1" noChangeShapeType="1"/>
              </p:cNvSpPr>
              <p:nvPr/>
            </p:nvSpPr>
            <p:spPr>
              <a:xfrm flipV="1">
                <a:off x="8115444" y="1375208"/>
                <a:ext cx="46609" cy="46609"/>
              </a:xfrm>
              <a:custGeom>
                <a:avLst/>
                <a:gdLst>
                  <a:gd name="connsiteX0" fmla="*/ 46961 w 46609"/>
                  <a:gd name="connsiteY0" fmla="*/ 23974 h 46609"/>
                  <a:gd name="connsiteX1" fmla="*/ 23656 w 46609"/>
                  <a:gd name="connsiteY1" fmla="*/ 669 h 46609"/>
                  <a:gd name="connsiteX2" fmla="*/ 351 w 46609"/>
                  <a:gd name="connsiteY2" fmla="*/ 23974 h 46609"/>
                  <a:gd name="connsiteX3" fmla="*/ 23656 w 46609"/>
                  <a:gd name="connsiteY3" fmla="*/ 47279 h 46609"/>
                  <a:gd name="connsiteX4" fmla="*/ 46961 w 46609"/>
                  <a:gd name="connsiteY4" fmla="*/ 23974 h 46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9" h="46609">
                    <a:moveTo>
                      <a:pt x="46961" y="23974"/>
                    </a:moveTo>
                    <a:cubicBezTo>
                      <a:pt x="46961" y="11105"/>
                      <a:pt x="36528" y="669"/>
                      <a:pt x="23656" y="669"/>
                    </a:cubicBezTo>
                    <a:cubicBezTo>
                      <a:pt x="10785" y="669"/>
                      <a:pt x="351" y="11105"/>
                      <a:pt x="351" y="23974"/>
                    </a:cubicBezTo>
                    <a:cubicBezTo>
                      <a:pt x="351" y="36843"/>
                      <a:pt x="10785" y="47279"/>
                      <a:pt x="23656" y="47279"/>
                    </a:cubicBezTo>
                    <a:cubicBezTo>
                      <a:pt x="36528" y="47279"/>
                      <a:pt x="46961" y="36843"/>
                      <a:pt x="46961" y="23974"/>
                    </a:cubicBezTo>
                  </a:path>
                </a:pathLst>
              </a:custGeom>
              <a:solidFill>
                <a:srgbClr val="000000"/>
              </a:solidFill>
              <a:ln w="19050" cap="flat">
                <a:solidFill>
                  <a:schemeClr val="tx1"/>
                </a:solidFill>
                <a:prstDash val="solid"/>
                <a:miter/>
              </a:ln>
            </p:spPr>
            <p:txBody>
              <a:bodyPr rtlCol="0" anchor="ctr"/>
              <a:lstStyle/>
              <a:p>
                <a:endParaRPr lang="en-US" sz="1500"/>
              </a:p>
            </p:txBody>
          </p:sp>
          <p:sp>
            <p:nvSpPr>
              <p:cNvPr id="78" name="Freeform 40">
                <a:extLst>
                  <a:ext uri="{FF2B5EF4-FFF2-40B4-BE49-F238E27FC236}">
                    <a16:creationId xmlns:a16="http://schemas.microsoft.com/office/drawing/2014/main" id="{259C259A-22FD-CEEF-B956-AA38667EE13E}"/>
                  </a:ext>
                </a:extLst>
              </p:cNvPr>
              <p:cNvSpPr>
                <a:spLocks noGrp="1" noRot="1" noMove="1" noResize="1" noEditPoints="1" noAdjustHandles="1" noChangeArrowheads="1" noChangeShapeType="1"/>
              </p:cNvSpPr>
              <p:nvPr/>
            </p:nvSpPr>
            <p:spPr>
              <a:xfrm flipV="1">
                <a:off x="7565447" y="531568"/>
                <a:ext cx="468429" cy="866944"/>
              </a:xfrm>
              <a:custGeom>
                <a:avLst/>
                <a:gdLst>
                  <a:gd name="connsiteX0" fmla="*/ 165863 w 468429"/>
                  <a:gd name="connsiteY0" fmla="*/ 867552 h 866944"/>
                  <a:gd name="connsiteX1" fmla="*/ 118 w 468429"/>
                  <a:gd name="connsiteY1" fmla="*/ 867552 h 866944"/>
                  <a:gd name="connsiteX2" fmla="*/ 118 w 468429"/>
                  <a:gd name="connsiteY2" fmla="*/ 607 h 866944"/>
                  <a:gd name="connsiteX3" fmla="*/ 468548 w 468429"/>
                  <a:gd name="connsiteY3" fmla="*/ 607 h 866944"/>
                </a:gdLst>
                <a:ahLst/>
                <a:cxnLst>
                  <a:cxn ang="0">
                    <a:pos x="connsiteX0" y="connsiteY0"/>
                  </a:cxn>
                  <a:cxn ang="0">
                    <a:pos x="connsiteX1" y="connsiteY1"/>
                  </a:cxn>
                  <a:cxn ang="0">
                    <a:pos x="connsiteX2" y="connsiteY2"/>
                  </a:cxn>
                  <a:cxn ang="0">
                    <a:pos x="connsiteX3" y="connsiteY3"/>
                  </a:cxn>
                </a:cxnLst>
                <a:rect l="l" t="t" r="r" b="b"/>
                <a:pathLst>
                  <a:path w="468429" h="866944">
                    <a:moveTo>
                      <a:pt x="165863" y="867552"/>
                    </a:moveTo>
                    <a:lnTo>
                      <a:pt x="118" y="867552"/>
                    </a:lnTo>
                    <a:lnTo>
                      <a:pt x="118" y="607"/>
                    </a:lnTo>
                    <a:lnTo>
                      <a:pt x="468548" y="607"/>
                    </a:lnTo>
                  </a:path>
                </a:pathLst>
              </a:custGeom>
              <a:noFill/>
              <a:ln w="19050" cap="rnd">
                <a:solidFill>
                  <a:schemeClr val="tx1"/>
                </a:solidFill>
                <a:prstDash val="solid"/>
                <a:round/>
              </a:ln>
            </p:spPr>
            <p:txBody>
              <a:bodyPr rtlCol="0" anchor="ctr"/>
              <a:lstStyle/>
              <a:p>
                <a:endParaRPr lang="en-US" sz="1500"/>
              </a:p>
            </p:txBody>
          </p:sp>
          <p:sp>
            <p:nvSpPr>
              <p:cNvPr id="79" name="Freeform 41">
                <a:extLst>
                  <a:ext uri="{FF2B5EF4-FFF2-40B4-BE49-F238E27FC236}">
                    <a16:creationId xmlns:a16="http://schemas.microsoft.com/office/drawing/2014/main" id="{EDC3F06D-8E79-F201-211F-88C97759C4A2}"/>
                  </a:ext>
                </a:extLst>
              </p:cNvPr>
              <p:cNvSpPr>
                <a:spLocks noGrp="1" noRot="1" noMove="1" noResize="1" noEditPoints="1" noAdjustHandles="1" noChangeArrowheads="1" noChangeShapeType="1"/>
              </p:cNvSpPr>
              <p:nvPr/>
            </p:nvSpPr>
            <p:spPr>
              <a:xfrm flipV="1">
                <a:off x="8243621" y="391738"/>
                <a:ext cx="468429" cy="1006774"/>
              </a:xfrm>
              <a:custGeom>
                <a:avLst/>
                <a:gdLst>
                  <a:gd name="connsiteX0" fmla="*/ 435 w 468429"/>
                  <a:gd name="connsiteY0" fmla="*/ 165 h 1006774"/>
                  <a:gd name="connsiteX1" fmla="*/ 329035 w 468429"/>
                  <a:gd name="connsiteY1" fmla="*/ 165 h 1006774"/>
                  <a:gd name="connsiteX2" fmla="*/ 468865 w 468429"/>
                  <a:gd name="connsiteY2" fmla="*/ 139995 h 1006774"/>
                  <a:gd name="connsiteX3" fmla="*/ 329035 w 468429"/>
                  <a:gd name="connsiteY3" fmla="*/ 279825 h 1006774"/>
                  <a:gd name="connsiteX4" fmla="*/ 259120 w 468429"/>
                  <a:gd name="connsiteY4" fmla="*/ 279825 h 1006774"/>
                  <a:gd name="connsiteX5" fmla="*/ 259120 w 468429"/>
                  <a:gd name="connsiteY5" fmla="*/ 1006940 h 1006774"/>
                  <a:gd name="connsiteX6" fmla="*/ 329035 w 468429"/>
                  <a:gd name="connsiteY6" fmla="*/ 1006940 h 1006774"/>
                  <a:gd name="connsiteX7" fmla="*/ 468865 w 468429"/>
                  <a:gd name="connsiteY7" fmla="*/ 867110 h 1006774"/>
                  <a:gd name="connsiteX8" fmla="*/ 468865 w 468429"/>
                  <a:gd name="connsiteY8" fmla="*/ 139995 h 100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429" h="1006774">
                    <a:moveTo>
                      <a:pt x="435" y="165"/>
                    </a:moveTo>
                    <a:lnTo>
                      <a:pt x="329035" y="165"/>
                    </a:lnTo>
                    <a:cubicBezTo>
                      <a:pt x="406268" y="165"/>
                      <a:pt x="468865" y="62762"/>
                      <a:pt x="468865" y="139995"/>
                    </a:cubicBezTo>
                    <a:cubicBezTo>
                      <a:pt x="468865" y="217228"/>
                      <a:pt x="406268" y="279825"/>
                      <a:pt x="329035" y="279825"/>
                    </a:cubicBezTo>
                    <a:lnTo>
                      <a:pt x="259120" y="279825"/>
                    </a:lnTo>
                    <a:lnTo>
                      <a:pt x="259120" y="1006940"/>
                    </a:lnTo>
                    <a:lnTo>
                      <a:pt x="329035" y="1006940"/>
                    </a:lnTo>
                    <a:cubicBezTo>
                      <a:pt x="406268" y="1006940"/>
                      <a:pt x="468865" y="944343"/>
                      <a:pt x="468865" y="867110"/>
                    </a:cubicBezTo>
                    <a:lnTo>
                      <a:pt x="468865" y="139995"/>
                    </a:lnTo>
                  </a:path>
                </a:pathLst>
              </a:custGeom>
              <a:noFill/>
              <a:ln w="19050" cap="rnd">
                <a:solidFill>
                  <a:schemeClr val="tx1"/>
                </a:solidFill>
                <a:prstDash val="solid"/>
                <a:round/>
              </a:ln>
            </p:spPr>
            <p:txBody>
              <a:bodyPr rtlCol="0" anchor="ctr"/>
              <a:lstStyle/>
              <a:p>
                <a:endParaRPr lang="en-US" sz="1500"/>
              </a:p>
            </p:txBody>
          </p:sp>
        </p:grpSp>
      </p:grpSp>
      <p:grpSp>
        <p:nvGrpSpPr>
          <p:cNvPr id="80" name="Graphic 10">
            <a:extLst>
              <a:ext uri="{FF2B5EF4-FFF2-40B4-BE49-F238E27FC236}">
                <a16:creationId xmlns:a16="http://schemas.microsoft.com/office/drawing/2014/main" id="{A11718A0-1EC1-AC64-66A0-A8D8945BA809}"/>
              </a:ext>
            </a:extLst>
          </p:cNvPr>
          <p:cNvGrpSpPr>
            <a:grpSpLocks noGrp="1" noUngrp="1" noRot="1" noChangeAspect="1" noMove="1" noResize="1"/>
          </p:cNvGrpSpPr>
          <p:nvPr userDrawn="1"/>
        </p:nvGrpSpPr>
        <p:grpSpPr>
          <a:xfrm>
            <a:off x="8276944" y="2163801"/>
            <a:ext cx="685800" cy="699738"/>
            <a:chOff x="15028879" y="264066"/>
            <a:chExt cx="1158255" cy="1122288"/>
          </a:xfrm>
          <a:noFill/>
        </p:grpSpPr>
        <p:sp>
          <p:nvSpPr>
            <p:cNvPr id="81" name="Freeform 12">
              <a:extLst>
                <a:ext uri="{FF2B5EF4-FFF2-40B4-BE49-F238E27FC236}">
                  <a16:creationId xmlns:a16="http://schemas.microsoft.com/office/drawing/2014/main" id="{2AA84F54-057B-0CA9-5F07-692AEA9DC11F}"/>
                </a:ext>
              </a:extLst>
            </p:cNvPr>
            <p:cNvSpPr>
              <a:spLocks noGrp="1" noRot="1" noMove="1" noResize="1" noEditPoints="1" noAdjustHandles="1" noChangeArrowheads="1" noChangeShapeType="1"/>
            </p:cNvSpPr>
            <p:nvPr/>
          </p:nvSpPr>
          <p:spPr>
            <a:xfrm flipV="1">
              <a:off x="16020910" y="418755"/>
              <a:ext cx="1747" cy="81623"/>
            </a:xfrm>
            <a:custGeom>
              <a:avLst/>
              <a:gdLst>
                <a:gd name="connsiteX0" fmla="*/ 578 w 1747"/>
                <a:gd name="connsiteY0" fmla="*/ 81773 h 81623"/>
                <a:gd name="connsiteX1" fmla="*/ 578 w 1747"/>
                <a:gd name="connsiteY1" fmla="*/ 150 h 81623"/>
              </a:gdLst>
              <a:ahLst/>
              <a:cxnLst>
                <a:cxn ang="0">
                  <a:pos x="connsiteX0" y="connsiteY0"/>
                </a:cxn>
                <a:cxn ang="0">
                  <a:pos x="connsiteX1" y="connsiteY1"/>
                </a:cxn>
              </a:cxnLst>
              <a:rect l="l" t="t" r="r" b="b"/>
              <a:pathLst>
                <a:path w="1747" h="81623">
                  <a:moveTo>
                    <a:pt x="578" y="81773"/>
                  </a:moveTo>
                  <a:lnTo>
                    <a:pt x="578" y="150"/>
                  </a:lnTo>
                </a:path>
              </a:pathLst>
            </a:custGeom>
            <a:noFill/>
            <a:ln w="19050" cap="rnd">
              <a:solidFill>
                <a:schemeClr val="tx1"/>
              </a:solidFill>
              <a:prstDash val="solid"/>
              <a:round/>
            </a:ln>
          </p:spPr>
          <p:txBody>
            <a:bodyPr rtlCol="0" anchor="ctr"/>
            <a:lstStyle/>
            <a:p>
              <a:endParaRPr lang="en-US" sz="1500"/>
            </a:p>
          </p:txBody>
        </p:sp>
        <p:grpSp>
          <p:nvGrpSpPr>
            <p:cNvPr id="82" name="Graphic 10">
              <a:extLst>
                <a:ext uri="{FF2B5EF4-FFF2-40B4-BE49-F238E27FC236}">
                  <a16:creationId xmlns:a16="http://schemas.microsoft.com/office/drawing/2014/main" id="{B2EFA2C8-0B3D-E242-4E94-E8EADD9AB2CA}"/>
                </a:ext>
              </a:extLst>
            </p:cNvPr>
            <p:cNvGrpSpPr>
              <a:grpSpLocks noGrp="1" noUngrp="1" noRot="1" noMove="1" noResize="1"/>
            </p:cNvGrpSpPr>
            <p:nvPr/>
          </p:nvGrpSpPr>
          <p:grpSpPr>
            <a:xfrm>
              <a:off x="15028879" y="264066"/>
              <a:ext cx="1158255" cy="1122288"/>
              <a:chOff x="15028879" y="264066"/>
              <a:chExt cx="1158255" cy="1122288"/>
            </a:xfrm>
            <a:noFill/>
          </p:grpSpPr>
          <p:sp>
            <p:nvSpPr>
              <p:cNvPr id="83" name="Freeform 25">
                <a:extLst>
                  <a:ext uri="{FF2B5EF4-FFF2-40B4-BE49-F238E27FC236}">
                    <a16:creationId xmlns:a16="http://schemas.microsoft.com/office/drawing/2014/main" id="{A82F76AD-6541-49F3-8B58-4FB8925219E7}"/>
                  </a:ext>
                </a:extLst>
              </p:cNvPr>
              <p:cNvSpPr>
                <a:spLocks noGrp="1" noRot="1" noMove="1" noResize="1" noEditPoints="1" noAdjustHandles="1" noChangeArrowheads="1" noChangeShapeType="1"/>
              </p:cNvSpPr>
              <p:nvPr/>
            </p:nvSpPr>
            <p:spPr>
              <a:xfrm flipV="1">
                <a:off x="15430332" y="590224"/>
                <a:ext cx="159352" cy="95972"/>
              </a:xfrm>
              <a:custGeom>
                <a:avLst/>
                <a:gdLst>
                  <a:gd name="connsiteX0" fmla="*/ 159672 w 159352"/>
                  <a:gd name="connsiteY0" fmla="*/ 96227 h 95972"/>
                  <a:gd name="connsiteX1" fmla="*/ 319 w 159352"/>
                  <a:gd name="connsiteY1" fmla="*/ 255 h 95972"/>
                </a:gdLst>
                <a:ahLst/>
                <a:cxnLst>
                  <a:cxn ang="0">
                    <a:pos x="connsiteX0" y="connsiteY0"/>
                  </a:cxn>
                  <a:cxn ang="0">
                    <a:pos x="connsiteX1" y="connsiteY1"/>
                  </a:cxn>
                </a:cxnLst>
                <a:rect l="l" t="t" r="r" b="b"/>
                <a:pathLst>
                  <a:path w="159352" h="95972">
                    <a:moveTo>
                      <a:pt x="159672" y="96227"/>
                    </a:moveTo>
                    <a:cubicBezTo>
                      <a:pt x="96294" y="82682"/>
                      <a:pt x="40614" y="48172"/>
                      <a:pt x="319" y="255"/>
                    </a:cubicBezTo>
                  </a:path>
                </a:pathLst>
              </a:custGeom>
              <a:noFill/>
              <a:ln w="19050" cap="rnd">
                <a:solidFill>
                  <a:schemeClr val="tx1"/>
                </a:solidFill>
                <a:prstDash val="solid"/>
                <a:round/>
              </a:ln>
            </p:spPr>
            <p:txBody>
              <a:bodyPr rtlCol="0" anchor="ctr"/>
              <a:lstStyle/>
              <a:p>
                <a:endParaRPr lang="en-US" sz="1500"/>
              </a:p>
            </p:txBody>
          </p:sp>
          <p:sp>
            <p:nvSpPr>
              <p:cNvPr id="84" name="Freeform 14">
                <a:extLst>
                  <a:ext uri="{FF2B5EF4-FFF2-40B4-BE49-F238E27FC236}">
                    <a16:creationId xmlns:a16="http://schemas.microsoft.com/office/drawing/2014/main" id="{589E942E-9DC4-4C5D-A4A3-F594188CD41F}"/>
                  </a:ext>
                </a:extLst>
              </p:cNvPr>
              <p:cNvSpPr>
                <a:spLocks noGrp="1" noRot="1" noMove="1" noResize="1" noEditPoints="1" noAdjustHandles="1" noChangeArrowheads="1" noChangeShapeType="1"/>
              </p:cNvSpPr>
              <p:nvPr/>
            </p:nvSpPr>
            <p:spPr>
              <a:xfrm flipV="1">
                <a:off x="15578027" y="737494"/>
                <a:ext cx="142330" cy="263283"/>
              </a:xfrm>
              <a:custGeom>
                <a:avLst/>
                <a:gdLst>
                  <a:gd name="connsiteX0" fmla="*/ 125321 w 142330"/>
                  <a:gd name="connsiteY0" fmla="*/ 245821 h 263283"/>
                  <a:gd name="connsiteX1" fmla="*/ 49995 w 142330"/>
                  <a:gd name="connsiteY1" fmla="*/ 260023 h 263283"/>
                  <a:gd name="connsiteX2" fmla="*/ 25352 w 142330"/>
                  <a:gd name="connsiteY2" fmla="*/ 167689 h 263283"/>
                  <a:gd name="connsiteX3" fmla="*/ 99369 w 142330"/>
                  <a:gd name="connsiteY3" fmla="*/ 131911 h 263283"/>
                  <a:gd name="connsiteX4" fmla="*/ 69524 w 142330"/>
                  <a:gd name="connsiteY4" fmla="*/ 415 h 263283"/>
                  <a:gd name="connsiteX5" fmla="*/ 388 w 142330"/>
                  <a:gd name="connsiteY5" fmla="*/ 19623 h 26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330" h="263283">
                    <a:moveTo>
                      <a:pt x="125321" y="245821"/>
                    </a:moveTo>
                    <a:cubicBezTo>
                      <a:pt x="125321" y="245821"/>
                      <a:pt x="95857" y="273438"/>
                      <a:pt x="49995" y="260023"/>
                    </a:cubicBezTo>
                    <a:cubicBezTo>
                      <a:pt x="7881" y="247709"/>
                      <a:pt x="-3015" y="190311"/>
                      <a:pt x="25352" y="167689"/>
                    </a:cubicBezTo>
                    <a:cubicBezTo>
                      <a:pt x="41642" y="154699"/>
                      <a:pt x="66222" y="143930"/>
                      <a:pt x="99369" y="131911"/>
                    </a:cubicBezTo>
                    <a:cubicBezTo>
                      <a:pt x="173556" y="105013"/>
                      <a:pt x="145207" y="310"/>
                      <a:pt x="69524" y="415"/>
                    </a:cubicBezTo>
                    <a:cubicBezTo>
                      <a:pt x="39988" y="457"/>
                      <a:pt x="26196" y="2443"/>
                      <a:pt x="388" y="19623"/>
                    </a:cubicBezTo>
                  </a:path>
                </a:pathLst>
              </a:custGeom>
              <a:noFill/>
              <a:ln w="19050" cap="rnd">
                <a:solidFill>
                  <a:schemeClr val="tx1"/>
                </a:solidFill>
                <a:prstDash val="solid"/>
                <a:round/>
              </a:ln>
            </p:spPr>
            <p:txBody>
              <a:bodyPr rtlCol="0" anchor="ctr"/>
              <a:lstStyle/>
              <a:p>
                <a:endParaRPr lang="en-US" sz="1500"/>
              </a:p>
            </p:txBody>
          </p:sp>
          <p:sp>
            <p:nvSpPr>
              <p:cNvPr id="85" name="Freeform 20">
                <a:extLst>
                  <a:ext uri="{FF2B5EF4-FFF2-40B4-BE49-F238E27FC236}">
                    <a16:creationId xmlns:a16="http://schemas.microsoft.com/office/drawing/2014/main" id="{980DB789-6045-A2AF-0944-07448CAA949B}"/>
                  </a:ext>
                </a:extLst>
              </p:cNvPr>
              <p:cNvSpPr>
                <a:spLocks noGrp="1" noRot="1" noMove="1" noResize="1" noEditPoints="1" noAdjustHandles="1" noChangeArrowheads="1" noChangeShapeType="1"/>
              </p:cNvSpPr>
              <p:nvPr/>
            </p:nvSpPr>
            <p:spPr>
              <a:xfrm flipV="1">
                <a:off x="15710124" y="590224"/>
                <a:ext cx="226447" cy="388789"/>
              </a:xfrm>
              <a:custGeom>
                <a:avLst/>
                <a:gdLst>
                  <a:gd name="connsiteX0" fmla="*/ 205730 w 226447"/>
                  <a:gd name="connsiteY0" fmla="*/ 235 h 388789"/>
                  <a:gd name="connsiteX1" fmla="*/ 226942 w 226447"/>
                  <a:gd name="connsiteY1" fmla="*/ 106363 h 388789"/>
                  <a:gd name="connsiteX2" fmla="*/ 504 w 226447"/>
                  <a:gd name="connsiteY2" fmla="*/ 389025 h 388789"/>
                </a:gdLst>
                <a:ahLst/>
                <a:cxnLst>
                  <a:cxn ang="0">
                    <a:pos x="connsiteX0" y="connsiteY0"/>
                  </a:cxn>
                  <a:cxn ang="0">
                    <a:pos x="connsiteX1" y="connsiteY1"/>
                  </a:cxn>
                  <a:cxn ang="0">
                    <a:pos x="connsiteX2" y="connsiteY2"/>
                  </a:cxn>
                </a:cxnLst>
                <a:rect l="l" t="t" r="r" b="b"/>
                <a:pathLst>
                  <a:path w="226447" h="388789">
                    <a:moveTo>
                      <a:pt x="205730" y="235"/>
                    </a:moveTo>
                    <a:cubicBezTo>
                      <a:pt x="219126" y="32997"/>
                      <a:pt x="226639" y="68807"/>
                      <a:pt x="226942" y="106363"/>
                    </a:cubicBezTo>
                    <a:cubicBezTo>
                      <a:pt x="228056" y="244832"/>
                      <a:pt x="130821" y="361159"/>
                      <a:pt x="504" y="389025"/>
                    </a:cubicBezTo>
                  </a:path>
                </a:pathLst>
              </a:custGeom>
              <a:noFill/>
              <a:ln w="19050" cap="rnd">
                <a:solidFill>
                  <a:schemeClr val="tx1"/>
                </a:solidFill>
                <a:prstDash val="solid"/>
                <a:round/>
              </a:ln>
            </p:spPr>
            <p:txBody>
              <a:bodyPr rtlCol="0" anchor="ctr"/>
              <a:lstStyle/>
              <a:p>
                <a:endParaRPr lang="en-US" sz="1500"/>
              </a:p>
            </p:txBody>
          </p:sp>
          <p:sp>
            <p:nvSpPr>
              <p:cNvPr id="86" name="Freeform 21">
                <a:extLst>
                  <a:ext uri="{FF2B5EF4-FFF2-40B4-BE49-F238E27FC236}">
                    <a16:creationId xmlns:a16="http://schemas.microsoft.com/office/drawing/2014/main" id="{3E9CD619-25DC-EB41-3493-E98BD21DB094}"/>
                  </a:ext>
                </a:extLst>
              </p:cNvPr>
              <p:cNvSpPr>
                <a:spLocks noGrp="1" noRot="1" noMove="1" noResize="1" noEditPoints="1" noAdjustHandles="1" noChangeArrowheads="1" noChangeShapeType="1"/>
              </p:cNvSpPr>
              <p:nvPr/>
            </p:nvSpPr>
            <p:spPr>
              <a:xfrm flipV="1">
                <a:off x="15760251" y="1049504"/>
                <a:ext cx="113637" cy="85734"/>
              </a:xfrm>
              <a:custGeom>
                <a:avLst/>
                <a:gdLst>
                  <a:gd name="connsiteX0" fmla="*/ 437 w 113637"/>
                  <a:gd name="connsiteY0" fmla="*/ 476 h 85734"/>
                  <a:gd name="connsiteX1" fmla="*/ 114074 w 113637"/>
                  <a:gd name="connsiteY1" fmla="*/ 86210 h 85734"/>
                </a:gdLst>
                <a:ahLst/>
                <a:cxnLst>
                  <a:cxn ang="0">
                    <a:pos x="connsiteX0" y="connsiteY0"/>
                  </a:cxn>
                  <a:cxn ang="0">
                    <a:pos x="connsiteX1" y="connsiteY1"/>
                  </a:cxn>
                </a:cxnLst>
                <a:rect l="l" t="t" r="r" b="b"/>
                <a:pathLst>
                  <a:path w="113637" h="85734">
                    <a:moveTo>
                      <a:pt x="437" y="476"/>
                    </a:moveTo>
                    <a:cubicBezTo>
                      <a:pt x="45173" y="19157"/>
                      <a:pt x="84192" y="48857"/>
                      <a:pt x="114074" y="86210"/>
                    </a:cubicBezTo>
                  </a:path>
                </a:pathLst>
              </a:custGeom>
              <a:noFill/>
              <a:ln w="19050" cap="rnd">
                <a:solidFill>
                  <a:schemeClr val="tx1"/>
                </a:solidFill>
                <a:prstDash val="solid"/>
                <a:round/>
              </a:ln>
            </p:spPr>
            <p:txBody>
              <a:bodyPr rtlCol="0" anchor="ctr"/>
              <a:lstStyle/>
              <a:p>
                <a:endParaRPr lang="en-US" sz="1500"/>
              </a:p>
            </p:txBody>
          </p:sp>
          <p:sp>
            <p:nvSpPr>
              <p:cNvPr id="87" name="Freeform 24">
                <a:extLst>
                  <a:ext uri="{FF2B5EF4-FFF2-40B4-BE49-F238E27FC236}">
                    <a16:creationId xmlns:a16="http://schemas.microsoft.com/office/drawing/2014/main" id="{BA2EE687-BEA1-E053-EC49-F177FE741AFF}"/>
                  </a:ext>
                </a:extLst>
              </p:cNvPr>
              <p:cNvSpPr>
                <a:spLocks noGrp="1" noRot="1" noMove="1" noResize="1" noEditPoints="1" noAdjustHandles="1" noChangeArrowheads="1" noChangeShapeType="1"/>
              </p:cNvSpPr>
              <p:nvPr/>
            </p:nvSpPr>
            <p:spPr>
              <a:xfrm flipV="1">
                <a:off x="15363178" y="754832"/>
                <a:ext cx="47938" cy="274495"/>
              </a:xfrm>
              <a:custGeom>
                <a:avLst/>
                <a:gdLst>
                  <a:gd name="connsiteX0" fmla="*/ 24541 w 47938"/>
                  <a:gd name="connsiteY0" fmla="*/ 274934 h 274495"/>
                  <a:gd name="connsiteX1" fmla="*/ 225 w 47938"/>
                  <a:gd name="connsiteY1" fmla="*/ 161504 h 274495"/>
                  <a:gd name="connsiteX2" fmla="*/ 48154 w 47938"/>
                  <a:gd name="connsiteY2" fmla="*/ 438 h 274495"/>
                </a:gdLst>
                <a:ahLst/>
                <a:cxnLst>
                  <a:cxn ang="0">
                    <a:pos x="connsiteX0" y="connsiteY0"/>
                  </a:cxn>
                  <a:cxn ang="0">
                    <a:pos x="connsiteX1" y="connsiteY1"/>
                  </a:cxn>
                  <a:cxn ang="0">
                    <a:pos x="connsiteX2" y="connsiteY2"/>
                  </a:cxn>
                </a:cxnLst>
                <a:rect l="l" t="t" r="r" b="b"/>
                <a:pathLst>
                  <a:path w="47938" h="274495">
                    <a:moveTo>
                      <a:pt x="24541" y="274934"/>
                    </a:moveTo>
                    <a:cubicBezTo>
                      <a:pt x="9204" y="240219"/>
                      <a:pt x="551" y="201868"/>
                      <a:pt x="225" y="161504"/>
                    </a:cubicBezTo>
                    <a:cubicBezTo>
                      <a:pt x="-255" y="101962"/>
                      <a:pt x="17454" y="46519"/>
                      <a:pt x="48154" y="438"/>
                    </a:cubicBezTo>
                  </a:path>
                </a:pathLst>
              </a:custGeom>
              <a:noFill/>
              <a:ln w="19050" cap="rnd">
                <a:solidFill>
                  <a:schemeClr val="tx1"/>
                </a:solidFill>
                <a:prstDash val="solid"/>
                <a:round/>
              </a:ln>
            </p:spPr>
            <p:txBody>
              <a:bodyPr rtlCol="0" anchor="ctr"/>
              <a:lstStyle/>
              <a:p>
                <a:endParaRPr lang="en-US" sz="1500"/>
              </a:p>
            </p:txBody>
          </p:sp>
          <p:sp>
            <p:nvSpPr>
              <p:cNvPr id="88" name="Freeform 26">
                <a:extLst>
                  <a:ext uri="{FF2B5EF4-FFF2-40B4-BE49-F238E27FC236}">
                    <a16:creationId xmlns:a16="http://schemas.microsoft.com/office/drawing/2014/main" id="{1E729E0D-6BC9-0258-A7C9-BA55793F1E41}"/>
                  </a:ext>
                </a:extLst>
              </p:cNvPr>
              <p:cNvSpPr>
                <a:spLocks noGrp="1" noRot="1" noMove="1" noResize="1" noEditPoints="1" noAdjustHandles="1" noChangeArrowheads="1" noChangeShapeType="1"/>
              </p:cNvSpPr>
              <p:nvPr/>
            </p:nvSpPr>
            <p:spPr>
              <a:xfrm flipV="1">
                <a:off x="15279681" y="584116"/>
                <a:ext cx="135714" cy="390111"/>
              </a:xfrm>
              <a:custGeom>
                <a:avLst/>
                <a:gdLst>
                  <a:gd name="connsiteX0" fmla="*/ 135936 w 135714"/>
                  <a:gd name="connsiteY0" fmla="*/ 390510 h 390111"/>
                  <a:gd name="connsiteX1" fmla="*/ 234 w 135714"/>
                  <a:gd name="connsiteY1" fmla="*/ 107035 h 390111"/>
                  <a:gd name="connsiteX2" fmla="*/ 14955 w 135714"/>
                  <a:gd name="connsiteY2" fmla="*/ 399 h 390111"/>
                </a:gdLst>
                <a:ahLst/>
                <a:cxnLst>
                  <a:cxn ang="0">
                    <a:pos x="connsiteX0" y="connsiteY0"/>
                  </a:cxn>
                  <a:cxn ang="0">
                    <a:pos x="connsiteX1" y="connsiteY1"/>
                  </a:cxn>
                  <a:cxn ang="0">
                    <a:pos x="connsiteX2" y="connsiteY2"/>
                  </a:cxn>
                </a:cxnLst>
                <a:rect l="l" t="t" r="r" b="b"/>
                <a:pathLst>
                  <a:path w="135714" h="390111">
                    <a:moveTo>
                      <a:pt x="135936" y="390510"/>
                    </a:moveTo>
                    <a:cubicBezTo>
                      <a:pt x="53872" y="323263"/>
                      <a:pt x="1157" y="221423"/>
                      <a:pt x="234" y="107035"/>
                    </a:cubicBezTo>
                    <a:cubicBezTo>
                      <a:pt x="-65" y="70008"/>
                      <a:pt x="5109" y="34217"/>
                      <a:pt x="14955" y="399"/>
                    </a:cubicBezTo>
                  </a:path>
                </a:pathLst>
              </a:custGeom>
              <a:noFill/>
              <a:ln w="19050" cap="rnd">
                <a:solidFill>
                  <a:schemeClr val="tx1"/>
                </a:solidFill>
                <a:prstDash val="solid"/>
                <a:round/>
              </a:ln>
            </p:spPr>
            <p:txBody>
              <a:bodyPr rtlCol="0" anchor="ctr"/>
              <a:lstStyle/>
              <a:p>
                <a:endParaRPr lang="en-US" sz="1500"/>
              </a:p>
            </p:txBody>
          </p:sp>
          <p:sp>
            <p:nvSpPr>
              <p:cNvPr id="89" name="Freeform 27">
                <a:extLst>
                  <a:ext uri="{FF2B5EF4-FFF2-40B4-BE49-F238E27FC236}">
                    <a16:creationId xmlns:a16="http://schemas.microsoft.com/office/drawing/2014/main" id="{73EF05FB-2FC8-C3B5-9344-0983DAA9DE7B}"/>
                  </a:ext>
                </a:extLst>
              </p:cNvPr>
              <p:cNvSpPr>
                <a:spLocks noGrp="1" noRot="1" noMove="1" noResize="1" noEditPoints="1" noAdjustHandles="1" noChangeArrowheads="1" noChangeShapeType="1"/>
              </p:cNvSpPr>
              <p:nvPr/>
            </p:nvSpPr>
            <p:spPr>
              <a:xfrm flipV="1">
                <a:off x="15861705" y="584165"/>
                <a:ext cx="158362" cy="590039"/>
              </a:xfrm>
              <a:custGeom>
                <a:avLst/>
                <a:gdLst>
                  <a:gd name="connsiteX0" fmla="*/ 498 w 158362"/>
                  <a:gd name="connsiteY0" fmla="*/ 246 h 590039"/>
                  <a:gd name="connsiteX1" fmla="*/ 158848 w 158362"/>
                  <a:gd name="connsiteY1" fmla="*/ 300894 h 590039"/>
                  <a:gd name="connsiteX2" fmla="*/ 23195 w 158362"/>
                  <a:gd name="connsiteY2" fmla="*/ 590286 h 590039"/>
                </a:gdLst>
                <a:ahLst/>
                <a:cxnLst>
                  <a:cxn ang="0">
                    <a:pos x="connsiteX0" y="connsiteY0"/>
                  </a:cxn>
                  <a:cxn ang="0">
                    <a:pos x="connsiteX1" y="connsiteY1"/>
                  </a:cxn>
                  <a:cxn ang="0">
                    <a:pos x="connsiteX2" y="connsiteY2"/>
                  </a:cxn>
                </a:cxnLst>
                <a:rect l="l" t="t" r="r" b="b"/>
                <a:pathLst>
                  <a:path w="158362" h="590039">
                    <a:moveTo>
                      <a:pt x="498" y="246"/>
                    </a:moveTo>
                    <a:cubicBezTo>
                      <a:pt x="95400" y="66574"/>
                      <a:pt x="157846" y="176296"/>
                      <a:pt x="158848" y="300894"/>
                    </a:cubicBezTo>
                    <a:cubicBezTo>
                      <a:pt x="159790" y="417402"/>
                      <a:pt x="106785" y="521750"/>
                      <a:pt x="23195" y="590286"/>
                    </a:cubicBezTo>
                  </a:path>
                </a:pathLst>
              </a:custGeom>
              <a:noFill/>
              <a:ln w="19050" cap="rnd">
                <a:solidFill>
                  <a:schemeClr val="tx1"/>
                </a:solidFill>
                <a:prstDash val="solid"/>
                <a:round/>
              </a:ln>
            </p:spPr>
            <p:txBody>
              <a:bodyPr rtlCol="0" anchor="ctr"/>
              <a:lstStyle/>
              <a:p>
                <a:endParaRPr lang="en-US" sz="1500"/>
              </a:p>
            </p:txBody>
          </p:sp>
          <p:sp>
            <p:nvSpPr>
              <p:cNvPr id="90" name="Freeform 15">
                <a:extLst>
                  <a:ext uri="{FF2B5EF4-FFF2-40B4-BE49-F238E27FC236}">
                    <a16:creationId xmlns:a16="http://schemas.microsoft.com/office/drawing/2014/main" id="{DA39C669-59AA-5FBD-49E1-C5E122132FA6}"/>
                  </a:ext>
                </a:extLst>
              </p:cNvPr>
              <p:cNvSpPr>
                <a:spLocks noGrp="1" noRot="1" noMove="1" noResize="1" noEditPoints="1" noAdjustHandles="1" noChangeArrowheads="1" noChangeShapeType="1"/>
              </p:cNvSpPr>
              <p:nvPr/>
            </p:nvSpPr>
            <p:spPr>
              <a:xfrm flipV="1">
                <a:off x="15434385" y="1215977"/>
                <a:ext cx="332454" cy="1747"/>
              </a:xfrm>
              <a:custGeom>
                <a:avLst/>
                <a:gdLst>
                  <a:gd name="connsiteX0" fmla="*/ 332863 w 332454"/>
                  <a:gd name="connsiteY0" fmla="*/ 565 h 1747"/>
                  <a:gd name="connsiteX1" fmla="*/ 408 w 332454"/>
                  <a:gd name="connsiteY1" fmla="*/ 565 h 1747"/>
                </a:gdLst>
                <a:ahLst/>
                <a:cxnLst>
                  <a:cxn ang="0">
                    <a:pos x="connsiteX0" y="connsiteY0"/>
                  </a:cxn>
                  <a:cxn ang="0">
                    <a:pos x="connsiteX1" y="connsiteY1"/>
                  </a:cxn>
                </a:cxnLst>
                <a:rect l="l" t="t" r="r" b="b"/>
                <a:pathLst>
                  <a:path w="332454" h="1747">
                    <a:moveTo>
                      <a:pt x="332863" y="565"/>
                    </a:moveTo>
                    <a:lnTo>
                      <a:pt x="408" y="565"/>
                    </a:lnTo>
                  </a:path>
                </a:pathLst>
              </a:custGeom>
              <a:noFill/>
              <a:ln w="19050" cap="rnd">
                <a:solidFill>
                  <a:schemeClr val="tx1"/>
                </a:solidFill>
                <a:prstDash val="solid"/>
                <a:round/>
              </a:ln>
            </p:spPr>
            <p:txBody>
              <a:bodyPr rtlCol="0" anchor="ctr"/>
              <a:lstStyle/>
              <a:p>
                <a:endParaRPr lang="en-US" sz="1500"/>
              </a:p>
            </p:txBody>
          </p:sp>
          <p:sp>
            <p:nvSpPr>
              <p:cNvPr id="91" name="Freeform 18">
                <a:extLst>
                  <a:ext uri="{FF2B5EF4-FFF2-40B4-BE49-F238E27FC236}">
                    <a16:creationId xmlns:a16="http://schemas.microsoft.com/office/drawing/2014/main" id="{CB8233B7-92FE-8189-EEEB-2FB38AD28E5F}"/>
                  </a:ext>
                </a:extLst>
              </p:cNvPr>
              <p:cNvSpPr>
                <a:spLocks noGrp="1" noRot="1" noMove="1" noResize="1" noEditPoints="1" noAdjustHandles="1" noChangeArrowheads="1" noChangeShapeType="1"/>
              </p:cNvSpPr>
              <p:nvPr/>
            </p:nvSpPr>
            <p:spPr>
              <a:xfrm flipV="1">
                <a:off x="15180322" y="960323"/>
                <a:ext cx="1006813" cy="426031"/>
              </a:xfrm>
              <a:custGeom>
                <a:avLst/>
                <a:gdLst>
                  <a:gd name="connsiteX0" fmla="*/ 169 w 1006813"/>
                  <a:gd name="connsiteY0" fmla="*/ 89274 h 426031"/>
                  <a:gd name="connsiteX1" fmla="*/ 205161 w 1006813"/>
                  <a:gd name="connsiteY1" fmla="*/ 12974 h 426031"/>
                  <a:gd name="connsiteX2" fmla="*/ 274496 w 1006813"/>
                  <a:gd name="connsiteY2" fmla="*/ 487 h 426031"/>
                  <a:gd name="connsiteX3" fmla="*/ 543678 w 1006813"/>
                  <a:gd name="connsiteY3" fmla="*/ 487 h 426031"/>
                  <a:gd name="connsiteX4" fmla="*/ 650060 w 1006813"/>
                  <a:gd name="connsiteY4" fmla="*/ 31357 h 426031"/>
                  <a:gd name="connsiteX5" fmla="*/ 987101 w 1006813"/>
                  <a:gd name="connsiteY5" fmla="*/ 222015 h 426031"/>
                  <a:gd name="connsiteX6" fmla="*/ 996731 w 1006813"/>
                  <a:gd name="connsiteY6" fmla="*/ 299527 h 426031"/>
                  <a:gd name="connsiteX7" fmla="*/ 914830 w 1006813"/>
                  <a:gd name="connsiteY7" fmla="*/ 315349 h 426031"/>
                  <a:gd name="connsiteX8" fmla="*/ 586687 w 1006813"/>
                  <a:gd name="connsiteY8" fmla="*/ 170865 h 426031"/>
                  <a:gd name="connsiteX9" fmla="*/ 587074 w 1006813"/>
                  <a:gd name="connsiteY9" fmla="*/ 224103 h 426031"/>
                  <a:gd name="connsiteX10" fmla="*/ 505602 w 1006813"/>
                  <a:gd name="connsiteY10" fmla="*/ 309024 h 426031"/>
                  <a:gd name="connsiteX11" fmla="*/ 305771 w 1006813"/>
                  <a:gd name="connsiteY11" fmla="*/ 332033 h 426031"/>
                  <a:gd name="connsiteX12" fmla="*/ 196457 w 1006813"/>
                  <a:gd name="connsiteY12" fmla="*/ 377510 h 426031"/>
                  <a:gd name="connsiteX13" fmla="*/ 15613 w 1006813"/>
                  <a:gd name="connsiteY13" fmla="*/ 426518 h 426031"/>
                  <a:gd name="connsiteX14" fmla="*/ 169 w 1006813"/>
                  <a:gd name="connsiteY14" fmla="*/ 426518 h 42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6813" h="426031">
                    <a:moveTo>
                      <a:pt x="169" y="89274"/>
                    </a:moveTo>
                    <a:lnTo>
                      <a:pt x="205161" y="12974"/>
                    </a:lnTo>
                    <a:cubicBezTo>
                      <a:pt x="227345" y="4717"/>
                      <a:pt x="250825" y="487"/>
                      <a:pt x="274496" y="487"/>
                    </a:cubicBezTo>
                    <a:lnTo>
                      <a:pt x="543678" y="487"/>
                    </a:lnTo>
                    <a:cubicBezTo>
                      <a:pt x="581348" y="487"/>
                      <a:pt x="618242" y="11193"/>
                      <a:pt x="650060" y="31357"/>
                    </a:cubicBezTo>
                    <a:lnTo>
                      <a:pt x="987101" y="222015"/>
                    </a:lnTo>
                    <a:cubicBezTo>
                      <a:pt x="1009337" y="241761"/>
                      <a:pt x="1013462" y="274943"/>
                      <a:pt x="996731" y="299527"/>
                    </a:cubicBezTo>
                    <a:cubicBezTo>
                      <a:pt x="978427" y="326428"/>
                      <a:pt x="948147" y="331105"/>
                      <a:pt x="914830" y="315349"/>
                    </a:cubicBezTo>
                    <a:lnTo>
                      <a:pt x="586687" y="170865"/>
                    </a:lnTo>
                    <a:lnTo>
                      <a:pt x="587074" y="224103"/>
                    </a:lnTo>
                    <a:cubicBezTo>
                      <a:pt x="582728" y="267802"/>
                      <a:pt x="549082" y="302874"/>
                      <a:pt x="505602" y="309024"/>
                    </a:cubicBezTo>
                    <a:lnTo>
                      <a:pt x="305771" y="332033"/>
                    </a:lnTo>
                    <a:cubicBezTo>
                      <a:pt x="259676" y="338556"/>
                      <a:pt x="236642" y="354003"/>
                      <a:pt x="196457" y="377510"/>
                    </a:cubicBezTo>
                    <a:cubicBezTo>
                      <a:pt x="141593" y="409604"/>
                      <a:pt x="79175" y="426518"/>
                      <a:pt x="15613" y="426518"/>
                    </a:cubicBezTo>
                    <a:lnTo>
                      <a:pt x="169" y="426518"/>
                    </a:lnTo>
                  </a:path>
                </a:pathLst>
              </a:custGeom>
              <a:noFill/>
              <a:ln w="19050" cap="rnd">
                <a:solidFill>
                  <a:schemeClr val="tx1"/>
                </a:solidFill>
                <a:prstDash val="solid"/>
                <a:round/>
              </a:ln>
            </p:spPr>
            <p:txBody>
              <a:bodyPr rtlCol="0" anchor="ctr"/>
              <a:lstStyle/>
              <a:p>
                <a:endParaRPr lang="en-US" sz="1500"/>
              </a:p>
            </p:txBody>
          </p:sp>
          <p:sp>
            <p:nvSpPr>
              <p:cNvPr id="92" name="Freeform 19">
                <a:extLst>
                  <a:ext uri="{FF2B5EF4-FFF2-40B4-BE49-F238E27FC236}">
                    <a16:creationId xmlns:a16="http://schemas.microsoft.com/office/drawing/2014/main" id="{EA005F2E-5246-C077-F04A-587A6845EE2D}"/>
                  </a:ext>
                </a:extLst>
              </p:cNvPr>
              <p:cNvSpPr>
                <a:spLocks noGrp="1" noRot="1" noMove="1" noResize="1" noEditPoints="1" noAdjustHandles="1" noChangeArrowheads="1" noChangeShapeType="1"/>
              </p:cNvSpPr>
              <p:nvPr/>
            </p:nvSpPr>
            <p:spPr>
              <a:xfrm flipV="1">
                <a:off x="15028879" y="897102"/>
                <a:ext cx="151442" cy="465884"/>
              </a:xfrm>
              <a:custGeom>
                <a:avLst/>
                <a:gdLst>
                  <a:gd name="connsiteX0" fmla="*/ 151529 w 151442"/>
                  <a:gd name="connsiteY0" fmla="*/ 34745 h 465884"/>
                  <a:gd name="connsiteX1" fmla="*/ 117214 w 151442"/>
                  <a:gd name="connsiteY1" fmla="*/ 431 h 465884"/>
                  <a:gd name="connsiteX2" fmla="*/ 34398 w 151442"/>
                  <a:gd name="connsiteY2" fmla="*/ 431 h 465884"/>
                  <a:gd name="connsiteX3" fmla="*/ 86 w 151442"/>
                  <a:gd name="connsiteY3" fmla="*/ 34745 h 465884"/>
                  <a:gd name="connsiteX4" fmla="*/ 86 w 151442"/>
                  <a:gd name="connsiteY4" fmla="*/ 432001 h 465884"/>
                  <a:gd name="connsiteX5" fmla="*/ 34398 w 151442"/>
                  <a:gd name="connsiteY5" fmla="*/ 466316 h 465884"/>
                  <a:gd name="connsiteX6" fmla="*/ 117214 w 151442"/>
                  <a:gd name="connsiteY6" fmla="*/ 466316 h 465884"/>
                  <a:gd name="connsiteX7" fmla="*/ 151529 w 151442"/>
                  <a:gd name="connsiteY7" fmla="*/ 432001 h 46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442" h="465884">
                    <a:moveTo>
                      <a:pt x="151529" y="34745"/>
                    </a:moveTo>
                    <a:cubicBezTo>
                      <a:pt x="151529" y="15793"/>
                      <a:pt x="136166" y="431"/>
                      <a:pt x="117214" y="431"/>
                    </a:cubicBezTo>
                    <a:lnTo>
                      <a:pt x="34398" y="431"/>
                    </a:lnTo>
                    <a:cubicBezTo>
                      <a:pt x="15446" y="431"/>
                      <a:pt x="86" y="15793"/>
                      <a:pt x="86" y="34745"/>
                    </a:cubicBezTo>
                    <a:lnTo>
                      <a:pt x="86" y="432001"/>
                    </a:lnTo>
                    <a:cubicBezTo>
                      <a:pt x="86" y="450953"/>
                      <a:pt x="15446" y="466316"/>
                      <a:pt x="34398" y="466316"/>
                    </a:cubicBezTo>
                    <a:lnTo>
                      <a:pt x="117214" y="466316"/>
                    </a:lnTo>
                    <a:cubicBezTo>
                      <a:pt x="136166" y="466316"/>
                      <a:pt x="151529" y="450953"/>
                      <a:pt x="151529" y="432001"/>
                    </a:cubicBezTo>
                    <a:close/>
                  </a:path>
                </a:pathLst>
              </a:custGeom>
              <a:noFill/>
              <a:ln w="19050" cap="rnd">
                <a:solidFill>
                  <a:schemeClr val="tx1"/>
                </a:solidFill>
                <a:prstDash val="solid"/>
                <a:round/>
              </a:ln>
            </p:spPr>
            <p:txBody>
              <a:bodyPr rtlCol="0" anchor="ctr"/>
              <a:lstStyle/>
              <a:p>
                <a:endParaRPr lang="en-US" sz="1500"/>
              </a:p>
            </p:txBody>
          </p:sp>
          <p:sp>
            <p:nvSpPr>
              <p:cNvPr id="93" name="Freeform 28">
                <a:extLst>
                  <a:ext uri="{FF2B5EF4-FFF2-40B4-BE49-F238E27FC236}">
                    <a16:creationId xmlns:a16="http://schemas.microsoft.com/office/drawing/2014/main" id="{BAF7C046-4EC8-9DA4-7860-D1C33BC07294}"/>
                  </a:ext>
                </a:extLst>
              </p:cNvPr>
              <p:cNvSpPr>
                <a:spLocks noGrp="1" noRot="1" noMove="1" noResize="1" noEditPoints="1" noAdjustHandles="1" noChangeArrowheads="1" noChangeShapeType="1"/>
              </p:cNvSpPr>
              <p:nvPr/>
            </p:nvSpPr>
            <p:spPr>
              <a:xfrm flipV="1">
                <a:off x="15415358" y="402850"/>
                <a:ext cx="469084" cy="187374"/>
              </a:xfrm>
              <a:custGeom>
                <a:avLst/>
                <a:gdLst>
                  <a:gd name="connsiteX0" fmla="*/ 463074 w 469084"/>
                  <a:gd name="connsiteY0" fmla="*/ 113 h 187374"/>
                  <a:gd name="connsiteX1" fmla="*/ 6940 w 469084"/>
                  <a:gd name="connsiteY1" fmla="*/ 113 h 187374"/>
                  <a:gd name="connsiteX2" fmla="*/ 463 w 469084"/>
                  <a:gd name="connsiteY2" fmla="*/ 6590 h 187374"/>
                  <a:gd name="connsiteX3" fmla="*/ 463 w 469084"/>
                  <a:gd name="connsiteY3" fmla="*/ 106041 h 187374"/>
                  <a:gd name="connsiteX4" fmla="*/ 27488 w 469084"/>
                  <a:gd name="connsiteY4" fmla="*/ 144371 h 187374"/>
                  <a:gd name="connsiteX5" fmla="*/ 62925 w 469084"/>
                  <a:gd name="connsiteY5" fmla="*/ 157009 h 187374"/>
                  <a:gd name="connsiteX6" fmla="*/ 234501 w 469084"/>
                  <a:gd name="connsiteY6" fmla="*/ 187487 h 187374"/>
                  <a:gd name="connsiteX7" fmla="*/ 244639 w 469084"/>
                  <a:gd name="connsiteY7" fmla="*/ 187401 h 187374"/>
                  <a:gd name="connsiteX8" fmla="*/ 406727 w 469084"/>
                  <a:gd name="connsiteY8" fmla="*/ 157128 h 187374"/>
                  <a:gd name="connsiteX9" fmla="*/ 442519 w 469084"/>
                  <a:gd name="connsiteY9" fmla="*/ 144369 h 187374"/>
                  <a:gd name="connsiteX10" fmla="*/ 469548 w 469084"/>
                  <a:gd name="connsiteY10" fmla="*/ 106037 h 187374"/>
                  <a:gd name="connsiteX11" fmla="*/ 469548 w 469084"/>
                  <a:gd name="connsiteY11" fmla="*/ 6590 h 187374"/>
                  <a:gd name="connsiteX12" fmla="*/ 463074 w 469084"/>
                  <a:gd name="connsiteY12" fmla="*/ 113 h 18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9084" h="187374">
                    <a:moveTo>
                      <a:pt x="463074" y="113"/>
                    </a:moveTo>
                    <a:lnTo>
                      <a:pt x="6940" y="113"/>
                    </a:lnTo>
                    <a:cubicBezTo>
                      <a:pt x="3362" y="113"/>
                      <a:pt x="463" y="3012"/>
                      <a:pt x="463" y="6590"/>
                    </a:cubicBezTo>
                    <a:lnTo>
                      <a:pt x="463" y="106041"/>
                    </a:lnTo>
                    <a:cubicBezTo>
                      <a:pt x="463" y="123245"/>
                      <a:pt x="11284" y="138591"/>
                      <a:pt x="27488" y="144371"/>
                    </a:cubicBezTo>
                    <a:lnTo>
                      <a:pt x="62925" y="157009"/>
                    </a:lnTo>
                    <a:cubicBezTo>
                      <a:pt x="118018" y="176660"/>
                      <a:pt x="176008" y="187434"/>
                      <a:pt x="234501" y="187487"/>
                    </a:cubicBezTo>
                    <a:cubicBezTo>
                      <a:pt x="237880" y="187490"/>
                      <a:pt x="241259" y="187462"/>
                      <a:pt x="244639" y="187401"/>
                    </a:cubicBezTo>
                    <a:cubicBezTo>
                      <a:pt x="299937" y="186408"/>
                      <a:pt x="354631" y="175697"/>
                      <a:pt x="406727" y="157128"/>
                    </a:cubicBezTo>
                    <a:lnTo>
                      <a:pt x="442519" y="144369"/>
                    </a:lnTo>
                    <a:cubicBezTo>
                      <a:pt x="458727" y="138591"/>
                      <a:pt x="469548" y="123243"/>
                      <a:pt x="469548" y="106037"/>
                    </a:cubicBezTo>
                    <a:lnTo>
                      <a:pt x="469548" y="6590"/>
                    </a:lnTo>
                    <a:cubicBezTo>
                      <a:pt x="469548" y="3012"/>
                      <a:pt x="466649" y="113"/>
                      <a:pt x="463074" y="113"/>
                    </a:cubicBezTo>
                    <a:close/>
                  </a:path>
                </a:pathLst>
              </a:custGeom>
              <a:noFill/>
              <a:ln w="19050" cap="rnd">
                <a:solidFill>
                  <a:schemeClr val="tx1"/>
                </a:solidFill>
                <a:prstDash val="solid"/>
                <a:round/>
              </a:ln>
            </p:spPr>
            <p:txBody>
              <a:bodyPr rtlCol="0" anchor="ctr"/>
              <a:lstStyle/>
              <a:p>
                <a:endParaRPr lang="en-US" sz="1500"/>
              </a:p>
            </p:txBody>
          </p:sp>
          <p:sp>
            <p:nvSpPr>
              <p:cNvPr id="94" name="Freeform 29">
                <a:extLst>
                  <a:ext uri="{FF2B5EF4-FFF2-40B4-BE49-F238E27FC236}">
                    <a16:creationId xmlns:a16="http://schemas.microsoft.com/office/drawing/2014/main" id="{1EA11EFD-F10D-DF67-1794-640D1045CF4C}"/>
                  </a:ext>
                </a:extLst>
              </p:cNvPr>
              <p:cNvSpPr>
                <a:spLocks noGrp="1" noRot="1" noMove="1" noResize="1" noEditPoints="1" noAdjustHandles="1" noChangeArrowheads="1" noChangeShapeType="1"/>
              </p:cNvSpPr>
              <p:nvPr/>
            </p:nvSpPr>
            <p:spPr>
              <a:xfrm flipV="1">
                <a:off x="15278839" y="264066"/>
                <a:ext cx="742071" cy="218880"/>
              </a:xfrm>
              <a:custGeom>
                <a:avLst/>
                <a:gdLst>
                  <a:gd name="connsiteX0" fmla="*/ 606019 w 742071"/>
                  <a:gd name="connsiteY0" fmla="*/ 57 h 218880"/>
                  <a:gd name="connsiteX1" fmla="*/ 733588 w 742071"/>
                  <a:gd name="connsiteY1" fmla="*/ 50494 h 218880"/>
                  <a:gd name="connsiteX2" fmla="*/ 733588 w 742071"/>
                  <a:gd name="connsiteY2" fmla="*/ 76821 h 218880"/>
                  <a:gd name="connsiteX3" fmla="*/ 376708 w 742071"/>
                  <a:gd name="connsiteY3" fmla="*/ 217923 h 218880"/>
                  <a:gd name="connsiteX4" fmla="*/ 366297 w 742071"/>
                  <a:gd name="connsiteY4" fmla="*/ 217923 h 218880"/>
                  <a:gd name="connsiteX5" fmla="*/ 9417 w 742071"/>
                  <a:gd name="connsiteY5" fmla="*/ 76821 h 218880"/>
                  <a:gd name="connsiteX6" fmla="*/ 9417 w 742071"/>
                  <a:gd name="connsiteY6" fmla="*/ 50494 h 218880"/>
                  <a:gd name="connsiteX7" fmla="*/ 137039 w 742071"/>
                  <a:gd name="connsiteY7" fmla="*/ 36 h 2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071" h="218880">
                    <a:moveTo>
                      <a:pt x="606019" y="57"/>
                    </a:moveTo>
                    <a:lnTo>
                      <a:pt x="733588" y="50494"/>
                    </a:lnTo>
                    <a:cubicBezTo>
                      <a:pt x="745521" y="55213"/>
                      <a:pt x="745521" y="72104"/>
                      <a:pt x="733588" y="76821"/>
                    </a:cubicBezTo>
                    <a:lnTo>
                      <a:pt x="376708" y="217923"/>
                    </a:lnTo>
                    <a:cubicBezTo>
                      <a:pt x="373363" y="219247"/>
                      <a:pt x="369642" y="219247"/>
                      <a:pt x="366297" y="217923"/>
                    </a:cubicBezTo>
                    <a:lnTo>
                      <a:pt x="9417" y="76821"/>
                    </a:lnTo>
                    <a:cubicBezTo>
                      <a:pt x="-2518" y="72104"/>
                      <a:pt x="-2518" y="55213"/>
                      <a:pt x="9417" y="50494"/>
                    </a:cubicBezTo>
                    <a:lnTo>
                      <a:pt x="137039" y="36"/>
                    </a:lnTo>
                  </a:path>
                </a:pathLst>
              </a:custGeom>
              <a:noFill/>
              <a:ln w="19050" cap="rnd">
                <a:solidFill>
                  <a:schemeClr val="tx1"/>
                </a:solidFill>
                <a:prstDash val="solid"/>
                <a:round/>
              </a:ln>
            </p:spPr>
            <p:txBody>
              <a:bodyPr rtlCol="0" anchor="ctr"/>
              <a:lstStyle/>
              <a:p>
                <a:endParaRPr lang="en-US" sz="1500"/>
              </a:p>
            </p:txBody>
          </p:sp>
          <p:sp>
            <p:nvSpPr>
              <p:cNvPr id="95" name="Freeform 30">
                <a:extLst>
                  <a:ext uri="{FF2B5EF4-FFF2-40B4-BE49-F238E27FC236}">
                    <a16:creationId xmlns:a16="http://schemas.microsoft.com/office/drawing/2014/main" id="{D1E65FFA-A5F2-14F9-E59F-F8340954376D}"/>
                  </a:ext>
                </a:extLst>
              </p:cNvPr>
              <p:cNvSpPr>
                <a:spLocks noGrp="1" noRot="1" noMove="1" noResize="1" noEditPoints="1" noAdjustHandles="1" noChangeArrowheads="1" noChangeShapeType="1"/>
              </p:cNvSpPr>
              <p:nvPr/>
            </p:nvSpPr>
            <p:spPr>
              <a:xfrm flipV="1">
                <a:off x="15982545" y="500379"/>
                <a:ext cx="76730" cy="85349"/>
              </a:xfrm>
              <a:custGeom>
                <a:avLst/>
                <a:gdLst>
                  <a:gd name="connsiteX0" fmla="*/ 62295 w 76730"/>
                  <a:gd name="connsiteY0" fmla="*/ 162 h 85349"/>
                  <a:gd name="connsiteX1" fmla="*/ 15608 w 76730"/>
                  <a:gd name="connsiteY1" fmla="*/ 162 h 85349"/>
                  <a:gd name="connsiteX2" fmla="*/ 859 w 76730"/>
                  <a:gd name="connsiteY2" fmla="*/ 17995 h 85349"/>
                  <a:gd name="connsiteX3" fmla="*/ 11416 w 76730"/>
                  <a:gd name="connsiteY3" fmla="*/ 73309 h 85349"/>
                  <a:gd name="connsiteX4" fmla="*/ 26165 w 76730"/>
                  <a:gd name="connsiteY4" fmla="*/ 85511 h 85349"/>
                  <a:gd name="connsiteX5" fmla="*/ 51740 w 76730"/>
                  <a:gd name="connsiteY5" fmla="*/ 85511 h 85349"/>
                  <a:gd name="connsiteX6" fmla="*/ 66490 w 76730"/>
                  <a:gd name="connsiteY6" fmla="*/ 73309 h 85349"/>
                  <a:gd name="connsiteX7" fmla="*/ 77047 w 76730"/>
                  <a:gd name="connsiteY7" fmla="*/ 17995 h 85349"/>
                  <a:gd name="connsiteX8" fmla="*/ 62295 w 76730"/>
                  <a:gd name="connsiteY8" fmla="*/ 162 h 8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0" h="85349">
                    <a:moveTo>
                      <a:pt x="62295" y="162"/>
                    </a:moveTo>
                    <a:lnTo>
                      <a:pt x="15608" y="162"/>
                    </a:lnTo>
                    <a:cubicBezTo>
                      <a:pt x="6186" y="162"/>
                      <a:pt x="-908" y="8738"/>
                      <a:pt x="859" y="17995"/>
                    </a:cubicBezTo>
                    <a:lnTo>
                      <a:pt x="11416" y="73309"/>
                    </a:lnTo>
                    <a:cubicBezTo>
                      <a:pt x="12765" y="80389"/>
                      <a:pt x="18957" y="85511"/>
                      <a:pt x="26165" y="85511"/>
                    </a:cubicBezTo>
                    <a:lnTo>
                      <a:pt x="51740" y="85511"/>
                    </a:lnTo>
                    <a:cubicBezTo>
                      <a:pt x="58946" y="85511"/>
                      <a:pt x="65138" y="80389"/>
                      <a:pt x="66490" y="73309"/>
                    </a:cubicBezTo>
                    <a:lnTo>
                      <a:pt x="77047" y="17995"/>
                    </a:lnTo>
                    <a:cubicBezTo>
                      <a:pt x="78814" y="8738"/>
                      <a:pt x="71717" y="162"/>
                      <a:pt x="62295" y="162"/>
                    </a:cubicBezTo>
                    <a:close/>
                  </a:path>
                </a:pathLst>
              </a:custGeom>
              <a:noFill/>
              <a:ln w="19050" cap="rnd">
                <a:solidFill>
                  <a:schemeClr val="tx1"/>
                </a:solidFill>
                <a:prstDash val="solid"/>
                <a:round/>
              </a:ln>
            </p:spPr>
            <p:txBody>
              <a:bodyPr rtlCol="0" anchor="ctr"/>
              <a:lstStyle/>
              <a:p>
                <a:endParaRPr lang="en-US" sz="1500"/>
              </a:p>
            </p:txBody>
          </p:sp>
        </p:grpSp>
      </p:grpSp>
    </p:spTree>
    <p:extLst>
      <p:ext uri="{BB962C8B-B14F-4D97-AF65-F5344CB8AC3E}">
        <p14:creationId xmlns:p14="http://schemas.microsoft.com/office/powerpoint/2010/main" val="37787831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0389" y="1943100"/>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70389" y="3141161"/>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70389" y="2027568"/>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a:t>Click to edit Master text styles</a:t>
            </a:r>
          </a:p>
          <a:p>
            <a:pPr lvl="1"/>
            <a:r>
              <a:rPr lang="en-US"/>
              <a:t>Second level</a:t>
            </a:r>
          </a:p>
          <a:p>
            <a:pPr lvl="2"/>
            <a:r>
              <a:rPr lang="en-US"/>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70389" y="3222944"/>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a:t>Click to edit Master text styles</a:t>
            </a:r>
          </a:p>
          <a:p>
            <a:pPr lvl="1"/>
            <a:r>
              <a:rPr lang="en-US"/>
              <a:t>Second level</a:t>
            </a:r>
          </a:p>
          <a:p>
            <a:pPr lvl="2"/>
            <a:r>
              <a:rPr lang="en-US"/>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SmartArt Placeholder 10">
            <a:extLst>
              <a:ext uri="{FF2B5EF4-FFF2-40B4-BE49-F238E27FC236}">
                <a16:creationId xmlns:a16="http://schemas.microsoft.com/office/drawing/2014/main" id="{39BFB289-2A00-938B-2699-518B5292B7CB}"/>
              </a:ext>
            </a:extLst>
          </p:cNvPr>
          <p:cNvSpPr>
            <a:spLocks noGrp="1"/>
          </p:cNvSpPr>
          <p:nvPr>
            <p:ph type="dgm" sz="quarter" idx="18" hasCustomPrompt="1"/>
          </p:nvPr>
        </p:nvSpPr>
        <p:spPr>
          <a:xfrm>
            <a:off x="770389" y="4339222"/>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9" name="Text Placeholder 5">
            <a:extLst>
              <a:ext uri="{FF2B5EF4-FFF2-40B4-BE49-F238E27FC236}">
                <a16:creationId xmlns:a16="http://schemas.microsoft.com/office/drawing/2014/main" id="{92626EE5-CAC2-87F2-07D5-E0629F915421}"/>
              </a:ext>
            </a:extLst>
          </p:cNvPr>
          <p:cNvSpPr>
            <a:spLocks noGrp="1"/>
          </p:cNvSpPr>
          <p:nvPr>
            <p:ph type="body" sz="quarter" idx="19"/>
          </p:nvPr>
        </p:nvSpPr>
        <p:spPr>
          <a:xfrm>
            <a:off x="770389" y="4418320"/>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a:t>Click to edit Master text styles</a:t>
            </a:r>
          </a:p>
          <a:p>
            <a:pPr lvl="1"/>
            <a:r>
              <a:rPr lang="en-US"/>
              <a:t>Second level</a:t>
            </a:r>
          </a:p>
          <a:p>
            <a:pPr lvl="2"/>
            <a:r>
              <a:rPr lang="en-US"/>
              <a:t>Third level</a:t>
            </a:r>
          </a:p>
        </p:txBody>
      </p:sp>
      <p:sp>
        <p:nvSpPr>
          <p:cNvPr id="10" name="Text Placeholder 4">
            <a:extLst>
              <a:ext uri="{FF2B5EF4-FFF2-40B4-BE49-F238E27FC236}">
                <a16:creationId xmlns:a16="http://schemas.microsoft.com/office/drawing/2014/main" id="{29E14B55-D5BD-1ECE-6DF3-72B7ABEF31F2}"/>
              </a:ext>
            </a:extLst>
          </p:cNvPr>
          <p:cNvSpPr>
            <a:spLocks noGrp="1"/>
          </p:cNvSpPr>
          <p:nvPr>
            <p:ph type="body" sz="quarter" idx="20"/>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12" name="Footer Placeholder 11">
            <a:extLst>
              <a:ext uri="{FF2B5EF4-FFF2-40B4-BE49-F238E27FC236}">
                <a16:creationId xmlns:a16="http://schemas.microsoft.com/office/drawing/2014/main" id="{BDEB6EEE-1C07-D69A-9CB3-32579EEC8D16}"/>
              </a:ext>
            </a:extLst>
          </p:cNvPr>
          <p:cNvSpPr>
            <a:spLocks noGrp="1"/>
          </p:cNvSpPr>
          <p:nvPr>
            <p:ph type="ftr" sz="quarter" idx="21"/>
          </p:nvPr>
        </p:nvSpPr>
        <p:spPr/>
        <p:txBody>
          <a:bodyPr/>
          <a:lstStyle/>
          <a:p>
            <a:r>
              <a:rPr lang="en-US"/>
              <a:t>PLEASE REFER TO CONTENT DISCLOSURES AT THE END OF THIS PRESENTATION.</a:t>
            </a:r>
          </a:p>
        </p:txBody>
      </p:sp>
      <p:sp>
        <p:nvSpPr>
          <p:cNvPr id="14" name="Slide Number Placeholder 13">
            <a:extLst>
              <a:ext uri="{FF2B5EF4-FFF2-40B4-BE49-F238E27FC236}">
                <a16:creationId xmlns:a16="http://schemas.microsoft.com/office/drawing/2014/main" id="{45FB56E0-33F4-865F-848F-0FEA546927D7}"/>
              </a:ext>
            </a:extLst>
          </p:cNvPr>
          <p:cNvSpPr>
            <a:spLocks noGrp="1"/>
          </p:cNvSpPr>
          <p:nvPr>
            <p:ph type="sldNum" sz="quarter" idx="22"/>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4325728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E502-25FA-DF11-764C-7A5FEB5D36A1}"/>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67FD8651-8CF6-C634-4966-60A5D9027026}"/>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7" name="Text Placeholder 6">
            <a:extLst>
              <a:ext uri="{FF2B5EF4-FFF2-40B4-BE49-F238E27FC236}">
                <a16:creationId xmlns:a16="http://schemas.microsoft.com/office/drawing/2014/main" id="{74A07EAE-0A7D-3E07-E5D9-5EA2552206F6}"/>
              </a:ext>
            </a:extLst>
          </p:cNvPr>
          <p:cNvSpPr>
            <a:spLocks noGrp="1"/>
          </p:cNvSpPr>
          <p:nvPr>
            <p:ph type="body" sz="quarter" idx="19"/>
          </p:nvPr>
        </p:nvSpPr>
        <p:spPr>
          <a:xfrm>
            <a:off x="4519079"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8" name="Text Placeholder 6">
            <a:extLst>
              <a:ext uri="{FF2B5EF4-FFF2-40B4-BE49-F238E27FC236}">
                <a16:creationId xmlns:a16="http://schemas.microsoft.com/office/drawing/2014/main" id="{639AF847-AF16-196F-A422-4ED74C42364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10" name="Text Placeholder 9">
            <a:extLst>
              <a:ext uri="{FF2B5EF4-FFF2-40B4-BE49-F238E27FC236}">
                <a16:creationId xmlns:a16="http://schemas.microsoft.com/office/drawing/2014/main" id="{70F36245-7094-A762-D38F-A5350C639C6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06B6B482-CEA1-83D9-2059-E7D5EC9BD87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p:txBody>
          <a:bodyPr/>
          <a:lstStyle/>
          <a:p>
            <a:r>
              <a:rPr lang="en-US"/>
              <a:t>PLEASE REFER TO CONTENT DISCLOSURES AT THE END OF THIS PRESENTATION.</a:t>
            </a:r>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10430942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3 Columns - No Line">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p:txBody>
          <a:bodyPr/>
          <a:lstStyle/>
          <a:p>
            <a:r>
              <a:rPr lang="en-US"/>
              <a:t>PLEASE REFER TO CONTENT DISCLOSURES AT THE END OF THIS PRESENTATION.</a:t>
            </a:r>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a:p>
        </p:txBody>
      </p:sp>
      <p:sp>
        <p:nvSpPr>
          <p:cNvPr id="3" name="Title 1">
            <a:extLst>
              <a:ext uri="{FF2B5EF4-FFF2-40B4-BE49-F238E27FC236}">
                <a16:creationId xmlns:a16="http://schemas.microsoft.com/office/drawing/2014/main" id="{6F085D29-2088-170F-3667-1D2E22085076}"/>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SECURE Act: 529 Planning Considerations</a:t>
            </a:r>
          </a:p>
        </p:txBody>
      </p:sp>
      <p:sp>
        <p:nvSpPr>
          <p:cNvPr id="5" name="Text Placeholder 16">
            <a:extLst>
              <a:ext uri="{FF2B5EF4-FFF2-40B4-BE49-F238E27FC236}">
                <a16:creationId xmlns:a16="http://schemas.microsoft.com/office/drawing/2014/main" id="{413AFAC5-BD70-9A10-8D18-109746FD3D31}"/>
              </a:ext>
            </a:extLst>
          </p:cNvPr>
          <p:cNvSpPr txBox="1">
            <a:spLocks noGrp="1" noRot="1" noMove="1" noResize="1" noEditPoints="1" noAdjustHandles="1" noChangeArrowheads="1" noChangeShapeType="1"/>
          </p:cNvSpPr>
          <p:nvPr userDrawn="1"/>
        </p:nvSpPr>
        <p:spPr>
          <a:xfrm>
            <a:off x="645626" y="5829300"/>
            <a:ext cx="10911375" cy="355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a:cs typeface="Arial"/>
              </a:rPr>
              <a:t>Source: IRS Qualified tuition programs (</a:t>
            </a:r>
            <a:r>
              <a:rPr lang="en-US">
                <a:latin typeface="Aptos"/>
                <a:cs typeface="Arial"/>
                <a:hlinkClick r:id="rId2"/>
              </a:rPr>
              <a:t>https://www.irs.gov/taxtopics/tc313</a:t>
            </a:r>
            <a:r>
              <a:rPr lang="en-US">
                <a:latin typeface="Aptos"/>
                <a:cs typeface="Arial"/>
              </a:rPr>
              <a:t>) This information is for educational purposes only, and is not intended to provide, and should not be relied on for tax, legal or accounting advice.</a:t>
            </a:r>
            <a:br>
              <a:rPr lang="en-US">
                <a:latin typeface="Aptos"/>
                <a:cs typeface="Arial"/>
              </a:rPr>
            </a:br>
            <a:r>
              <a:rPr lang="en-US">
                <a:latin typeface="Aptos"/>
                <a:cs typeface="Arial"/>
              </a:rPr>
              <a:t>Please consult your own tax, legal and accounting advisors to discuss your unique tax circumstances.</a:t>
            </a:r>
            <a:endParaRPr lang="en-US"/>
          </a:p>
        </p:txBody>
      </p:sp>
      <p:sp>
        <p:nvSpPr>
          <p:cNvPr id="12" name="Text Placeholder 6">
            <a:extLst>
              <a:ext uri="{FF2B5EF4-FFF2-40B4-BE49-F238E27FC236}">
                <a16:creationId xmlns:a16="http://schemas.microsoft.com/office/drawing/2014/main" id="{C1A78CF2-FEA4-33E7-8FEE-8D75030F3D43}"/>
              </a:ext>
            </a:extLst>
          </p:cNvPr>
          <p:cNvSpPr txBox="1">
            <a:spLocks noGrp="1" noRot="1" noMove="1" noResize="1" noEditPoints="1" noAdjustHandles="1" noChangeArrowheads="1" noChangeShapeType="1"/>
          </p:cNvSpPr>
          <p:nvPr userDrawn="1"/>
        </p:nvSpPr>
        <p:spPr>
          <a:xfrm>
            <a:off x="654052" y="1261872"/>
            <a:ext cx="10928349" cy="31540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Expanded options for overfunded 529s</a:t>
            </a:r>
          </a:p>
        </p:txBody>
      </p:sp>
      <p:grpSp>
        <p:nvGrpSpPr>
          <p:cNvPr id="13" name="Group 12">
            <a:extLst>
              <a:ext uri="{FF2B5EF4-FFF2-40B4-BE49-F238E27FC236}">
                <a16:creationId xmlns:a16="http://schemas.microsoft.com/office/drawing/2014/main" id="{2DED8F5D-CDA6-C42E-DF84-90EBCBAA5EAE}"/>
              </a:ext>
            </a:extLst>
          </p:cNvPr>
          <p:cNvGrpSpPr>
            <a:grpSpLocks noGrp="1" noUngrp="1" noRot="1" noMove="1" noResize="1"/>
          </p:cNvGrpSpPr>
          <p:nvPr userDrawn="1"/>
        </p:nvGrpSpPr>
        <p:grpSpPr>
          <a:xfrm>
            <a:off x="965914" y="1983346"/>
            <a:ext cx="10591085" cy="3617354"/>
            <a:chOff x="762000" y="1790700"/>
            <a:chExt cx="10795000" cy="3810000"/>
          </a:xfrm>
        </p:grpSpPr>
        <p:grpSp>
          <p:nvGrpSpPr>
            <p:cNvPr id="14" name="Group 13">
              <a:extLst>
                <a:ext uri="{FF2B5EF4-FFF2-40B4-BE49-F238E27FC236}">
                  <a16:creationId xmlns:a16="http://schemas.microsoft.com/office/drawing/2014/main" id="{15689820-1E4E-4684-D514-1CB0212408A9}"/>
                </a:ext>
              </a:extLst>
            </p:cNvPr>
            <p:cNvGrpSpPr>
              <a:grpSpLocks noGrp="1" noUngrp="1" noRot="1" noMove="1" noResize="1"/>
            </p:cNvGrpSpPr>
            <p:nvPr/>
          </p:nvGrpSpPr>
          <p:grpSpPr>
            <a:xfrm>
              <a:off x="762000" y="1790700"/>
              <a:ext cx="5204847" cy="3810000"/>
              <a:chOff x="762000" y="1790700"/>
              <a:chExt cx="7037388" cy="3810000"/>
            </a:xfrm>
          </p:grpSpPr>
          <p:sp>
            <p:nvSpPr>
              <p:cNvPr id="16" name="Text Placeholder 2">
                <a:extLst>
                  <a:ext uri="{FF2B5EF4-FFF2-40B4-BE49-F238E27FC236}">
                    <a16:creationId xmlns:a16="http://schemas.microsoft.com/office/drawing/2014/main" id="{509A392F-A93A-211F-0955-382BC4BCC12A}"/>
                  </a:ext>
                </a:extLst>
              </p:cNvPr>
              <p:cNvSpPr txBox="1">
                <a:spLocks noGrp="1" noRot="1" noMove="1" noResize="1" noEditPoints="1" noAdjustHandles="1" noChangeArrowheads="1" noChangeShapeType="1"/>
              </p:cNvSpPr>
              <p:nvPr/>
            </p:nvSpPr>
            <p:spPr>
              <a:xfrm>
                <a:off x="762000" y="1790700"/>
                <a:ext cx="3281363"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lIns="274320" tIns="548640" rIns="274320" bIns="274320" anchor="t"/>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715" indent="0">
                  <a:buFont typeface="Wingdings" pitchFamily="2" charset="2"/>
                  <a:buNone/>
                </a:pPr>
                <a:r>
                  <a:rPr lang="en-US" b="1"/>
                  <a:t>Use the 529 for </a:t>
                </a:r>
                <a:br>
                  <a:rPr lang="en-US" b="1"/>
                </a:br>
                <a:r>
                  <a:rPr lang="en-US" b="1"/>
                  <a:t>another beneficiary</a:t>
                </a:r>
                <a:endParaRPr lang="en-US"/>
              </a:p>
              <a:p>
                <a:pPr marL="5715" indent="0">
                  <a:buFont typeface="Wingdings" pitchFamily="2" charset="2"/>
                  <a:buNone/>
                </a:pPr>
                <a:endParaRPr lang="en-US" b="1"/>
              </a:p>
              <a:p>
                <a:pPr marL="5715" indent="0">
                  <a:buFont typeface="Wingdings" pitchFamily="2" charset="2"/>
                  <a:buNone/>
                </a:pPr>
                <a:r>
                  <a:rPr lang="en-US" sz="1200"/>
                  <a:t>For example, Sibling OR future grandchild.</a:t>
                </a:r>
                <a:br>
                  <a:rPr lang="en-US" sz="1200"/>
                </a:br>
                <a:endParaRPr lang="en-US" sz="1200"/>
              </a:p>
              <a:p>
                <a:pPr marL="5715" indent="0">
                  <a:buNone/>
                </a:pPr>
                <a:r>
                  <a:rPr lang="en-US" sz="1200"/>
                  <a:t>Ability to change beneficiary. The change is nontaxable if funds are used for education expenses.</a:t>
                </a:r>
              </a:p>
            </p:txBody>
          </p:sp>
          <p:sp>
            <p:nvSpPr>
              <p:cNvPr id="17" name="Text Placeholder 3">
                <a:extLst>
                  <a:ext uri="{FF2B5EF4-FFF2-40B4-BE49-F238E27FC236}">
                    <a16:creationId xmlns:a16="http://schemas.microsoft.com/office/drawing/2014/main" id="{0358D627-5413-9239-4007-32D4FC974C2D}"/>
                  </a:ext>
                </a:extLst>
              </p:cNvPr>
              <p:cNvSpPr txBox="1">
                <a:spLocks noGrp="1" noRot="1" noMove="1" noResize="1" noEditPoints="1" noAdjustHandles="1" noChangeArrowheads="1" noChangeShapeType="1"/>
              </p:cNvSpPr>
              <p:nvPr/>
            </p:nvSpPr>
            <p:spPr>
              <a:xfrm>
                <a:off x="4519613" y="1790700"/>
                <a:ext cx="3279775"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lIns="274320" tIns="548640" rIns="274320" bIns="274320" anchor="t"/>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715" indent="0">
                  <a:buFont typeface="Wingdings" pitchFamily="2" charset="2"/>
                  <a:buNone/>
                </a:pPr>
                <a:r>
                  <a:rPr lang="en-US" b="1"/>
                  <a:t>Cash Out </a:t>
                </a:r>
                <a:endParaRPr lang="en-US"/>
              </a:p>
              <a:p>
                <a:pPr marL="5715" indent="0">
                  <a:buFont typeface="Wingdings" pitchFamily="2" charset="2"/>
                  <a:buNone/>
                </a:pPr>
                <a:endParaRPr lang="en-US" b="1"/>
              </a:p>
              <a:p>
                <a:pPr marL="5715" indent="0">
                  <a:buFont typeface="Wingdings" pitchFamily="2" charset="2"/>
                  <a:buNone/>
                </a:pPr>
                <a:r>
                  <a:rPr lang="en-US" sz="1200"/>
                  <a:t>Withdraw the entire account. </a:t>
                </a:r>
              </a:p>
              <a:p>
                <a:pPr marL="5715" indent="0">
                  <a:buFont typeface="Wingdings" pitchFamily="2" charset="2"/>
                  <a:buNone/>
                </a:pPr>
                <a:endParaRPr lang="en-US" sz="1200"/>
              </a:p>
              <a:p>
                <a:pPr marL="5715" indent="0">
                  <a:buFont typeface="Wingdings" pitchFamily="2" charset="2"/>
                  <a:buNone/>
                </a:pPr>
                <a:r>
                  <a:rPr lang="en-US" sz="1200"/>
                  <a:t>You must pay a 10% penalty and taxes on the 529 account earnings only (not contributions)</a:t>
                </a:r>
              </a:p>
            </p:txBody>
          </p:sp>
        </p:grpSp>
        <p:sp>
          <p:nvSpPr>
            <p:cNvPr id="15" name="Text Placeholder 4">
              <a:extLst>
                <a:ext uri="{FF2B5EF4-FFF2-40B4-BE49-F238E27FC236}">
                  <a16:creationId xmlns:a16="http://schemas.microsoft.com/office/drawing/2014/main" id="{B74FE4EF-C324-8974-F754-6E076240389D}"/>
                </a:ext>
              </a:extLst>
            </p:cNvPr>
            <p:cNvSpPr txBox="1">
              <a:spLocks noGrp="1" noRot="1" noMove="1" noResize="1" noEditPoints="1" noAdjustHandles="1" noChangeArrowheads="1" noChangeShapeType="1"/>
            </p:cNvSpPr>
            <p:nvPr/>
          </p:nvSpPr>
          <p:spPr>
            <a:xfrm>
              <a:off x="6319081" y="1790700"/>
              <a:ext cx="5237919"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lIns="274320" tIns="548640" rIns="274320" bIns="274320"/>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b="1"/>
                <a:t>New Option Under SECURE Act</a:t>
              </a:r>
            </a:p>
            <a:p>
              <a:pPr marL="6160" indent="0">
                <a:buFont typeface="Wingdings" pitchFamily="2" charset="2"/>
                <a:buNone/>
              </a:pPr>
              <a:r>
                <a:rPr lang="en-US" sz="1200"/>
                <a:t>Rollover to a Roth IRA</a:t>
              </a:r>
            </a:p>
            <a:p>
              <a:pPr marL="6160" indent="0">
                <a:buFont typeface="Wingdings" pitchFamily="2" charset="2"/>
                <a:buNone/>
              </a:pPr>
              <a:br>
                <a:rPr lang="en-US" sz="1200"/>
              </a:br>
              <a:r>
                <a:rPr lang="en-US" sz="1200"/>
                <a:t>Money in a beneficiary’s 529 plan can be rolled to that same beneficiary’s Roth IRA with the following restrictions:</a:t>
              </a:r>
            </a:p>
            <a:p>
              <a:pPr lvl="1"/>
              <a:r>
                <a:rPr lang="en-US" sz="1100"/>
                <a:t>529 plan account must be in existence for 15 years before rollover can be done </a:t>
              </a:r>
            </a:p>
            <a:p>
              <a:pPr lvl="1"/>
              <a:r>
                <a:rPr lang="en-US" sz="1100"/>
                <a:t>Total lifetime rollover amount for a beneficiary is limited to $35,000 </a:t>
              </a:r>
            </a:p>
            <a:p>
              <a:pPr lvl="1"/>
              <a:r>
                <a:rPr lang="en-US" sz="1100"/>
                <a:t>Annual rollover amount is limited to lesser of $7,000 in 2025 or earnings </a:t>
              </a:r>
            </a:p>
            <a:p>
              <a:pPr lvl="1"/>
              <a:r>
                <a:rPr lang="en-US" sz="1100"/>
                <a:t>A 529 plan rollover to a Roth IRA counts toward the annual contribution limit for that year </a:t>
              </a:r>
            </a:p>
            <a:p>
              <a:pPr lvl="1"/>
              <a:r>
                <a:rPr lang="en-US" sz="1100"/>
                <a:t>Contributions to the 529 plan within the last 5 years + earnings are ineligible to be moved </a:t>
              </a:r>
            </a:p>
            <a:p>
              <a:pPr lvl="1"/>
              <a:r>
                <a:rPr lang="en-US" sz="1100"/>
                <a:t>No earnings limitation</a:t>
              </a:r>
              <a:endParaRPr lang="en-US"/>
            </a:p>
          </p:txBody>
        </p:sp>
      </p:grpSp>
      <p:sp>
        <p:nvSpPr>
          <p:cNvPr id="18" name="Oval 17">
            <a:extLst>
              <a:ext uri="{FF2B5EF4-FFF2-40B4-BE49-F238E27FC236}">
                <a16:creationId xmlns:a16="http://schemas.microsoft.com/office/drawing/2014/main" id="{21B63AE6-194A-8BB7-DC89-632D0714D9D3}"/>
              </a:ext>
            </a:extLst>
          </p:cNvPr>
          <p:cNvSpPr>
            <a:spLocks noGrp="1" noRot="1" noMove="1" noResize="1" noEditPoints="1" noAdjustHandles="1" noChangeArrowheads="1" noChangeShapeType="1"/>
          </p:cNvSpPr>
          <p:nvPr userDrawn="1"/>
        </p:nvSpPr>
        <p:spPr>
          <a:xfrm>
            <a:off x="762000" y="1790700"/>
            <a:ext cx="395674" cy="39567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Aptos" panose="020B0004020202020204" pitchFamily="34" charset="0"/>
              </a:rPr>
              <a:t>1</a:t>
            </a:r>
          </a:p>
        </p:txBody>
      </p:sp>
      <p:sp>
        <p:nvSpPr>
          <p:cNvPr id="19" name="Oval 18">
            <a:extLst>
              <a:ext uri="{FF2B5EF4-FFF2-40B4-BE49-F238E27FC236}">
                <a16:creationId xmlns:a16="http://schemas.microsoft.com/office/drawing/2014/main" id="{8E22EF76-1811-1BC9-3909-9C6DCF40740E}"/>
              </a:ext>
            </a:extLst>
          </p:cNvPr>
          <p:cNvSpPr>
            <a:spLocks noGrp="1" noRot="1" noMove="1" noResize="1" noEditPoints="1" noAdjustHandles="1" noChangeArrowheads="1" noChangeShapeType="1"/>
          </p:cNvSpPr>
          <p:nvPr userDrawn="1"/>
        </p:nvSpPr>
        <p:spPr>
          <a:xfrm>
            <a:off x="3541128" y="1790700"/>
            <a:ext cx="395674" cy="39567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Aptos" panose="020B0004020202020204" pitchFamily="34" charset="0"/>
              </a:rPr>
              <a:t>2</a:t>
            </a:r>
          </a:p>
        </p:txBody>
      </p:sp>
      <p:sp>
        <p:nvSpPr>
          <p:cNvPr id="20" name="Oval 19">
            <a:extLst>
              <a:ext uri="{FF2B5EF4-FFF2-40B4-BE49-F238E27FC236}">
                <a16:creationId xmlns:a16="http://schemas.microsoft.com/office/drawing/2014/main" id="{5F4185C7-3965-08FC-394D-B97EDBD17C64}"/>
              </a:ext>
            </a:extLst>
          </p:cNvPr>
          <p:cNvSpPr>
            <a:spLocks noGrp="1" noRot="1" noMove="1" noResize="1" noEditPoints="1" noAdjustHandles="1" noChangeArrowheads="1" noChangeShapeType="1"/>
          </p:cNvSpPr>
          <p:nvPr userDrawn="1"/>
        </p:nvSpPr>
        <p:spPr>
          <a:xfrm>
            <a:off x="6320256" y="1790700"/>
            <a:ext cx="395674" cy="39567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Aptos" panose="020B0004020202020204" pitchFamily="34" charset="0"/>
              </a:rPr>
              <a:t>3</a:t>
            </a:r>
          </a:p>
        </p:txBody>
      </p:sp>
    </p:spTree>
    <p:extLst>
      <p:ext uri="{BB962C8B-B14F-4D97-AF65-F5344CB8AC3E}">
        <p14:creationId xmlns:p14="http://schemas.microsoft.com/office/powerpoint/2010/main" val="6772074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3 Columns - No Line">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p:txBody>
          <a:bodyPr/>
          <a:lstStyle/>
          <a:p>
            <a:r>
              <a:rPr lang="en-US"/>
              <a:t>PLEASE REFER TO CONTENT DISCLOSURES AT THE END OF THIS PRESENTATION.</a:t>
            </a:r>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a:p>
        </p:txBody>
      </p:sp>
      <p:sp>
        <p:nvSpPr>
          <p:cNvPr id="3" name="Title 1">
            <a:extLst>
              <a:ext uri="{FF2B5EF4-FFF2-40B4-BE49-F238E27FC236}">
                <a16:creationId xmlns:a16="http://schemas.microsoft.com/office/drawing/2014/main" id="{72B129DF-4227-9999-86F6-0BDB42493D80}"/>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529 Contributions</a:t>
            </a:r>
          </a:p>
        </p:txBody>
      </p:sp>
      <p:sp>
        <p:nvSpPr>
          <p:cNvPr id="5" name="Text Placeholder 2">
            <a:extLst>
              <a:ext uri="{FF2B5EF4-FFF2-40B4-BE49-F238E27FC236}">
                <a16:creationId xmlns:a16="http://schemas.microsoft.com/office/drawing/2014/main" id="{574DE4A7-444A-8AD6-6E16-A6FAB4EBFCA1}"/>
              </a:ext>
            </a:extLst>
          </p:cNvPr>
          <p:cNvSpPr txBox="1">
            <a:spLocks noGrp="1" noRot="1" noMove="1" noResize="1" noEditPoints="1" noAdjustHandles="1" noChangeArrowheads="1" noChangeShapeType="1"/>
          </p:cNvSpPr>
          <p:nvPr userDrawn="1"/>
        </p:nvSpPr>
        <p:spPr>
          <a:xfrm>
            <a:off x="762000" y="1790701"/>
            <a:ext cx="3280847" cy="343218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463040" rIns="27432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6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lgn="ctr">
              <a:buFont typeface="Wingdings" pitchFamily="2" charset="2"/>
              <a:buNone/>
            </a:pPr>
            <a:r>
              <a:rPr lang="en-US" b="1"/>
              <a:t>Deductions</a:t>
            </a:r>
          </a:p>
          <a:p>
            <a:pPr marL="6160" indent="0" algn="ctr">
              <a:buFont typeface="Wingdings" pitchFamily="2" charset="2"/>
              <a:buNone/>
            </a:pPr>
            <a:r>
              <a:rPr lang="en-US"/>
              <a:t>Many states offer a state income tax deduction for contributions. Deductions vary by state; contributions must be made by December 31, 2025</a:t>
            </a:r>
          </a:p>
        </p:txBody>
      </p:sp>
      <p:sp>
        <p:nvSpPr>
          <p:cNvPr id="12" name="Text Placeholder 3">
            <a:extLst>
              <a:ext uri="{FF2B5EF4-FFF2-40B4-BE49-F238E27FC236}">
                <a16:creationId xmlns:a16="http://schemas.microsoft.com/office/drawing/2014/main" id="{AB76144E-EE2E-67EC-0777-182F77111742}"/>
              </a:ext>
            </a:extLst>
          </p:cNvPr>
          <p:cNvSpPr txBox="1">
            <a:spLocks noGrp="1" noRot="1" noMove="1" noResize="1" noEditPoints="1" noAdjustHandles="1" noChangeArrowheads="1" noChangeShapeType="1"/>
          </p:cNvSpPr>
          <p:nvPr userDrawn="1"/>
        </p:nvSpPr>
        <p:spPr>
          <a:xfrm>
            <a:off x="4519079" y="1790701"/>
            <a:ext cx="3280847" cy="343218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463040" rIns="27432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6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lgn="ctr">
              <a:buFont typeface="Wingdings" pitchFamily="2" charset="2"/>
              <a:buNone/>
            </a:pPr>
            <a:r>
              <a:rPr lang="en-US" b="1"/>
              <a:t>Reimbursements</a:t>
            </a:r>
          </a:p>
          <a:p>
            <a:pPr marL="6160" indent="0" algn="ctr">
              <a:buFont typeface="Wingdings" pitchFamily="2" charset="2"/>
              <a:buNone/>
            </a:pPr>
            <a:r>
              <a:rPr lang="en-US"/>
              <a:t>If reimbursing yourself for education expenses paid, reimbursement must happen in same taxable year as expenses incurred</a:t>
            </a:r>
          </a:p>
        </p:txBody>
      </p:sp>
      <p:sp>
        <p:nvSpPr>
          <p:cNvPr id="13" name="Text Placeholder 4">
            <a:extLst>
              <a:ext uri="{FF2B5EF4-FFF2-40B4-BE49-F238E27FC236}">
                <a16:creationId xmlns:a16="http://schemas.microsoft.com/office/drawing/2014/main" id="{68145786-3404-2737-4F4D-A924CA833989}"/>
              </a:ext>
            </a:extLst>
          </p:cNvPr>
          <p:cNvSpPr txBox="1">
            <a:spLocks noGrp="1" noRot="1" noMove="1" noResize="1" noEditPoints="1" noAdjustHandles="1" noChangeArrowheads="1" noChangeShapeType="1"/>
          </p:cNvSpPr>
          <p:nvPr userDrawn="1"/>
        </p:nvSpPr>
        <p:spPr>
          <a:xfrm>
            <a:off x="8276157" y="1790701"/>
            <a:ext cx="3280847" cy="343218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463040" rIns="27432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6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lgn="ctr">
              <a:buFont typeface="Wingdings" pitchFamily="2" charset="2"/>
              <a:buNone/>
            </a:pPr>
            <a:r>
              <a:rPr lang="en-US" b="1"/>
              <a:t>Records</a:t>
            </a:r>
          </a:p>
          <a:p>
            <a:pPr marL="6160" indent="0" algn="ctr">
              <a:buFont typeface="Wingdings" pitchFamily="2" charset="2"/>
              <a:buNone/>
            </a:pPr>
            <a:r>
              <a:rPr lang="en-US"/>
              <a:t>Maintain good records of reimbursements</a:t>
            </a:r>
          </a:p>
        </p:txBody>
      </p:sp>
      <p:sp>
        <p:nvSpPr>
          <p:cNvPr id="14" name="Text Placeholder 5">
            <a:extLst>
              <a:ext uri="{FF2B5EF4-FFF2-40B4-BE49-F238E27FC236}">
                <a16:creationId xmlns:a16="http://schemas.microsoft.com/office/drawing/2014/main" id="{2352E111-ABEE-5406-9D14-F51A07F8F8BC}"/>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for educational purposes only, and is not intended to provide, and should not be relied on for tax, legal or accounting advice. Please consult your own tax, legal and accounting advisors to discuss your unique tax circumstances. </a:t>
            </a:r>
          </a:p>
        </p:txBody>
      </p:sp>
      <p:grpSp>
        <p:nvGrpSpPr>
          <p:cNvPr id="15" name="Group 14">
            <a:extLst>
              <a:ext uri="{FF2B5EF4-FFF2-40B4-BE49-F238E27FC236}">
                <a16:creationId xmlns:a16="http://schemas.microsoft.com/office/drawing/2014/main" id="{F951266D-4786-5FD7-BD0A-2CA35966AAA4}"/>
              </a:ext>
            </a:extLst>
          </p:cNvPr>
          <p:cNvGrpSpPr>
            <a:grpSpLocks noGrp="1" noUngrp="1" noRot="1" noMove="1" noResize="1"/>
          </p:cNvGrpSpPr>
          <p:nvPr userDrawn="1"/>
        </p:nvGrpSpPr>
        <p:grpSpPr>
          <a:xfrm>
            <a:off x="5882721" y="2387428"/>
            <a:ext cx="553562" cy="553562"/>
            <a:chOff x="9093711" y="3016162"/>
            <a:chExt cx="664274" cy="664274"/>
          </a:xfrm>
        </p:grpSpPr>
        <p:sp>
          <p:nvSpPr>
            <p:cNvPr id="16" name="Freeform 39">
              <a:extLst>
                <a:ext uri="{FF2B5EF4-FFF2-40B4-BE49-F238E27FC236}">
                  <a16:creationId xmlns:a16="http://schemas.microsoft.com/office/drawing/2014/main" id="{FC930D8D-0E26-EF40-FBC6-B15DDC1D6143}"/>
                </a:ext>
              </a:extLst>
            </p:cNvPr>
            <p:cNvSpPr>
              <a:spLocks noGrp="1" noRot="1" noMove="1" noResize="1" noEditPoints="1" noAdjustHandles="1" noChangeArrowheads="1" noChangeShapeType="1"/>
            </p:cNvSpPr>
            <p:nvPr/>
          </p:nvSpPr>
          <p:spPr>
            <a:xfrm flipV="1">
              <a:off x="9240701" y="3162698"/>
              <a:ext cx="370293" cy="371106"/>
            </a:xfrm>
            <a:custGeom>
              <a:avLst/>
              <a:gdLst>
                <a:gd name="connsiteX0" fmla="*/ 207 w 465491"/>
                <a:gd name="connsiteY0" fmla="*/ 233599 h 466513"/>
                <a:gd name="connsiteX1" fmla="*/ 232954 w 465491"/>
                <a:gd name="connsiteY1" fmla="*/ 341 h 466513"/>
                <a:gd name="connsiteX2" fmla="*/ 465699 w 465491"/>
                <a:gd name="connsiteY2" fmla="*/ 233599 h 466513"/>
                <a:gd name="connsiteX3" fmla="*/ 232954 w 465491"/>
                <a:gd name="connsiteY3" fmla="*/ 466855 h 466513"/>
                <a:gd name="connsiteX4" fmla="*/ 207 w 465491"/>
                <a:gd name="connsiteY4" fmla="*/ 233599 h 466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491" h="466513">
                  <a:moveTo>
                    <a:pt x="207" y="233599"/>
                  </a:moveTo>
                  <a:cubicBezTo>
                    <a:pt x="207" y="104776"/>
                    <a:pt x="104410" y="341"/>
                    <a:pt x="232954" y="341"/>
                  </a:cubicBezTo>
                  <a:cubicBezTo>
                    <a:pt x="361496" y="341"/>
                    <a:pt x="465699" y="104776"/>
                    <a:pt x="465699" y="233599"/>
                  </a:cubicBezTo>
                  <a:cubicBezTo>
                    <a:pt x="465699" y="362422"/>
                    <a:pt x="361496" y="466855"/>
                    <a:pt x="232954" y="466855"/>
                  </a:cubicBezTo>
                  <a:cubicBezTo>
                    <a:pt x="104410" y="466855"/>
                    <a:pt x="207" y="362422"/>
                    <a:pt x="207" y="233599"/>
                  </a:cubicBezTo>
                  <a:close/>
                </a:path>
              </a:pathLst>
            </a:custGeom>
            <a:noFill/>
            <a:ln w="19050" cap="flat">
              <a:solidFill>
                <a:schemeClr val="accent1"/>
              </a:solidFill>
              <a:prstDash val="solid"/>
              <a:miter/>
            </a:ln>
          </p:spPr>
          <p:txBody>
            <a:bodyPr rtlCol="0" anchor="ctr"/>
            <a:lstStyle/>
            <a:p>
              <a:endParaRPr lang="en-US" sz="1500"/>
            </a:p>
          </p:txBody>
        </p:sp>
        <p:sp>
          <p:nvSpPr>
            <p:cNvPr id="17" name="Freeform 40">
              <a:extLst>
                <a:ext uri="{FF2B5EF4-FFF2-40B4-BE49-F238E27FC236}">
                  <a16:creationId xmlns:a16="http://schemas.microsoft.com/office/drawing/2014/main" id="{3C624B34-8E03-8F54-5126-53C30BDC6AFF}"/>
                </a:ext>
              </a:extLst>
            </p:cNvPr>
            <p:cNvSpPr>
              <a:spLocks noGrp="1" noRot="1" noMove="1" noResize="1" noEditPoints="1" noAdjustHandles="1" noChangeArrowheads="1" noChangeShapeType="1"/>
            </p:cNvSpPr>
            <p:nvPr/>
          </p:nvSpPr>
          <p:spPr>
            <a:xfrm flipV="1">
              <a:off x="9389214" y="3274994"/>
              <a:ext cx="73268" cy="146516"/>
            </a:xfrm>
            <a:custGeom>
              <a:avLst/>
              <a:gdLst>
                <a:gd name="connsiteX0" fmla="*/ 315 w 92104"/>
                <a:gd name="connsiteY0" fmla="*/ 288 h 184183"/>
                <a:gd name="connsiteX1" fmla="*/ 46367 w 92104"/>
                <a:gd name="connsiteY1" fmla="*/ 288 h 184183"/>
                <a:gd name="connsiteX2" fmla="*/ 92420 w 92104"/>
                <a:gd name="connsiteY2" fmla="*/ 46334 h 184183"/>
                <a:gd name="connsiteX3" fmla="*/ 46367 w 92104"/>
                <a:gd name="connsiteY3" fmla="*/ 92381 h 184183"/>
                <a:gd name="connsiteX4" fmla="*/ 315 w 92104"/>
                <a:gd name="connsiteY4" fmla="*/ 138427 h 184183"/>
                <a:gd name="connsiteX5" fmla="*/ 46367 w 92104"/>
                <a:gd name="connsiteY5" fmla="*/ 184472 h 184183"/>
                <a:gd name="connsiteX6" fmla="*/ 92420 w 92104"/>
                <a:gd name="connsiteY6" fmla="*/ 184472 h 18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04" h="184183">
                  <a:moveTo>
                    <a:pt x="315" y="288"/>
                  </a:moveTo>
                  <a:lnTo>
                    <a:pt x="46367" y="288"/>
                  </a:lnTo>
                  <a:cubicBezTo>
                    <a:pt x="71802" y="288"/>
                    <a:pt x="92420" y="20903"/>
                    <a:pt x="92420" y="46334"/>
                  </a:cubicBezTo>
                  <a:cubicBezTo>
                    <a:pt x="92420" y="71766"/>
                    <a:pt x="71802" y="92381"/>
                    <a:pt x="46367" y="92381"/>
                  </a:cubicBezTo>
                  <a:cubicBezTo>
                    <a:pt x="20933" y="92381"/>
                    <a:pt x="315" y="112997"/>
                    <a:pt x="315" y="138427"/>
                  </a:cubicBezTo>
                  <a:cubicBezTo>
                    <a:pt x="315" y="163857"/>
                    <a:pt x="20933" y="184472"/>
                    <a:pt x="46367" y="184472"/>
                  </a:cubicBezTo>
                  <a:lnTo>
                    <a:pt x="92420" y="184472"/>
                  </a:lnTo>
                </a:path>
              </a:pathLst>
            </a:custGeom>
            <a:noFill/>
            <a:ln w="19050" cap="rnd">
              <a:solidFill>
                <a:schemeClr val="accent1"/>
              </a:solidFill>
              <a:prstDash val="solid"/>
              <a:miter/>
            </a:ln>
          </p:spPr>
          <p:txBody>
            <a:bodyPr rtlCol="0" anchor="ctr"/>
            <a:lstStyle/>
            <a:p>
              <a:endParaRPr lang="en-US" sz="1500"/>
            </a:p>
          </p:txBody>
        </p:sp>
        <p:sp>
          <p:nvSpPr>
            <p:cNvPr id="18" name="Freeform 41">
              <a:extLst>
                <a:ext uri="{FF2B5EF4-FFF2-40B4-BE49-F238E27FC236}">
                  <a16:creationId xmlns:a16="http://schemas.microsoft.com/office/drawing/2014/main" id="{506C5BF7-5B0E-CEB9-6EC4-13FD1F1E2961}"/>
                </a:ext>
              </a:extLst>
            </p:cNvPr>
            <p:cNvSpPr>
              <a:spLocks noGrp="1" noRot="1" noMove="1" noResize="1" noEditPoints="1" noAdjustHandles="1" noChangeArrowheads="1" noChangeShapeType="1"/>
            </p:cNvSpPr>
            <p:nvPr/>
          </p:nvSpPr>
          <p:spPr>
            <a:xfrm flipV="1">
              <a:off x="9425848" y="3241172"/>
              <a:ext cx="1033" cy="33821"/>
            </a:xfrm>
            <a:custGeom>
              <a:avLst/>
              <a:gdLst>
                <a:gd name="connsiteX0" fmla="*/ 341 w 1299"/>
                <a:gd name="connsiteY0" fmla="*/ 42783 h 42516"/>
                <a:gd name="connsiteX1" fmla="*/ 341 w 1299"/>
                <a:gd name="connsiteY1" fmla="*/ 266 h 42516"/>
              </a:gdLst>
              <a:ahLst/>
              <a:cxnLst>
                <a:cxn ang="0">
                  <a:pos x="connsiteX0" y="connsiteY0"/>
                </a:cxn>
                <a:cxn ang="0">
                  <a:pos x="connsiteX1" y="connsiteY1"/>
                </a:cxn>
              </a:cxnLst>
              <a:rect l="l" t="t" r="r" b="b"/>
              <a:pathLst>
                <a:path w="1299" h="42516">
                  <a:moveTo>
                    <a:pt x="341" y="42783"/>
                  </a:moveTo>
                  <a:lnTo>
                    <a:pt x="341" y="266"/>
                  </a:lnTo>
                </a:path>
              </a:pathLst>
            </a:custGeom>
            <a:noFill/>
            <a:ln w="19050" cap="rnd">
              <a:solidFill>
                <a:schemeClr val="accent1"/>
              </a:solidFill>
              <a:prstDash val="solid"/>
              <a:miter/>
            </a:ln>
          </p:spPr>
          <p:txBody>
            <a:bodyPr rtlCol="0" anchor="ctr"/>
            <a:lstStyle/>
            <a:p>
              <a:endParaRPr lang="en-US" sz="1500"/>
            </a:p>
          </p:txBody>
        </p:sp>
        <p:sp>
          <p:nvSpPr>
            <p:cNvPr id="19" name="Freeform 42">
              <a:extLst>
                <a:ext uri="{FF2B5EF4-FFF2-40B4-BE49-F238E27FC236}">
                  <a16:creationId xmlns:a16="http://schemas.microsoft.com/office/drawing/2014/main" id="{3EE8FAE1-44C9-51C5-F80D-B9D4734675B4}"/>
                </a:ext>
              </a:extLst>
            </p:cNvPr>
            <p:cNvSpPr>
              <a:spLocks noGrp="1" noRot="1" noMove="1" noResize="1" noEditPoints="1" noAdjustHandles="1" noChangeArrowheads="1" noChangeShapeType="1"/>
            </p:cNvSpPr>
            <p:nvPr/>
          </p:nvSpPr>
          <p:spPr>
            <a:xfrm flipV="1">
              <a:off x="9425848" y="3421510"/>
              <a:ext cx="1033" cy="33821"/>
            </a:xfrm>
            <a:custGeom>
              <a:avLst/>
              <a:gdLst>
                <a:gd name="connsiteX0" fmla="*/ 341 w 1299"/>
                <a:gd name="connsiteY0" fmla="*/ 42957 h 42516"/>
                <a:gd name="connsiteX1" fmla="*/ 341 w 1299"/>
                <a:gd name="connsiteY1" fmla="*/ 441 h 42516"/>
              </a:gdLst>
              <a:ahLst/>
              <a:cxnLst>
                <a:cxn ang="0">
                  <a:pos x="connsiteX0" y="connsiteY0"/>
                </a:cxn>
                <a:cxn ang="0">
                  <a:pos x="connsiteX1" y="connsiteY1"/>
                </a:cxn>
              </a:cxnLst>
              <a:rect l="l" t="t" r="r" b="b"/>
              <a:pathLst>
                <a:path w="1299" h="42516">
                  <a:moveTo>
                    <a:pt x="341" y="42957"/>
                  </a:moveTo>
                  <a:lnTo>
                    <a:pt x="341" y="441"/>
                  </a:lnTo>
                </a:path>
              </a:pathLst>
            </a:custGeom>
            <a:noFill/>
            <a:ln w="19050" cap="rnd">
              <a:solidFill>
                <a:schemeClr val="accent1"/>
              </a:solidFill>
              <a:prstDash val="solid"/>
              <a:miter/>
            </a:ln>
          </p:spPr>
          <p:txBody>
            <a:bodyPr rtlCol="0" anchor="ctr"/>
            <a:lstStyle/>
            <a:p>
              <a:endParaRPr lang="en-US" sz="1500"/>
            </a:p>
          </p:txBody>
        </p:sp>
        <p:sp>
          <p:nvSpPr>
            <p:cNvPr id="20" name="Freeform 43">
              <a:extLst>
                <a:ext uri="{FF2B5EF4-FFF2-40B4-BE49-F238E27FC236}">
                  <a16:creationId xmlns:a16="http://schemas.microsoft.com/office/drawing/2014/main" id="{8DBAC348-32E2-7073-FAA8-B76729404994}"/>
                </a:ext>
              </a:extLst>
            </p:cNvPr>
            <p:cNvSpPr>
              <a:spLocks noGrp="1" noRot="1" noMove="1" noResize="1" noEditPoints="1" noAdjustHandles="1" noChangeArrowheads="1" noChangeShapeType="1"/>
            </p:cNvSpPr>
            <p:nvPr/>
          </p:nvSpPr>
          <p:spPr>
            <a:xfrm flipV="1">
              <a:off x="9093711" y="3016162"/>
              <a:ext cx="566994" cy="439170"/>
            </a:xfrm>
            <a:custGeom>
              <a:avLst/>
              <a:gdLst>
                <a:gd name="connsiteX0" fmla="*/ 713260 w 712760"/>
                <a:gd name="connsiteY0" fmla="*/ 430124 h 552075"/>
                <a:gd name="connsiteX1" fmla="*/ 122790 w 712760"/>
                <a:gd name="connsiteY1" fmla="*/ 430124 h 552075"/>
                <a:gd name="connsiteX2" fmla="*/ 22702 w 712760"/>
                <a:gd name="connsiteY2" fmla="*/ 321 h 552075"/>
              </a:gdLst>
              <a:ahLst/>
              <a:cxnLst>
                <a:cxn ang="0">
                  <a:pos x="connsiteX0" y="connsiteY0"/>
                </a:cxn>
                <a:cxn ang="0">
                  <a:pos x="connsiteX1" y="connsiteY1"/>
                </a:cxn>
                <a:cxn ang="0">
                  <a:pos x="connsiteX2" y="connsiteY2"/>
                </a:cxn>
              </a:cxnLst>
              <a:rect l="l" t="t" r="r" b="b"/>
              <a:pathLst>
                <a:path w="712760" h="552075">
                  <a:moveTo>
                    <a:pt x="713260" y="430124"/>
                  </a:moveTo>
                  <a:cubicBezTo>
                    <a:pt x="550206" y="593155"/>
                    <a:pt x="285845" y="593155"/>
                    <a:pt x="122790" y="430124"/>
                  </a:cubicBezTo>
                  <a:cubicBezTo>
                    <a:pt x="6524" y="313875"/>
                    <a:pt x="-26836" y="146126"/>
                    <a:pt x="22702" y="321"/>
                  </a:cubicBezTo>
                </a:path>
              </a:pathLst>
            </a:custGeom>
            <a:noFill/>
            <a:ln w="19050" cap="rnd">
              <a:solidFill>
                <a:schemeClr val="accent1"/>
              </a:solidFill>
              <a:prstDash val="solid"/>
              <a:miter/>
            </a:ln>
          </p:spPr>
          <p:txBody>
            <a:bodyPr rtlCol="0" anchor="ctr"/>
            <a:lstStyle/>
            <a:p>
              <a:endParaRPr lang="en-US" sz="1500"/>
            </a:p>
          </p:txBody>
        </p:sp>
        <p:sp>
          <p:nvSpPr>
            <p:cNvPr id="21" name="Freeform 44">
              <a:extLst>
                <a:ext uri="{FF2B5EF4-FFF2-40B4-BE49-F238E27FC236}">
                  <a16:creationId xmlns:a16="http://schemas.microsoft.com/office/drawing/2014/main" id="{DC5F68EC-22DB-98C3-98E4-0EF5AF381EB5}"/>
                </a:ext>
              </a:extLst>
            </p:cNvPr>
            <p:cNvSpPr>
              <a:spLocks noGrp="1" noRot="1" noMove="1" noResize="1" noEditPoints="1" noAdjustHandles="1" noChangeArrowheads="1" noChangeShapeType="1"/>
            </p:cNvSpPr>
            <p:nvPr/>
          </p:nvSpPr>
          <p:spPr>
            <a:xfrm flipV="1">
              <a:off x="9191021" y="3241168"/>
              <a:ext cx="566964" cy="439268"/>
            </a:xfrm>
            <a:custGeom>
              <a:avLst/>
              <a:gdLst>
                <a:gd name="connsiteX0" fmla="*/ 183 w 712723"/>
                <a:gd name="connsiteY0" fmla="*/ 122514 h 552198"/>
                <a:gd name="connsiteX1" fmla="*/ 590617 w 712723"/>
                <a:gd name="connsiteY1" fmla="*/ 122755 h 552198"/>
                <a:gd name="connsiteX2" fmla="*/ 690703 w 712723"/>
                <a:gd name="connsiteY2" fmla="*/ 552560 h 552198"/>
              </a:gdLst>
              <a:ahLst/>
              <a:cxnLst>
                <a:cxn ang="0">
                  <a:pos x="connsiteX0" y="connsiteY0"/>
                </a:cxn>
                <a:cxn ang="0">
                  <a:pos x="connsiteX1" y="connsiteY1"/>
                </a:cxn>
                <a:cxn ang="0">
                  <a:pos x="connsiteX2" y="connsiteY2"/>
                </a:cxn>
              </a:cxnLst>
              <a:rect l="l" t="t" r="r" b="b"/>
              <a:pathLst>
                <a:path w="712723" h="552198">
                  <a:moveTo>
                    <a:pt x="183" y="122514"/>
                  </a:moveTo>
                  <a:cubicBezTo>
                    <a:pt x="163236" y="-40518"/>
                    <a:pt x="427560" y="-40275"/>
                    <a:pt x="590617" y="122755"/>
                  </a:cubicBezTo>
                  <a:cubicBezTo>
                    <a:pt x="706881" y="239002"/>
                    <a:pt x="740243" y="406752"/>
                    <a:pt x="690703" y="552560"/>
                  </a:cubicBezTo>
                </a:path>
              </a:pathLst>
            </a:custGeom>
            <a:noFill/>
            <a:ln w="19050" cap="rnd">
              <a:solidFill>
                <a:schemeClr val="accent1"/>
              </a:solidFill>
              <a:prstDash val="solid"/>
              <a:miter/>
            </a:ln>
          </p:spPr>
          <p:txBody>
            <a:bodyPr rtlCol="0" anchor="ctr"/>
            <a:lstStyle/>
            <a:p>
              <a:endParaRPr lang="en-US" sz="1500"/>
            </a:p>
          </p:txBody>
        </p:sp>
        <p:sp>
          <p:nvSpPr>
            <p:cNvPr id="22" name="Freeform 45">
              <a:extLst>
                <a:ext uri="{FF2B5EF4-FFF2-40B4-BE49-F238E27FC236}">
                  <a16:creationId xmlns:a16="http://schemas.microsoft.com/office/drawing/2014/main" id="{98DD62C7-17D0-47DB-7276-7745989694A3}"/>
                </a:ext>
              </a:extLst>
            </p:cNvPr>
            <p:cNvSpPr>
              <a:spLocks noGrp="1" noRot="1" noMove="1" noResize="1" noEditPoints="1" noAdjustHandles="1" noChangeArrowheads="1" noChangeShapeType="1"/>
            </p:cNvSpPr>
            <p:nvPr/>
          </p:nvSpPr>
          <p:spPr>
            <a:xfrm flipV="1">
              <a:off x="9601977" y="3051706"/>
              <a:ext cx="59261" cy="74451"/>
            </a:xfrm>
            <a:custGeom>
              <a:avLst/>
              <a:gdLst>
                <a:gd name="connsiteX0" fmla="*/ 519 w 74496"/>
                <a:gd name="connsiteY0" fmla="*/ 63 h 93591"/>
                <a:gd name="connsiteX1" fmla="*/ 73293 w 74496"/>
                <a:gd name="connsiteY1" fmla="*/ 15294 h 93591"/>
                <a:gd name="connsiteX2" fmla="*/ 75015 w 74496"/>
                <a:gd name="connsiteY2" fmla="*/ 17414 h 93591"/>
                <a:gd name="connsiteX3" fmla="*/ 75015 w 74496"/>
                <a:gd name="connsiteY3" fmla="*/ 93655 h 93591"/>
              </a:gdLst>
              <a:ahLst/>
              <a:cxnLst>
                <a:cxn ang="0">
                  <a:pos x="connsiteX0" y="connsiteY0"/>
                </a:cxn>
                <a:cxn ang="0">
                  <a:pos x="connsiteX1" y="connsiteY1"/>
                </a:cxn>
                <a:cxn ang="0">
                  <a:pos x="connsiteX2" y="connsiteY2"/>
                </a:cxn>
                <a:cxn ang="0">
                  <a:pos x="connsiteX3" y="connsiteY3"/>
                </a:cxn>
              </a:cxnLst>
              <a:rect l="l" t="t" r="r" b="b"/>
              <a:pathLst>
                <a:path w="74496" h="93591">
                  <a:moveTo>
                    <a:pt x="519" y="63"/>
                  </a:moveTo>
                  <a:lnTo>
                    <a:pt x="73293" y="15294"/>
                  </a:lnTo>
                  <a:cubicBezTo>
                    <a:pt x="74296" y="15503"/>
                    <a:pt x="75015" y="16388"/>
                    <a:pt x="75015" y="17414"/>
                  </a:cubicBezTo>
                  <a:lnTo>
                    <a:pt x="75015" y="93655"/>
                  </a:lnTo>
                </a:path>
              </a:pathLst>
            </a:custGeom>
            <a:noFill/>
            <a:ln w="19050" cap="rnd">
              <a:solidFill>
                <a:schemeClr val="accent1"/>
              </a:solidFill>
              <a:prstDash val="solid"/>
              <a:miter/>
            </a:ln>
          </p:spPr>
          <p:txBody>
            <a:bodyPr rtlCol="0" anchor="ctr"/>
            <a:lstStyle/>
            <a:p>
              <a:endParaRPr lang="en-US" sz="1500"/>
            </a:p>
          </p:txBody>
        </p:sp>
        <p:sp>
          <p:nvSpPr>
            <p:cNvPr id="23" name="Freeform 46">
              <a:extLst>
                <a:ext uri="{FF2B5EF4-FFF2-40B4-BE49-F238E27FC236}">
                  <a16:creationId xmlns:a16="http://schemas.microsoft.com/office/drawing/2014/main" id="{EC16E6F4-397E-78A5-BBB3-4B949C4D4067}"/>
                </a:ext>
              </a:extLst>
            </p:cNvPr>
            <p:cNvSpPr>
              <a:spLocks noGrp="1" noRot="1" noMove="1" noResize="1" noEditPoints="1" noAdjustHandles="1" noChangeArrowheads="1" noChangeShapeType="1"/>
            </p:cNvSpPr>
            <p:nvPr/>
          </p:nvSpPr>
          <p:spPr>
            <a:xfrm flipV="1">
              <a:off x="9189155" y="3571923"/>
              <a:ext cx="61152" cy="72907"/>
            </a:xfrm>
            <a:custGeom>
              <a:avLst/>
              <a:gdLst>
                <a:gd name="connsiteX0" fmla="*/ 77037 w 76873"/>
                <a:gd name="connsiteY0" fmla="*/ 92270 h 91651"/>
                <a:gd name="connsiteX1" fmla="*/ 3896 w 76873"/>
                <a:gd name="connsiteY1" fmla="*/ 78913 h 91651"/>
                <a:gd name="connsiteX2" fmla="*/ 2120 w 76873"/>
                <a:gd name="connsiteY2" fmla="*/ 76838 h 91651"/>
                <a:gd name="connsiteX3" fmla="*/ 164 w 76873"/>
                <a:gd name="connsiteY3" fmla="*/ 619 h 91651"/>
              </a:gdLst>
              <a:ahLst/>
              <a:cxnLst>
                <a:cxn ang="0">
                  <a:pos x="connsiteX0" y="connsiteY0"/>
                </a:cxn>
                <a:cxn ang="0">
                  <a:pos x="connsiteX1" y="connsiteY1"/>
                </a:cxn>
                <a:cxn ang="0">
                  <a:pos x="connsiteX2" y="connsiteY2"/>
                </a:cxn>
                <a:cxn ang="0">
                  <a:pos x="connsiteX3" y="connsiteY3"/>
                </a:cxn>
              </a:cxnLst>
              <a:rect l="l" t="t" r="r" b="b"/>
              <a:pathLst>
                <a:path w="76873" h="91651">
                  <a:moveTo>
                    <a:pt x="77037" y="92270"/>
                  </a:moveTo>
                  <a:lnTo>
                    <a:pt x="3896" y="78913"/>
                  </a:lnTo>
                  <a:cubicBezTo>
                    <a:pt x="2888" y="78729"/>
                    <a:pt x="2146" y="77863"/>
                    <a:pt x="2120" y="76838"/>
                  </a:cubicBezTo>
                  <a:lnTo>
                    <a:pt x="164" y="619"/>
                  </a:lnTo>
                </a:path>
              </a:pathLst>
            </a:custGeom>
            <a:noFill/>
            <a:ln w="19050" cap="rnd">
              <a:solidFill>
                <a:schemeClr val="accent1"/>
              </a:solidFill>
              <a:prstDash val="solid"/>
              <a:miter/>
            </a:ln>
          </p:spPr>
          <p:txBody>
            <a:bodyPr rtlCol="0" anchor="ctr"/>
            <a:lstStyle/>
            <a:p>
              <a:endParaRPr lang="en-US" sz="1500"/>
            </a:p>
          </p:txBody>
        </p:sp>
      </p:grpSp>
      <p:grpSp>
        <p:nvGrpSpPr>
          <p:cNvPr id="24" name="Group 23">
            <a:extLst>
              <a:ext uri="{FF2B5EF4-FFF2-40B4-BE49-F238E27FC236}">
                <a16:creationId xmlns:a16="http://schemas.microsoft.com/office/drawing/2014/main" id="{DC9FC505-9C31-516F-3E6E-C478B6338A0E}"/>
              </a:ext>
            </a:extLst>
          </p:cNvPr>
          <p:cNvGrpSpPr>
            <a:grpSpLocks noGrp="1" noUngrp="1" noRot="1" noMove="1" noResize="1"/>
          </p:cNvGrpSpPr>
          <p:nvPr userDrawn="1"/>
        </p:nvGrpSpPr>
        <p:grpSpPr>
          <a:xfrm>
            <a:off x="2132731" y="2394228"/>
            <a:ext cx="539385" cy="539963"/>
            <a:chOff x="2506881" y="3456641"/>
            <a:chExt cx="647262" cy="647955"/>
          </a:xfrm>
        </p:grpSpPr>
        <p:sp>
          <p:nvSpPr>
            <p:cNvPr id="25" name="Freeform 51">
              <a:extLst>
                <a:ext uri="{FF2B5EF4-FFF2-40B4-BE49-F238E27FC236}">
                  <a16:creationId xmlns:a16="http://schemas.microsoft.com/office/drawing/2014/main" id="{836CBECB-222F-A28F-6AE2-5BDF4B2E4DB0}"/>
                </a:ext>
              </a:extLst>
            </p:cNvPr>
            <p:cNvSpPr>
              <a:spLocks noGrp="1" noRot="1" noMove="1" noResize="1" noEditPoints="1" noAdjustHandles="1" noChangeArrowheads="1" noChangeShapeType="1"/>
            </p:cNvSpPr>
            <p:nvPr/>
          </p:nvSpPr>
          <p:spPr>
            <a:xfrm>
              <a:off x="2742478" y="3596741"/>
              <a:ext cx="62713" cy="104521"/>
            </a:xfrm>
            <a:custGeom>
              <a:avLst/>
              <a:gdLst>
                <a:gd name="connsiteX0" fmla="*/ 1 w 62713"/>
                <a:gd name="connsiteY0" fmla="*/ 73166 h 104521"/>
                <a:gd name="connsiteX1" fmla="*/ 1 w 62713"/>
                <a:gd name="connsiteY1" fmla="*/ 80225 h 104521"/>
                <a:gd name="connsiteX2" fmla="*/ 24298 w 62713"/>
                <a:gd name="connsiteY2" fmla="*/ 104522 h 104521"/>
                <a:gd name="connsiteX3" fmla="*/ 38417 w 62713"/>
                <a:gd name="connsiteY3" fmla="*/ 104522 h 104521"/>
                <a:gd name="connsiteX4" fmla="*/ 62714 w 62713"/>
                <a:gd name="connsiteY4" fmla="*/ 80225 h 104521"/>
                <a:gd name="connsiteX5" fmla="*/ 62714 w 62713"/>
                <a:gd name="connsiteY5" fmla="*/ 80225 h 104521"/>
                <a:gd name="connsiteX6" fmla="*/ 46100 w 62713"/>
                <a:gd name="connsiteY6" fmla="*/ 57175 h 104521"/>
                <a:gd name="connsiteX7" fmla="*/ 16613 w 62713"/>
                <a:gd name="connsiteY7" fmla="*/ 47346 h 104521"/>
                <a:gd name="connsiteX8" fmla="*/ 0 w 62713"/>
                <a:gd name="connsiteY8" fmla="*/ 24296 h 104521"/>
                <a:gd name="connsiteX9" fmla="*/ 0 w 62713"/>
                <a:gd name="connsiteY9" fmla="*/ 24296 h 104521"/>
                <a:gd name="connsiteX10" fmla="*/ 24296 w 62713"/>
                <a:gd name="connsiteY10" fmla="*/ 0 h 104521"/>
                <a:gd name="connsiteX11" fmla="*/ 38416 w 62713"/>
                <a:gd name="connsiteY11" fmla="*/ 0 h 104521"/>
                <a:gd name="connsiteX12" fmla="*/ 62712 w 62713"/>
                <a:gd name="connsiteY12" fmla="*/ 24296 h 104521"/>
                <a:gd name="connsiteX13" fmla="*/ 62712 w 62713"/>
                <a:gd name="connsiteY13" fmla="*/ 31356 h 10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13" h="104521">
                  <a:moveTo>
                    <a:pt x="1" y="73166"/>
                  </a:moveTo>
                  <a:lnTo>
                    <a:pt x="1" y="80225"/>
                  </a:lnTo>
                  <a:cubicBezTo>
                    <a:pt x="1" y="93645"/>
                    <a:pt x="10880" y="104522"/>
                    <a:pt x="24298" y="104522"/>
                  </a:cubicBezTo>
                  <a:lnTo>
                    <a:pt x="38417" y="104522"/>
                  </a:lnTo>
                  <a:cubicBezTo>
                    <a:pt x="51836" y="104522"/>
                    <a:pt x="62714" y="93643"/>
                    <a:pt x="62714" y="80225"/>
                  </a:cubicBezTo>
                  <a:lnTo>
                    <a:pt x="62714" y="80225"/>
                  </a:lnTo>
                  <a:cubicBezTo>
                    <a:pt x="62714" y="69767"/>
                    <a:pt x="56021" y="60483"/>
                    <a:pt x="46100" y="57175"/>
                  </a:cubicBezTo>
                  <a:lnTo>
                    <a:pt x="16613" y="47346"/>
                  </a:lnTo>
                  <a:cubicBezTo>
                    <a:pt x="6692" y="44039"/>
                    <a:pt x="0" y="34755"/>
                    <a:pt x="0" y="24296"/>
                  </a:cubicBezTo>
                  <a:lnTo>
                    <a:pt x="0" y="24296"/>
                  </a:lnTo>
                  <a:cubicBezTo>
                    <a:pt x="0" y="10877"/>
                    <a:pt x="10878" y="0"/>
                    <a:pt x="24296" y="0"/>
                  </a:cubicBezTo>
                  <a:lnTo>
                    <a:pt x="38416" y="0"/>
                  </a:lnTo>
                  <a:cubicBezTo>
                    <a:pt x="51835" y="0"/>
                    <a:pt x="62712" y="10878"/>
                    <a:pt x="62712" y="24296"/>
                  </a:cubicBezTo>
                  <a:lnTo>
                    <a:pt x="62712" y="31356"/>
                  </a:lnTo>
                </a:path>
              </a:pathLst>
            </a:custGeom>
            <a:noFill/>
            <a:ln w="19050" cap="rnd">
              <a:solidFill>
                <a:schemeClr val="accent1"/>
              </a:solidFill>
              <a:prstDash val="solid"/>
              <a:round/>
            </a:ln>
          </p:spPr>
          <p:txBody>
            <a:bodyPr rtlCol="0" anchor="ctr"/>
            <a:lstStyle/>
            <a:p>
              <a:endParaRPr lang="en-US" sz="1500"/>
            </a:p>
          </p:txBody>
        </p:sp>
        <p:sp>
          <p:nvSpPr>
            <p:cNvPr id="26" name="Freeform 52">
              <a:extLst>
                <a:ext uri="{FF2B5EF4-FFF2-40B4-BE49-F238E27FC236}">
                  <a16:creationId xmlns:a16="http://schemas.microsoft.com/office/drawing/2014/main" id="{7736B83A-392A-4688-9C30-107674C8275E}"/>
                </a:ext>
              </a:extLst>
            </p:cNvPr>
            <p:cNvSpPr>
              <a:spLocks noGrp="1" noRot="1" noMove="1" noResize="1" noEditPoints="1" noAdjustHandles="1" noChangeArrowheads="1" noChangeShapeType="1"/>
            </p:cNvSpPr>
            <p:nvPr/>
          </p:nvSpPr>
          <p:spPr>
            <a:xfrm>
              <a:off x="2773837" y="3586289"/>
              <a:ext cx="1303" cy="125427"/>
            </a:xfrm>
            <a:custGeom>
              <a:avLst/>
              <a:gdLst>
                <a:gd name="connsiteX0" fmla="*/ 0 w 1303"/>
                <a:gd name="connsiteY0" fmla="*/ 125427 h 125427"/>
                <a:gd name="connsiteX1" fmla="*/ 0 w 1303"/>
                <a:gd name="connsiteY1" fmla="*/ 0 h 125427"/>
              </a:gdLst>
              <a:ahLst/>
              <a:cxnLst>
                <a:cxn ang="0">
                  <a:pos x="connsiteX0" y="connsiteY0"/>
                </a:cxn>
                <a:cxn ang="0">
                  <a:pos x="connsiteX1" y="connsiteY1"/>
                </a:cxn>
              </a:cxnLst>
              <a:rect l="l" t="t" r="r" b="b"/>
              <a:pathLst>
                <a:path w="1303" h="125427">
                  <a:moveTo>
                    <a:pt x="0" y="125427"/>
                  </a:moveTo>
                  <a:lnTo>
                    <a:pt x="0" y="0"/>
                  </a:lnTo>
                </a:path>
              </a:pathLst>
            </a:custGeom>
            <a:ln w="19050" cap="rnd">
              <a:solidFill>
                <a:schemeClr val="accent1"/>
              </a:solidFill>
              <a:prstDash val="solid"/>
              <a:round/>
            </a:ln>
          </p:spPr>
          <p:txBody>
            <a:bodyPr rtlCol="0" anchor="ctr"/>
            <a:lstStyle/>
            <a:p>
              <a:endParaRPr lang="en-US" sz="1500"/>
            </a:p>
          </p:txBody>
        </p:sp>
        <p:sp>
          <p:nvSpPr>
            <p:cNvPr id="27" name="Freeform 58">
              <a:extLst>
                <a:ext uri="{FF2B5EF4-FFF2-40B4-BE49-F238E27FC236}">
                  <a16:creationId xmlns:a16="http://schemas.microsoft.com/office/drawing/2014/main" id="{F75DAA4E-BC0C-81F6-8D36-B641C32191A4}"/>
                </a:ext>
              </a:extLst>
            </p:cNvPr>
            <p:cNvSpPr>
              <a:spLocks noGrp="1" noRot="1" noMove="1" noResize="1" noEditPoints="1" noAdjustHandles="1" noChangeArrowheads="1" noChangeShapeType="1"/>
            </p:cNvSpPr>
            <p:nvPr/>
          </p:nvSpPr>
          <p:spPr>
            <a:xfrm>
              <a:off x="2662469" y="3537635"/>
              <a:ext cx="222735" cy="222735"/>
            </a:xfrm>
            <a:custGeom>
              <a:avLst/>
              <a:gdLst>
                <a:gd name="connsiteX0" fmla="*/ 222735 w 222735"/>
                <a:gd name="connsiteY0" fmla="*/ 111368 h 222735"/>
                <a:gd name="connsiteX1" fmla="*/ 111368 w 222735"/>
                <a:gd name="connsiteY1" fmla="*/ 222735 h 222735"/>
                <a:gd name="connsiteX2" fmla="*/ 0 w 222735"/>
                <a:gd name="connsiteY2" fmla="*/ 111368 h 222735"/>
                <a:gd name="connsiteX3" fmla="*/ 111368 w 222735"/>
                <a:gd name="connsiteY3" fmla="*/ 0 h 222735"/>
                <a:gd name="connsiteX4" fmla="*/ 222735 w 222735"/>
                <a:gd name="connsiteY4" fmla="*/ 111368 h 222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35" h="222735">
                  <a:moveTo>
                    <a:pt x="222735" y="111368"/>
                  </a:moveTo>
                  <a:cubicBezTo>
                    <a:pt x="222735" y="172874"/>
                    <a:pt x="172874" y="222735"/>
                    <a:pt x="111368" y="222735"/>
                  </a:cubicBezTo>
                  <a:cubicBezTo>
                    <a:pt x="49861" y="222735"/>
                    <a:pt x="0" y="172874"/>
                    <a:pt x="0" y="111368"/>
                  </a:cubicBezTo>
                  <a:cubicBezTo>
                    <a:pt x="0" y="49861"/>
                    <a:pt x="49861" y="0"/>
                    <a:pt x="111368" y="0"/>
                  </a:cubicBezTo>
                  <a:cubicBezTo>
                    <a:pt x="172874" y="0"/>
                    <a:pt x="222735" y="49861"/>
                    <a:pt x="222735" y="111368"/>
                  </a:cubicBezTo>
                  <a:close/>
                </a:path>
              </a:pathLst>
            </a:custGeom>
            <a:noFill/>
            <a:ln w="19050" cap="rnd">
              <a:solidFill>
                <a:schemeClr val="accent1"/>
              </a:solidFill>
              <a:prstDash val="solid"/>
              <a:round/>
            </a:ln>
          </p:spPr>
          <p:txBody>
            <a:bodyPr rtlCol="0" anchor="ctr"/>
            <a:lstStyle/>
            <a:p>
              <a:endParaRPr lang="en-US" sz="1500"/>
            </a:p>
          </p:txBody>
        </p:sp>
        <p:sp>
          <p:nvSpPr>
            <p:cNvPr id="28" name="Freeform 59">
              <a:extLst>
                <a:ext uri="{FF2B5EF4-FFF2-40B4-BE49-F238E27FC236}">
                  <a16:creationId xmlns:a16="http://schemas.microsoft.com/office/drawing/2014/main" id="{7330DEA8-9CAE-249B-2EFA-59D3683E9ADA}"/>
                </a:ext>
              </a:extLst>
            </p:cNvPr>
            <p:cNvSpPr>
              <a:spLocks noGrp="1" noRot="1" noMove="1" noResize="1" noEditPoints="1" noAdjustHandles="1" noChangeArrowheads="1" noChangeShapeType="1"/>
            </p:cNvSpPr>
            <p:nvPr/>
          </p:nvSpPr>
          <p:spPr>
            <a:xfrm>
              <a:off x="2992156" y="3628754"/>
              <a:ext cx="40496" cy="40496"/>
            </a:xfrm>
            <a:custGeom>
              <a:avLst/>
              <a:gdLst>
                <a:gd name="connsiteX0" fmla="*/ 40497 w 40496"/>
                <a:gd name="connsiteY0" fmla="*/ 20248 h 40496"/>
                <a:gd name="connsiteX1" fmla="*/ 20248 w 40496"/>
                <a:gd name="connsiteY1" fmla="*/ 40497 h 40496"/>
                <a:gd name="connsiteX2" fmla="*/ 0 w 40496"/>
                <a:gd name="connsiteY2" fmla="*/ 20248 h 40496"/>
                <a:gd name="connsiteX3" fmla="*/ 20248 w 40496"/>
                <a:gd name="connsiteY3" fmla="*/ 0 h 40496"/>
                <a:gd name="connsiteX4" fmla="*/ 40497 w 40496"/>
                <a:gd name="connsiteY4" fmla="*/ 20248 h 4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96" h="40496">
                  <a:moveTo>
                    <a:pt x="40497" y="20248"/>
                  </a:moveTo>
                  <a:cubicBezTo>
                    <a:pt x="40497" y="31431"/>
                    <a:pt x="31431" y="40497"/>
                    <a:pt x="20248" y="40497"/>
                  </a:cubicBezTo>
                  <a:cubicBezTo>
                    <a:pt x="9065" y="40497"/>
                    <a:pt x="0" y="31431"/>
                    <a:pt x="0" y="20248"/>
                  </a:cubicBezTo>
                  <a:cubicBezTo>
                    <a:pt x="0" y="9065"/>
                    <a:pt x="9065" y="0"/>
                    <a:pt x="20248" y="0"/>
                  </a:cubicBezTo>
                  <a:cubicBezTo>
                    <a:pt x="31431" y="0"/>
                    <a:pt x="40497" y="9065"/>
                    <a:pt x="40497" y="20248"/>
                  </a:cubicBezTo>
                  <a:close/>
                </a:path>
              </a:pathLst>
            </a:custGeom>
            <a:noFill/>
            <a:ln w="19050" cap="rnd">
              <a:solidFill>
                <a:schemeClr val="accent1"/>
              </a:solidFill>
              <a:prstDash val="solid"/>
              <a:round/>
            </a:ln>
          </p:spPr>
          <p:txBody>
            <a:bodyPr rtlCol="0" anchor="ctr"/>
            <a:lstStyle/>
            <a:p>
              <a:endParaRPr lang="en-US" sz="1500"/>
            </a:p>
          </p:txBody>
        </p:sp>
        <p:sp>
          <p:nvSpPr>
            <p:cNvPr id="29" name="Freeform 60">
              <a:extLst>
                <a:ext uri="{FF2B5EF4-FFF2-40B4-BE49-F238E27FC236}">
                  <a16:creationId xmlns:a16="http://schemas.microsoft.com/office/drawing/2014/main" id="{E6C7DFAB-8778-326D-6038-1DB5E40B64AC}"/>
                </a:ext>
              </a:extLst>
            </p:cNvPr>
            <p:cNvSpPr>
              <a:spLocks noGrp="1" noRot="1" noMove="1" noResize="1" noEditPoints="1" noAdjustHandles="1" noChangeArrowheads="1" noChangeShapeType="1"/>
            </p:cNvSpPr>
            <p:nvPr/>
          </p:nvSpPr>
          <p:spPr>
            <a:xfrm>
              <a:off x="2546686" y="3537635"/>
              <a:ext cx="338518" cy="222735"/>
            </a:xfrm>
            <a:custGeom>
              <a:avLst/>
              <a:gdLst>
                <a:gd name="connsiteX0" fmla="*/ 338517 w 338518"/>
                <a:gd name="connsiteY0" fmla="*/ 0 h 222735"/>
                <a:gd name="connsiteX1" fmla="*/ 60746 w 338518"/>
                <a:gd name="connsiteY1" fmla="*/ 0 h 222735"/>
                <a:gd name="connsiteX2" fmla="*/ 0 w 338518"/>
                <a:gd name="connsiteY2" fmla="*/ 60746 h 222735"/>
                <a:gd name="connsiteX3" fmla="*/ 0 w 338518"/>
                <a:gd name="connsiteY3" fmla="*/ 161989 h 222735"/>
                <a:gd name="connsiteX4" fmla="*/ 60746 w 338518"/>
                <a:gd name="connsiteY4" fmla="*/ 222735 h 222735"/>
                <a:gd name="connsiteX5" fmla="*/ 338519 w 338518"/>
                <a:gd name="connsiteY5" fmla="*/ 222735 h 22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518" h="222735">
                  <a:moveTo>
                    <a:pt x="338517" y="0"/>
                  </a:moveTo>
                  <a:lnTo>
                    <a:pt x="60746" y="0"/>
                  </a:lnTo>
                  <a:cubicBezTo>
                    <a:pt x="60746" y="33549"/>
                    <a:pt x="33549" y="60746"/>
                    <a:pt x="0" y="60746"/>
                  </a:cubicBezTo>
                  <a:lnTo>
                    <a:pt x="0" y="161989"/>
                  </a:lnTo>
                  <a:cubicBezTo>
                    <a:pt x="33549" y="161989"/>
                    <a:pt x="60746" y="189186"/>
                    <a:pt x="60746" y="222735"/>
                  </a:cubicBezTo>
                  <a:lnTo>
                    <a:pt x="338519" y="222735"/>
                  </a:lnTo>
                </a:path>
              </a:pathLst>
            </a:custGeom>
            <a:noFill/>
            <a:ln w="19050" cap="rnd">
              <a:solidFill>
                <a:schemeClr val="accent1"/>
              </a:solidFill>
              <a:prstDash val="solid"/>
              <a:round/>
            </a:ln>
          </p:spPr>
          <p:txBody>
            <a:bodyPr rtlCol="0" anchor="ctr"/>
            <a:lstStyle/>
            <a:p>
              <a:endParaRPr lang="en-US" sz="1500"/>
            </a:p>
          </p:txBody>
        </p:sp>
        <p:sp>
          <p:nvSpPr>
            <p:cNvPr id="30" name="Freeform 61">
              <a:extLst>
                <a:ext uri="{FF2B5EF4-FFF2-40B4-BE49-F238E27FC236}">
                  <a16:creationId xmlns:a16="http://schemas.microsoft.com/office/drawing/2014/main" id="{15248D9D-76D7-9095-340E-B3F1B2B2A337}"/>
                </a:ext>
              </a:extLst>
            </p:cNvPr>
            <p:cNvSpPr>
              <a:spLocks noGrp="1" noRot="1" noMove="1" noResize="1" noEditPoints="1" noAdjustHandles="1" noChangeArrowheads="1" noChangeShapeType="1"/>
            </p:cNvSpPr>
            <p:nvPr/>
          </p:nvSpPr>
          <p:spPr>
            <a:xfrm>
              <a:off x="2587184" y="3628754"/>
              <a:ext cx="40496" cy="40496"/>
            </a:xfrm>
            <a:custGeom>
              <a:avLst/>
              <a:gdLst>
                <a:gd name="connsiteX0" fmla="*/ 40497 w 40496"/>
                <a:gd name="connsiteY0" fmla="*/ 20248 h 40496"/>
                <a:gd name="connsiteX1" fmla="*/ 20248 w 40496"/>
                <a:gd name="connsiteY1" fmla="*/ 40497 h 40496"/>
                <a:gd name="connsiteX2" fmla="*/ 0 w 40496"/>
                <a:gd name="connsiteY2" fmla="*/ 20248 h 40496"/>
                <a:gd name="connsiteX3" fmla="*/ 20248 w 40496"/>
                <a:gd name="connsiteY3" fmla="*/ 0 h 40496"/>
                <a:gd name="connsiteX4" fmla="*/ 40497 w 40496"/>
                <a:gd name="connsiteY4" fmla="*/ 20248 h 4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96" h="40496">
                  <a:moveTo>
                    <a:pt x="40497" y="20248"/>
                  </a:moveTo>
                  <a:cubicBezTo>
                    <a:pt x="40497" y="31431"/>
                    <a:pt x="31431" y="40497"/>
                    <a:pt x="20248" y="40497"/>
                  </a:cubicBezTo>
                  <a:cubicBezTo>
                    <a:pt x="9065" y="40497"/>
                    <a:pt x="0" y="31431"/>
                    <a:pt x="0" y="20248"/>
                  </a:cubicBezTo>
                  <a:cubicBezTo>
                    <a:pt x="0" y="9065"/>
                    <a:pt x="9065" y="0"/>
                    <a:pt x="20248" y="0"/>
                  </a:cubicBezTo>
                  <a:cubicBezTo>
                    <a:pt x="31431" y="0"/>
                    <a:pt x="40497" y="9065"/>
                    <a:pt x="40497" y="20248"/>
                  </a:cubicBezTo>
                  <a:close/>
                </a:path>
              </a:pathLst>
            </a:custGeom>
            <a:noFill/>
            <a:ln w="19050" cap="rnd">
              <a:solidFill>
                <a:schemeClr val="accent1"/>
              </a:solidFill>
              <a:prstDash val="solid"/>
              <a:round/>
            </a:ln>
          </p:spPr>
          <p:txBody>
            <a:bodyPr rtlCol="0" anchor="ctr"/>
            <a:lstStyle/>
            <a:p>
              <a:endParaRPr lang="en-US" sz="1500"/>
            </a:p>
          </p:txBody>
        </p:sp>
        <p:sp>
          <p:nvSpPr>
            <p:cNvPr id="31" name="Freeform 65">
              <a:extLst>
                <a:ext uri="{FF2B5EF4-FFF2-40B4-BE49-F238E27FC236}">
                  <a16:creationId xmlns:a16="http://schemas.microsoft.com/office/drawing/2014/main" id="{8810514C-E8BB-1D3C-01A8-1096DB0D2D12}"/>
                </a:ext>
              </a:extLst>
            </p:cNvPr>
            <p:cNvSpPr>
              <a:spLocks noGrp="1" noRot="1" noMove="1" noResize="1" noEditPoints="1" noAdjustHandles="1" noChangeArrowheads="1" noChangeShapeType="1"/>
            </p:cNvSpPr>
            <p:nvPr/>
          </p:nvSpPr>
          <p:spPr>
            <a:xfrm>
              <a:off x="2656766" y="3497137"/>
              <a:ext cx="228436" cy="296762"/>
            </a:xfrm>
            <a:custGeom>
              <a:avLst/>
              <a:gdLst>
                <a:gd name="connsiteX0" fmla="*/ 228436 w 228436"/>
                <a:gd name="connsiteY0" fmla="*/ 296763 h 296762"/>
                <a:gd name="connsiteX1" fmla="*/ 228436 w 228436"/>
                <a:gd name="connsiteY1" fmla="*/ 0 h 296762"/>
                <a:gd name="connsiteX2" fmla="*/ 0 w 228436"/>
                <a:gd name="connsiteY2" fmla="*/ 0 h 296762"/>
              </a:gdLst>
              <a:ahLst/>
              <a:cxnLst>
                <a:cxn ang="0">
                  <a:pos x="connsiteX0" y="connsiteY0"/>
                </a:cxn>
                <a:cxn ang="0">
                  <a:pos x="connsiteX1" y="connsiteY1"/>
                </a:cxn>
                <a:cxn ang="0">
                  <a:pos x="connsiteX2" y="connsiteY2"/>
                </a:cxn>
              </a:cxnLst>
              <a:rect l="l" t="t" r="r" b="b"/>
              <a:pathLst>
                <a:path w="228436" h="296762">
                  <a:moveTo>
                    <a:pt x="228436" y="296763"/>
                  </a:moveTo>
                  <a:lnTo>
                    <a:pt x="228436" y="0"/>
                  </a:lnTo>
                  <a:lnTo>
                    <a:pt x="0" y="0"/>
                  </a:lnTo>
                </a:path>
              </a:pathLst>
            </a:custGeom>
            <a:noFill/>
            <a:ln w="19050" cap="rnd">
              <a:solidFill>
                <a:schemeClr val="accent1"/>
              </a:solidFill>
              <a:prstDash val="solid"/>
              <a:round/>
            </a:ln>
          </p:spPr>
          <p:txBody>
            <a:bodyPr rtlCol="0" anchor="ctr"/>
            <a:lstStyle/>
            <a:p>
              <a:endParaRPr lang="en-US" sz="1500"/>
            </a:p>
          </p:txBody>
        </p:sp>
        <p:sp>
          <p:nvSpPr>
            <p:cNvPr id="32" name="Freeform 66">
              <a:extLst>
                <a:ext uri="{FF2B5EF4-FFF2-40B4-BE49-F238E27FC236}">
                  <a16:creationId xmlns:a16="http://schemas.microsoft.com/office/drawing/2014/main" id="{8247F2FA-D664-069C-3938-3E468EE14A88}"/>
                </a:ext>
              </a:extLst>
            </p:cNvPr>
            <p:cNvSpPr>
              <a:spLocks noGrp="1" noRot="1" noMove="1" noResize="1" noEditPoints="1" noAdjustHandles="1" noChangeArrowheads="1" noChangeShapeType="1"/>
            </p:cNvSpPr>
            <p:nvPr/>
          </p:nvSpPr>
          <p:spPr>
            <a:xfrm>
              <a:off x="2506881" y="3497137"/>
              <a:ext cx="374299" cy="303729"/>
            </a:xfrm>
            <a:custGeom>
              <a:avLst/>
              <a:gdLst>
                <a:gd name="connsiteX0" fmla="*/ 104254 w 374299"/>
                <a:gd name="connsiteY0" fmla="*/ 0 h 303729"/>
                <a:gd name="connsiteX1" fmla="*/ 19556 w 374299"/>
                <a:gd name="connsiteY1" fmla="*/ 0 h 303729"/>
                <a:gd name="connsiteX2" fmla="*/ 0 w 374299"/>
                <a:gd name="connsiteY2" fmla="*/ 19556 h 303729"/>
                <a:gd name="connsiteX3" fmla="*/ 0 w 374299"/>
                <a:gd name="connsiteY3" fmla="*/ 284174 h 303729"/>
                <a:gd name="connsiteX4" fmla="*/ 19556 w 374299"/>
                <a:gd name="connsiteY4" fmla="*/ 303730 h 303729"/>
                <a:gd name="connsiteX5" fmla="*/ 374300 w 374299"/>
                <a:gd name="connsiteY5" fmla="*/ 303730 h 30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99" h="303729">
                  <a:moveTo>
                    <a:pt x="104254" y="0"/>
                  </a:moveTo>
                  <a:lnTo>
                    <a:pt x="19556" y="0"/>
                  </a:lnTo>
                  <a:cubicBezTo>
                    <a:pt x="8756" y="0"/>
                    <a:pt x="0" y="8756"/>
                    <a:pt x="0" y="19556"/>
                  </a:cubicBezTo>
                  <a:lnTo>
                    <a:pt x="0" y="284174"/>
                  </a:lnTo>
                  <a:cubicBezTo>
                    <a:pt x="0" y="294974"/>
                    <a:pt x="8756" y="303730"/>
                    <a:pt x="19556" y="303730"/>
                  </a:cubicBezTo>
                  <a:lnTo>
                    <a:pt x="374300" y="303730"/>
                  </a:lnTo>
                </a:path>
              </a:pathLst>
            </a:custGeom>
            <a:noFill/>
            <a:ln w="19050" cap="rnd">
              <a:solidFill>
                <a:schemeClr val="accent1"/>
              </a:solidFill>
              <a:prstDash val="solid"/>
              <a:round/>
            </a:ln>
          </p:spPr>
          <p:txBody>
            <a:bodyPr rtlCol="0" anchor="ctr"/>
            <a:lstStyle/>
            <a:p>
              <a:endParaRPr lang="en-US" sz="1500"/>
            </a:p>
          </p:txBody>
        </p:sp>
        <p:sp>
          <p:nvSpPr>
            <p:cNvPr id="33" name="Freeform 67">
              <a:extLst>
                <a:ext uri="{FF2B5EF4-FFF2-40B4-BE49-F238E27FC236}">
                  <a16:creationId xmlns:a16="http://schemas.microsoft.com/office/drawing/2014/main" id="{0603C50D-3F30-CB0B-7D37-3B01AACA84DA}"/>
                </a:ext>
              </a:extLst>
            </p:cNvPr>
            <p:cNvSpPr>
              <a:spLocks noGrp="1" noRot="1" noMove="1" noResize="1" noEditPoints="1" noAdjustHandles="1" noChangeArrowheads="1" noChangeShapeType="1"/>
            </p:cNvSpPr>
            <p:nvPr/>
          </p:nvSpPr>
          <p:spPr>
            <a:xfrm>
              <a:off x="2951658" y="3537635"/>
              <a:ext cx="50012" cy="1303"/>
            </a:xfrm>
            <a:custGeom>
              <a:avLst/>
              <a:gdLst>
                <a:gd name="connsiteX0" fmla="*/ 50013 w 50012"/>
                <a:gd name="connsiteY0" fmla="*/ 0 h 1303"/>
                <a:gd name="connsiteX1" fmla="*/ 0 w 50012"/>
                <a:gd name="connsiteY1" fmla="*/ 0 h 1303"/>
              </a:gdLst>
              <a:ahLst/>
              <a:cxnLst>
                <a:cxn ang="0">
                  <a:pos x="connsiteX0" y="connsiteY0"/>
                </a:cxn>
                <a:cxn ang="0">
                  <a:pos x="connsiteX1" y="connsiteY1"/>
                </a:cxn>
              </a:cxnLst>
              <a:rect l="l" t="t" r="r" b="b"/>
              <a:pathLst>
                <a:path w="50012" h="1303">
                  <a:moveTo>
                    <a:pt x="50013" y="0"/>
                  </a:moveTo>
                  <a:lnTo>
                    <a:pt x="0" y="0"/>
                  </a:lnTo>
                </a:path>
              </a:pathLst>
            </a:custGeom>
            <a:ln w="19050" cap="rnd">
              <a:solidFill>
                <a:schemeClr val="accent1"/>
              </a:solidFill>
              <a:prstDash val="solid"/>
              <a:round/>
            </a:ln>
          </p:spPr>
          <p:txBody>
            <a:bodyPr rtlCol="0" anchor="ctr"/>
            <a:lstStyle/>
            <a:p>
              <a:endParaRPr lang="en-US" sz="1500"/>
            </a:p>
          </p:txBody>
        </p:sp>
        <p:sp>
          <p:nvSpPr>
            <p:cNvPr id="34" name="Freeform 68">
              <a:extLst>
                <a:ext uri="{FF2B5EF4-FFF2-40B4-BE49-F238E27FC236}">
                  <a16:creationId xmlns:a16="http://schemas.microsoft.com/office/drawing/2014/main" id="{75379BE4-3341-D8AA-183E-9604A9D06C0D}"/>
                </a:ext>
              </a:extLst>
            </p:cNvPr>
            <p:cNvSpPr>
              <a:spLocks noGrp="1" noRot="1" noMove="1" noResize="1" noEditPoints="1" noAdjustHandles="1" noChangeArrowheads="1" noChangeShapeType="1"/>
            </p:cNvSpPr>
            <p:nvPr/>
          </p:nvSpPr>
          <p:spPr>
            <a:xfrm>
              <a:off x="2974706" y="3598381"/>
              <a:ext cx="98444" cy="161988"/>
            </a:xfrm>
            <a:custGeom>
              <a:avLst/>
              <a:gdLst>
                <a:gd name="connsiteX0" fmla="*/ 0 w 98444"/>
                <a:gd name="connsiteY0" fmla="*/ 161989 h 161988"/>
                <a:gd name="connsiteX1" fmla="*/ 37699 w 98444"/>
                <a:gd name="connsiteY1" fmla="*/ 161989 h 161988"/>
                <a:gd name="connsiteX2" fmla="*/ 98445 w 98444"/>
                <a:gd name="connsiteY2" fmla="*/ 101243 h 161988"/>
                <a:gd name="connsiteX3" fmla="*/ 98445 w 98444"/>
                <a:gd name="connsiteY3" fmla="*/ 0 h 161988"/>
              </a:gdLst>
              <a:ahLst/>
              <a:cxnLst>
                <a:cxn ang="0">
                  <a:pos x="connsiteX0" y="connsiteY0"/>
                </a:cxn>
                <a:cxn ang="0">
                  <a:pos x="connsiteX1" y="connsiteY1"/>
                </a:cxn>
                <a:cxn ang="0">
                  <a:pos x="connsiteX2" y="connsiteY2"/>
                </a:cxn>
                <a:cxn ang="0">
                  <a:pos x="connsiteX3" y="connsiteY3"/>
                </a:cxn>
              </a:cxnLst>
              <a:rect l="l" t="t" r="r" b="b"/>
              <a:pathLst>
                <a:path w="98444" h="161988">
                  <a:moveTo>
                    <a:pt x="0" y="161989"/>
                  </a:moveTo>
                  <a:lnTo>
                    <a:pt x="37699" y="161989"/>
                  </a:lnTo>
                  <a:cubicBezTo>
                    <a:pt x="37699" y="128440"/>
                    <a:pt x="64896" y="101243"/>
                    <a:pt x="98445" y="101243"/>
                  </a:cubicBezTo>
                  <a:lnTo>
                    <a:pt x="98445" y="0"/>
                  </a:lnTo>
                </a:path>
              </a:pathLst>
            </a:custGeom>
            <a:noFill/>
            <a:ln w="19050" cap="rnd">
              <a:solidFill>
                <a:schemeClr val="accent1"/>
              </a:solidFill>
              <a:prstDash val="solid"/>
              <a:round/>
            </a:ln>
          </p:spPr>
          <p:txBody>
            <a:bodyPr rtlCol="0" anchor="ctr"/>
            <a:lstStyle/>
            <a:p>
              <a:endParaRPr lang="en-US" sz="1500"/>
            </a:p>
          </p:txBody>
        </p:sp>
        <p:sp>
          <p:nvSpPr>
            <p:cNvPr id="35" name="Freeform 69">
              <a:extLst>
                <a:ext uri="{FF2B5EF4-FFF2-40B4-BE49-F238E27FC236}">
                  <a16:creationId xmlns:a16="http://schemas.microsoft.com/office/drawing/2014/main" id="{724BC07C-E44B-79DA-4684-B76F9A30FEEC}"/>
                </a:ext>
              </a:extLst>
            </p:cNvPr>
            <p:cNvSpPr>
              <a:spLocks noGrp="1" noRot="1" noMove="1" noResize="1" noEditPoints="1" noAdjustHandles="1" noChangeArrowheads="1" noChangeShapeType="1"/>
            </p:cNvSpPr>
            <p:nvPr/>
          </p:nvSpPr>
          <p:spPr>
            <a:xfrm>
              <a:off x="3025344" y="3584726"/>
              <a:ext cx="88303" cy="216140"/>
            </a:xfrm>
            <a:custGeom>
              <a:avLst/>
              <a:gdLst>
                <a:gd name="connsiteX0" fmla="*/ 0 w 88303"/>
                <a:gd name="connsiteY0" fmla="*/ 216141 h 216140"/>
                <a:gd name="connsiteX1" fmla="*/ 68747 w 88303"/>
                <a:gd name="connsiteY1" fmla="*/ 216141 h 216140"/>
                <a:gd name="connsiteX2" fmla="*/ 88303 w 88303"/>
                <a:gd name="connsiteY2" fmla="*/ 196585 h 216140"/>
                <a:gd name="connsiteX3" fmla="*/ 88303 w 88303"/>
                <a:gd name="connsiteY3" fmla="*/ 0 h 216140"/>
              </a:gdLst>
              <a:ahLst/>
              <a:cxnLst>
                <a:cxn ang="0">
                  <a:pos x="connsiteX0" y="connsiteY0"/>
                </a:cxn>
                <a:cxn ang="0">
                  <a:pos x="connsiteX1" y="connsiteY1"/>
                </a:cxn>
                <a:cxn ang="0">
                  <a:pos x="connsiteX2" y="connsiteY2"/>
                </a:cxn>
                <a:cxn ang="0">
                  <a:pos x="connsiteX3" y="connsiteY3"/>
                </a:cxn>
              </a:cxnLst>
              <a:rect l="l" t="t" r="r" b="b"/>
              <a:pathLst>
                <a:path w="88303" h="216140">
                  <a:moveTo>
                    <a:pt x="0" y="216141"/>
                  </a:moveTo>
                  <a:lnTo>
                    <a:pt x="68747" y="216141"/>
                  </a:lnTo>
                  <a:cubicBezTo>
                    <a:pt x="79547" y="216141"/>
                    <a:pt x="88303" y="207385"/>
                    <a:pt x="88303" y="196585"/>
                  </a:cubicBezTo>
                  <a:lnTo>
                    <a:pt x="88303" y="0"/>
                  </a:lnTo>
                </a:path>
              </a:pathLst>
            </a:custGeom>
            <a:noFill/>
            <a:ln w="19050" cap="rnd">
              <a:solidFill>
                <a:schemeClr val="accent1"/>
              </a:solidFill>
              <a:prstDash val="solid"/>
              <a:round/>
            </a:ln>
          </p:spPr>
          <p:txBody>
            <a:bodyPr rtlCol="0" anchor="ctr"/>
            <a:lstStyle/>
            <a:p>
              <a:endParaRPr lang="en-US" sz="1500"/>
            </a:p>
          </p:txBody>
        </p:sp>
        <p:sp>
          <p:nvSpPr>
            <p:cNvPr id="36" name="Freeform 71">
              <a:extLst>
                <a:ext uri="{FF2B5EF4-FFF2-40B4-BE49-F238E27FC236}">
                  <a16:creationId xmlns:a16="http://schemas.microsoft.com/office/drawing/2014/main" id="{F4B0CA1C-4A05-BFAA-0412-4E89A19D56E5}"/>
                </a:ext>
              </a:extLst>
            </p:cNvPr>
            <p:cNvSpPr>
              <a:spLocks noGrp="1" noRot="1" noMove="1" noResize="1" noEditPoints="1" noAdjustHandles="1" noChangeArrowheads="1" noChangeShapeType="1"/>
            </p:cNvSpPr>
            <p:nvPr/>
          </p:nvSpPr>
          <p:spPr>
            <a:xfrm>
              <a:off x="2951658" y="3497137"/>
              <a:ext cx="56110" cy="181659"/>
            </a:xfrm>
            <a:custGeom>
              <a:avLst/>
              <a:gdLst>
                <a:gd name="connsiteX0" fmla="*/ 56110 w 56110"/>
                <a:gd name="connsiteY0" fmla="*/ 0 h 181659"/>
                <a:gd name="connsiteX1" fmla="*/ 0 w 56110"/>
                <a:gd name="connsiteY1" fmla="*/ 0 h 181659"/>
                <a:gd name="connsiteX2" fmla="*/ 0 w 56110"/>
                <a:gd name="connsiteY2" fmla="*/ 181660 h 181659"/>
              </a:gdLst>
              <a:ahLst/>
              <a:cxnLst>
                <a:cxn ang="0">
                  <a:pos x="connsiteX0" y="connsiteY0"/>
                </a:cxn>
                <a:cxn ang="0">
                  <a:pos x="connsiteX1" y="connsiteY1"/>
                </a:cxn>
                <a:cxn ang="0">
                  <a:pos x="connsiteX2" y="connsiteY2"/>
                </a:cxn>
              </a:cxnLst>
              <a:rect l="l" t="t" r="r" b="b"/>
              <a:pathLst>
                <a:path w="56110" h="181659">
                  <a:moveTo>
                    <a:pt x="56110" y="0"/>
                  </a:moveTo>
                  <a:lnTo>
                    <a:pt x="0" y="0"/>
                  </a:lnTo>
                  <a:lnTo>
                    <a:pt x="0" y="181660"/>
                  </a:lnTo>
                </a:path>
              </a:pathLst>
            </a:custGeom>
            <a:noFill/>
            <a:ln w="19050" cap="rnd">
              <a:solidFill>
                <a:schemeClr val="accent1"/>
              </a:solidFill>
              <a:prstDash val="solid"/>
              <a:round/>
            </a:ln>
          </p:spPr>
          <p:txBody>
            <a:bodyPr rtlCol="0" anchor="ctr"/>
            <a:lstStyle/>
            <a:p>
              <a:endParaRPr lang="en-US" sz="1500"/>
            </a:p>
          </p:txBody>
        </p:sp>
        <p:sp>
          <p:nvSpPr>
            <p:cNvPr id="37" name="Freeform 50">
              <a:extLst>
                <a:ext uri="{FF2B5EF4-FFF2-40B4-BE49-F238E27FC236}">
                  <a16:creationId xmlns:a16="http://schemas.microsoft.com/office/drawing/2014/main" id="{A42CBB45-2195-CF93-5048-EF8AFC4DBB90}"/>
                </a:ext>
              </a:extLst>
            </p:cNvPr>
            <p:cNvSpPr>
              <a:spLocks noGrp="1" noRot="1" noMove="1" noResize="1" noEditPoints="1" noAdjustHandles="1" noChangeArrowheads="1" noChangeShapeType="1"/>
            </p:cNvSpPr>
            <p:nvPr/>
          </p:nvSpPr>
          <p:spPr>
            <a:xfrm>
              <a:off x="2904459" y="3902076"/>
              <a:ext cx="249684" cy="202518"/>
            </a:xfrm>
            <a:custGeom>
              <a:avLst/>
              <a:gdLst>
                <a:gd name="connsiteX0" fmla="*/ 97804 w 249684"/>
                <a:gd name="connsiteY0" fmla="*/ 13581 h 202518"/>
                <a:gd name="connsiteX1" fmla="*/ 66944 w 249684"/>
                <a:gd name="connsiteY1" fmla="*/ 41125 h 202518"/>
                <a:gd name="connsiteX2" fmla="*/ 52607 w 249684"/>
                <a:gd name="connsiteY2" fmla="*/ 16292 h 202518"/>
                <a:gd name="connsiteX3" fmla="*/ 0 w 249684"/>
                <a:gd name="connsiteY3" fmla="*/ 46666 h 202518"/>
                <a:gd name="connsiteX4" fmla="*/ 60746 w 249684"/>
                <a:gd name="connsiteY4" fmla="*/ 151881 h 202518"/>
                <a:gd name="connsiteX5" fmla="*/ 199046 w 249684"/>
                <a:gd name="connsiteY5" fmla="*/ 188938 h 202518"/>
                <a:gd name="connsiteX6" fmla="*/ 236104 w 249684"/>
                <a:gd name="connsiteY6" fmla="*/ 50638 h 202518"/>
                <a:gd name="connsiteX7" fmla="*/ 97804 w 249684"/>
                <a:gd name="connsiteY7" fmla="*/ 13581 h 202518"/>
                <a:gd name="connsiteX8" fmla="*/ 178798 w 249684"/>
                <a:gd name="connsiteY8" fmla="*/ 153868 h 202518"/>
                <a:gd name="connsiteX9" fmla="*/ 95818 w 249684"/>
                <a:gd name="connsiteY9" fmla="*/ 131634 h 202518"/>
                <a:gd name="connsiteX10" fmla="*/ 118053 w 249684"/>
                <a:gd name="connsiteY10" fmla="*/ 48654 h 202518"/>
                <a:gd name="connsiteX11" fmla="*/ 201033 w 249684"/>
                <a:gd name="connsiteY11" fmla="*/ 70889 h 202518"/>
                <a:gd name="connsiteX12" fmla="*/ 178798 w 249684"/>
                <a:gd name="connsiteY12" fmla="*/ 153868 h 20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684" h="202518">
                  <a:moveTo>
                    <a:pt x="97804" y="13581"/>
                  </a:moveTo>
                  <a:cubicBezTo>
                    <a:pt x="85333" y="20780"/>
                    <a:pt x="74975" y="30232"/>
                    <a:pt x="66944" y="41125"/>
                  </a:cubicBezTo>
                  <a:lnTo>
                    <a:pt x="52607" y="16292"/>
                  </a:lnTo>
                  <a:lnTo>
                    <a:pt x="0" y="46666"/>
                  </a:lnTo>
                  <a:lnTo>
                    <a:pt x="60746" y="151881"/>
                  </a:lnTo>
                  <a:cubicBezTo>
                    <a:pt x="88703" y="200304"/>
                    <a:pt x="150623" y="216896"/>
                    <a:pt x="199046" y="188938"/>
                  </a:cubicBezTo>
                  <a:cubicBezTo>
                    <a:pt x="247470" y="160981"/>
                    <a:pt x="264061" y="99061"/>
                    <a:pt x="236104" y="50638"/>
                  </a:cubicBezTo>
                  <a:cubicBezTo>
                    <a:pt x="208146" y="2215"/>
                    <a:pt x="146227" y="-14377"/>
                    <a:pt x="97804" y="13581"/>
                  </a:cubicBezTo>
                  <a:close/>
                  <a:moveTo>
                    <a:pt x="178798" y="153868"/>
                  </a:moveTo>
                  <a:cubicBezTo>
                    <a:pt x="149744" y="170643"/>
                    <a:pt x="112592" y="160688"/>
                    <a:pt x="95818" y="131634"/>
                  </a:cubicBezTo>
                  <a:cubicBezTo>
                    <a:pt x="79044" y="102580"/>
                    <a:pt x="88998" y="65428"/>
                    <a:pt x="118053" y="48654"/>
                  </a:cubicBezTo>
                  <a:cubicBezTo>
                    <a:pt x="147108" y="31880"/>
                    <a:pt x="184259" y="41834"/>
                    <a:pt x="201033" y="70889"/>
                  </a:cubicBezTo>
                  <a:cubicBezTo>
                    <a:pt x="217807" y="99941"/>
                    <a:pt x="207852" y="137094"/>
                    <a:pt x="178798" y="153868"/>
                  </a:cubicBezTo>
                  <a:close/>
                </a:path>
              </a:pathLst>
            </a:custGeom>
            <a:noFill/>
            <a:ln w="19050" cap="rnd">
              <a:solidFill>
                <a:schemeClr val="accent1"/>
              </a:solidFill>
              <a:prstDash val="solid"/>
              <a:round/>
            </a:ln>
          </p:spPr>
          <p:txBody>
            <a:bodyPr rtlCol="0" anchor="ctr"/>
            <a:lstStyle/>
            <a:p>
              <a:endParaRPr lang="en-US" sz="1500"/>
            </a:p>
          </p:txBody>
        </p:sp>
        <p:sp>
          <p:nvSpPr>
            <p:cNvPr id="38" name="Freeform 53">
              <a:extLst>
                <a:ext uri="{FF2B5EF4-FFF2-40B4-BE49-F238E27FC236}">
                  <a16:creationId xmlns:a16="http://schemas.microsoft.com/office/drawing/2014/main" id="{65AEECE1-6346-6BBC-F488-C9F2DADDFB3C}"/>
                </a:ext>
              </a:extLst>
            </p:cNvPr>
            <p:cNvSpPr>
              <a:spLocks noGrp="1" noRot="1" noMove="1" noResize="1" noEditPoints="1" noAdjustHandles="1" noChangeArrowheads="1" noChangeShapeType="1"/>
            </p:cNvSpPr>
            <p:nvPr/>
          </p:nvSpPr>
          <p:spPr>
            <a:xfrm>
              <a:off x="2813340" y="3637797"/>
              <a:ext cx="181282" cy="310945"/>
            </a:xfrm>
            <a:custGeom>
              <a:avLst/>
              <a:gdLst>
                <a:gd name="connsiteX0" fmla="*/ 0 w 181282"/>
                <a:gd name="connsiteY0" fmla="*/ 280573 h 310945"/>
                <a:gd name="connsiteX1" fmla="*/ 161989 w 181282"/>
                <a:gd name="connsiteY1" fmla="*/ 0 h 310945"/>
                <a:gd name="connsiteX2" fmla="*/ 171154 w 181282"/>
                <a:gd name="connsiteY2" fmla="*/ 18535 h 310945"/>
                <a:gd name="connsiteX3" fmla="*/ 168183 w 181282"/>
                <a:gd name="connsiteY3" fmla="*/ 110764 h 310945"/>
                <a:gd name="connsiteX4" fmla="*/ 52608 w 181282"/>
                <a:gd name="connsiteY4" fmla="*/ 310946 h 310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82" h="310945">
                  <a:moveTo>
                    <a:pt x="0" y="280573"/>
                  </a:moveTo>
                  <a:lnTo>
                    <a:pt x="161989" y="0"/>
                  </a:lnTo>
                  <a:lnTo>
                    <a:pt x="171154" y="18535"/>
                  </a:lnTo>
                  <a:cubicBezTo>
                    <a:pt x="185644" y="47842"/>
                    <a:pt x="184529" y="82451"/>
                    <a:pt x="168183" y="110764"/>
                  </a:cubicBezTo>
                  <a:lnTo>
                    <a:pt x="52608" y="310946"/>
                  </a:lnTo>
                </a:path>
              </a:pathLst>
            </a:custGeom>
            <a:noFill/>
            <a:ln w="19050" cap="rnd">
              <a:solidFill>
                <a:schemeClr val="accent1"/>
              </a:solidFill>
              <a:prstDash val="solid"/>
              <a:round/>
            </a:ln>
          </p:spPr>
          <p:txBody>
            <a:bodyPr rtlCol="0" anchor="ctr"/>
            <a:lstStyle/>
            <a:p>
              <a:endParaRPr lang="en-US" sz="1500"/>
            </a:p>
          </p:txBody>
        </p:sp>
        <p:sp>
          <p:nvSpPr>
            <p:cNvPr id="39" name="Freeform 54">
              <a:extLst>
                <a:ext uri="{FF2B5EF4-FFF2-40B4-BE49-F238E27FC236}">
                  <a16:creationId xmlns:a16="http://schemas.microsoft.com/office/drawing/2014/main" id="{91EC34B1-7E51-54D4-DBE4-EB07A690A85B}"/>
                </a:ext>
              </a:extLst>
            </p:cNvPr>
            <p:cNvSpPr>
              <a:spLocks noGrp="1" noRot="1" noMove="1" noResize="1" noEditPoints="1" noAdjustHandles="1" noChangeArrowheads="1" noChangeShapeType="1"/>
            </p:cNvSpPr>
            <p:nvPr/>
          </p:nvSpPr>
          <p:spPr>
            <a:xfrm>
              <a:off x="2616262" y="3903437"/>
              <a:ext cx="249684" cy="201159"/>
            </a:xfrm>
            <a:custGeom>
              <a:avLst/>
              <a:gdLst>
                <a:gd name="connsiteX0" fmla="*/ 71641 w 249684"/>
                <a:gd name="connsiteY0" fmla="*/ 3086 h 201159"/>
                <a:gd name="connsiteX1" fmla="*/ 13581 w 249684"/>
                <a:gd name="connsiteY1" fmla="*/ 49279 h 201159"/>
                <a:gd name="connsiteX2" fmla="*/ 50638 w 249684"/>
                <a:gd name="connsiteY2" fmla="*/ 187579 h 201159"/>
                <a:gd name="connsiteX3" fmla="*/ 188938 w 249684"/>
                <a:gd name="connsiteY3" fmla="*/ 150521 h 201159"/>
                <a:gd name="connsiteX4" fmla="*/ 249684 w 249684"/>
                <a:gd name="connsiteY4" fmla="*/ 45306 h 201159"/>
                <a:gd name="connsiteX5" fmla="*/ 197077 w 249684"/>
                <a:gd name="connsiteY5" fmla="*/ 14933 h 201159"/>
                <a:gd name="connsiteX6" fmla="*/ 182740 w 249684"/>
                <a:gd name="connsiteY6" fmla="*/ 39765 h 201159"/>
                <a:gd name="connsiteX7" fmla="*/ 151881 w 249684"/>
                <a:gd name="connsiteY7" fmla="*/ 12221 h 201159"/>
                <a:gd name="connsiteX8" fmla="*/ 117863 w 249684"/>
                <a:gd name="connsiteY8" fmla="*/ 0 h 201159"/>
                <a:gd name="connsiteX9" fmla="*/ 48652 w 249684"/>
                <a:gd name="connsiteY9" fmla="*/ 69527 h 201159"/>
                <a:gd name="connsiteX10" fmla="*/ 131633 w 249684"/>
                <a:gd name="connsiteY10" fmla="*/ 47292 h 201159"/>
                <a:gd name="connsiteX11" fmla="*/ 153868 w 249684"/>
                <a:gd name="connsiteY11" fmla="*/ 130272 h 201159"/>
                <a:gd name="connsiteX12" fmla="*/ 70888 w 249684"/>
                <a:gd name="connsiteY12" fmla="*/ 152506 h 201159"/>
                <a:gd name="connsiteX13" fmla="*/ 48652 w 249684"/>
                <a:gd name="connsiteY13" fmla="*/ 69527 h 2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9684" h="201159">
                  <a:moveTo>
                    <a:pt x="71641" y="3086"/>
                  </a:moveTo>
                  <a:cubicBezTo>
                    <a:pt x="47993" y="10315"/>
                    <a:pt x="26921" y="26174"/>
                    <a:pt x="13581" y="49279"/>
                  </a:cubicBezTo>
                  <a:cubicBezTo>
                    <a:pt x="-14377" y="97702"/>
                    <a:pt x="2215" y="159621"/>
                    <a:pt x="50638" y="187579"/>
                  </a:cubicBezTo>
                  <a:cubicBezTo>
                    <a:pt x="99061" y="215536"/>
                    <a:pt x="160981" y="198945"/>
                    <a:pt x="188938" y="150521"/>
                  </a:cubicBezTo>
                  <a:lnTo>
                    <a:pt x="249684" y="45306"/>
                  </a:lnTo>
                  <a:lnTo>
                    <a:pt x="197077" y="14933"/>
                  </a:lnTo>
                  <a:lnTo>
                    <a:pt x="182740" y="39765"/>
                  </a:lnTo>
                  <a:cubicBezTo>
                    <a:pt x="174709" y="28871"/>
                    <a:pt x="164351" y="19420"/>
                    <a:pt x="151881" y="12221"/>
                  </a:cubicBezTo>
                  <a:cubicBezTo>
                    <a:pt x="141040" y="5962"/>
                    <a:pt x="129523" y="1936"/>
                    <a:pt x="117863" y="0"/>
                  </a:cubicBezTo>
                  <a:moveTo>
                    <a:pt x="48652" y="69527"/>
                  </a:moveTo>
                  <a:cubicBezTo>
                    <a:pt x="65426" y="40473"/>
                    <a:pt x="102579" y="30518"/>
                    <a:pt x="131633" y="47292"/>
                  </a:cubicBezTo>
                  <a:cubicBezTo>
                    <a:pt x="160686" y="64066"/>
                    <a:pt x="170642" y="101218"/>
                    <a:pt x="153868" y="130272"/>
                  </a:cubicBezTo>
                  <a:cubicBezTo>
                    <a:pt x="137094" y="159325"/>
                    <a:pt x="99941" y="169281"/>
                    <a:pt x="70888" y="152506"/>
                  </a:cubicBezTo>
                  <a:cubicBezTo>
                    <a:pt x="41834" y="135731"/>
                    <a:pt x="31879" y="98581"/>
                    <a:pt x="48652" y="69527"/>
                  </a:cubicBezTo>
                  <a:close/>
                </a:path>
              </a:pathLst>
            </a:custGeom>
            <a:noFill/>
            <a:ln w="19050" cap="rnd">
              <a:solidFill>
                <a:schemeClr val="accent1"/>
              </a:solidFill>
              <a:prstDash val="solid"/>
              <a:round/>
            </a:ln>
          </p:spPr>
          <p:txBody>
            <a:bodyPr rtlCol="0" anchor="ctr"/>
            <a:lstStyle/>
            <a:p>
              <a:endParaRPr lang="en-US" sz="1500"/>
            </a:p>
          </p:txBody>
        </p:sp>
        <p:sp>
          <p:nvSpPr>
            <p:cNvPr id="40" name="Freeform 55">
              <a:extLst>
                <a:ext uri="{FF2B5EF4-FFF2-40B4-BE49-F238E27FC236}">
                  <a16:creationId xmlns:a16="http://schemas.microsoft.com/office/drawing/2014/main" id="{4ABBED52-1FF5-30D9-4800-074C1026BA70}"/>
                </a:ext>
              </a:extLst>
            </p:cNvPr>
            <p:cNvSpPr>
              <a:spLocks noGrp="1" noRot="1" noMove="1" noResize="1" noEditPoints="1" noAdjustHandles="1" noChangeArrowheads="1" noChangeShapeType="1"/>
            </p:cNvSpPr>
            <p:nvPr/>
          </p:nvSpPr>
          <p:spPr>
            <a:xfrm>
              <a:off x="2854830" y="3824273"/>
              <a:ext cx="60746" cy="60746"/>
            </a:xfrm>
            <a:custGeom>
              <a:avLst/>
              <a:gdLst>
                <a:gd name="connsiteX0" fmla="*/ 60746 w 60746"/>
                <a:gd name="connsiteY0" fmla="*/ 30373 h 60746"/>
                <a:gd name="connsiteX1" fmla="*/ 30373 w 60746"/>
                <a:gd name="connsiteY1" fmla="*/ 60746 h 60746"/>
                <a:gd name="connsiteX2" fmla="*/ 0 w 60746"/>
                <a:gd name="connsiteY2" fmla="*/ 30373 h 60746"/>
                <a:gd name="connsiteX3" fmla="*/ 30373 w 60746"/>
                <a:gd name="connsiteY3" fmla="*/ 0 h 60746"/>
                <a:gd name="connsiteX4" fmla="*/ 60746 w 60746"/>
                <a:gd name="connsiteY4" fmla="*/ 30373 h 6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6" h="60746">
                  <a:moveTo>
                    <a:pt x="60746" y="30373"/>
                  </a:moveTo>
                  <a:cubicBezTo>
                    <a:pt x="60746" y="47148"/>
                    <a:pt x="47148" y="60746"/>
                    <a:pt x="30373" y="60746"/>
                  </a:cubicBezTo>
                  <a:cubicBezTo>
                    <a:pt x="13599" y="60746"/>
                    <a:pt x="0" y="47148"/>
                    <a:pt x="0" y="30373"/>
                  </a:cubicBezTo>
                  <a:cubicBezTo>
                    <a:pt x="0" y="13599"/>
                    <a:pt x="13599" y="0"/>
                    <a:pt x="30373" y="0"/>
                  </a:cubicBezTo>
                  <a:cubicBezTo>
                    <a:pt x="47148" y="0"/>
                    <a:pt x="60746" y="13599"/>
                    <a:pt x="60746" y="30373"/>
                  </a:cubicBezTo>
                  <a:close/>
                </a:path>
              </a:pathLst>
            </a:custGeom>
            <a:noFill/>
            <a:ln w="19050" cap="rnd">
              <a:solidFill>
                <a:schemeClr val="accent1"/>
              </a:solidFill>
              <a:prstDash val="solid"/>
              <a:round/>
            </a:ln>
          </p:spPr>
          <p:txBody>
            <a:bodyPr rtlCol="0" anchor="ctr"/>
            <a:lstStyle/>
            <a:p>
              <a:endParaRPr lang="en-US" sz="1500"/>
            </a:p>
          </p:txBody>
        </p:sp>
        <p:sp>
          <p:nvSpPr>
            <p:cNvPr id="41" name="Freeform 56">
              <a:extLst>
                <a:ext uri="{FF2B5EF4-FFF2-40B4-BE49-F238E27FC236}">
                  <a16:creationId xmlns:a16="http://schemas.microsoft.com/office/drawing/2014/main" id="{89076640-11FB-593B-E6F1-AE36E2F8148F}"/>
                </a:ext>
              </a:extLst>
            </p:cNvPr>
            <p:cNvSpPr>
              <a:spLocks noGrp="1" noRot="1" noMove="1" noResize="1" noEditPoints="1" noAdjustHandles="1" noChangeArrowheads="1" noChangeShapeType="1"/>
            </p:cNvSpPr>
            <p:nvPr/>
          </p:nvSpPr>
          <p:spPr>
            <a:xfrm>
              <a:off x="3050293" y="3507245"/>
              <a:ext cx="40497" cy="40497"/>
            </a:xfrm>
            <a:custGeom>
              <a:avLst/>
              <a:gdLst>
                <a:gd name="connsiteX0" fmla="*/ 40498 w 40497"/>
                <a:gd name="connsiteY0" fmla="*/ 0 h 40497"/>
                <a:gd name="connsiteX1" fmla="*/ 0 w 40497"/>
                <a:gd name="connsiteY1" fmla="*/ 40498 h 40497"/>
              </a:gdLst>
              <a:ahLst/>
              <a:cxnLst>
                <a:cxn ang="0">
                  <a:pos x="connsiteX0" y="connsiteY0"/>
                </a:cxn>
                <a:cxn ang="0">
                  <a:pos x="connsiteX1" y="connsiteY1"/>
                </a:cxn>
              </a:cxnLst>
              <a:rect l="l" t="t" r="r" b="b"/>
              <a:pathLst>
                <a:path w="40497" h="40497">
                  <a:moveTo>
                    <a:pt x="40498" y="0"/>
                  </a:moveTo>
                  <a:lnTo>
                    <a:pt x="0" y="40498"/>
                  </a:lnTo>
                </a:path>
              </a:pathLst>
            </a:custGeom>
            <a:ln w="19050" cap="rnd">
              <a:solidFill>
                <a:schemeClr val="accent1"/>
              </a:solidFill>
              <a:prstDash val="solid"/>
              <a:round/>
            </a:ln>
          </p:spPr>
          <p:txBody>
            <a:bodyPr rtlCol="0" anchor="ctr"/>
            <a:lstStyle/>
            <a:p>
              <a:endParaRPr lang="en-US" sz="1500"/>
            </a:p>
          </p:txBody>
        </p:sp>
        <p:sp>
          <p:nvSpPr>
            <p:cNvPr id="42" name="Freeform 57">
              <a:extLst>
                <a:ext uri="{FF2B5EF4-FFF2-40B4-BE49-F238E27FC236}">
                  <a16:creationId xmlns:a16="http://schemas.microsoft.com/office/drawing/2014/main" id="{37EBEBA6-DC67-B53E-32CF-2D4B69268BAF}"/>
                </a:ext>
              </a:extLst>
            </p:cNvPr>
            <p:cNvSpPr>
              <a:spLocks noGrp="1" noRot="1" noMove="1" noResize="1" noEditPoints="1" noAdjustHandles="1" noChangeArrowheads="1" noChangeShapeType="1"/>
            </p:cNvSpPr>
            <p:nvPr/>
          </p:nvSpPr>
          <p:spPr>
            <a:xfrm>
              <a:off x="3000948" y="3456641"/>
              <a:ext cx="141739" cy="141739"/>
            </a:xfrm>
            <a:custGeom>
              <a:avLst/>
              <a:gdLst>
                <a:gd name="connsiteX0" fmla="*/ 141739 w 141739"/>
                <a:gd name="connsiteY0" fmla="*/ 70870 h 141739"/>
                <a:gd name="connsiteX1" fmla="*/ 70870 w 141739"/>
                <a:gd name="connsiteY1" fmla="*/ 141739 h 141739"/>
                <a:gd name="connsiteX2" fmla="*/ 0 w 141739"/>
                <a:gd name="connsiteY2" fmla="*/ 70870 h 141739"/>
                <a:gd name="connsiteX3" fmla="*/ 70870 w 141739"/>
                <a:gd name="connsiteY3" fmla="*/ 0 h 141739"/>
                <a:gd name="connsiteX4" fmla="*/ 141739 w 141739"/>
                <a:gd name="connsiteY4" fmla="*/ 70870 h 141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39" h="141739">
                  <a:moveTo>
                    <a:pt x="141739" y="70870"/>
                  </a:moveTo>
                  <a:cubicBezTo>
                    <a:pt x="141739" y="110010"/>
                    <a:pt x="110010" y="141739"/>
                    <a:pt x="70870" y="141739"/>
                  </a:cubicBezTo>
                  <a:cubicBezTo>
                    <a:pt x="31729" y="141739"/>
                    <a:pt x="0" y="110010"/>
                    <a:pt x="0" y="70870"/>
                  </a:cubicBezTo>
                  <a:cubicBezTo>
                    <a:pt x="0" y="31729"/>
                    <a:pt x="31729" y="0"/>
                    <a:pt x="70870" y="0"/>
                  </a:cubicBezTo>
                  <a:cubicBezTo>
                    <a:pt x="110010" y="0"/>
                    <a:pt x="141739" y="31729"/>
                    <a:pt x="141739" y="70870"/>
                  </a:cubicBezTo>
                  <a:close/>
                </a:path>
              </a:pathLst>
            </a:custGeom>
            <a:noFill/>
            <a:ln w="19050" cap="rnd">
              <a:solidFill>
                <a:schemeClr val="accent1"/>
              </a:solidFill>
              <a:prstDash val="solid"/>
              <a:round/>
            </a:ln>
          </p:spPr>
          <p:txBody>
            <a:bodyPr rtlCol="0" anchor="ctr"/>
            <a:lstStyle/>
            <a:p>
              <a:endParaRPr lang="en-US" sz="1500"/>
            </a:p>
          </p:txBody>
        </p:sp>
        <p:sp>
          <p:nvSpPr>
            <p:cNvPr id="43" name="Freeform 62">
              <a:extLst>
                <a:ext uri="{FF2B5EF4-FFF2-40B4-BE49-F238E27FC236}">
                  <a16:creationId xmlns:a16="http://schemas.microsoft.com/office/drawing/2014/main" id="{795F61F3-80F8-A282-5158-62D20805DE93}"/>
                </a:ext>
              </a:extLst>
            </p:cNvPr>
            <p:cNvSpPr>
              <a:spLocks noGrp="1" noRot="1" noMove="1" noResize="1" noEditPoints="1" noAdjustHandles="1" noChangeArrowheads="1" noChangeShapeType="1"/>
            </p:cNvSpPr>
            <p:nvPr/>
          </p:nvSpPr>
          <p:spPr>
            <a:xfrm>
              <a:off x="2920275" y="3854646"/>
              <a:ext cx="36792" cy="63723"/>
            </a:xfrm>
            <a:custGeom>
              <a:avLst/>
              <a:gdLst>
                <a:gd name="connsiteX0" fmla="*/ 36793 w 36792"/>
                <a:gd name="connsiteY0" fmla="*/ 63724 h 63723"/>
                <a:gd name="connsiteX1" fmla="*/ 0 w 36792"/>
                <a:gd name="connsiteY1" fmla="*/ 0 h 63723"/>
              </a:gdLst>
              <a:ahLst/>
              <a:cxnLst>
                <a:cxn ang="0">
                  <a:pos x="connsiteX0" y="connsiteY0"/>
                </a:cxn>
                <a:cxn ang="0">
                  <a:pos x="connsiteX1" y="connsiteY1"/>
                </a:cxn>
              </a:cxnLst>
              <a:rect l="l" t="t" r="r" b="b"/>
              <a:pathLst>
                <a:path w="36792" h="63723">
                  <a:moveTo>
                    <a:pt x="36793" y="63724"/>
                  </a:moveTo>
                  <a:lnTo>
                    <a:pt x="0" y="0"/>
                  </a:lnTo>
                </a:path>
              </a:pathLst>
            </a:custGeom>
            <a:ln w="19050" cap="rnd">
              <a:solidFill>
                <a:schemeClr val="accent1"/>
              </a:solidFill>
              <a:prstDash val="solid"/>
              <a:round/>
            </a:ln>
          </p:spPr>
          <p:txBody>
            <a:bodyPr rtlCol="0" anchor="ctr"/>
            <a:lstStyle/>
            <a:p>
              <a:endParaRPr lang="en-US" sz="1500"/>
            </a:p>
          </p:txBody>
        </p:sp>
        <p:sp>
          <p:nvSpPr>
            <p:cNvPr id="44" name="Freeform 63">
              <a:extLst>
                <a:ext uri="{FF2B5EF4-FFF2-40B4-BE49-F238E27FC236}">
                  <a16:creationId xmlns:a16="http://schemas.microsoft.com/office/drawing/2014/main" id="{72A358F1-1B9F-657B-58F8-E6F7F9CDAEBD}"/>
                </a:ext>
              </a:extLst>
            </p:cNvPr>
            <p:cNvSpPr>
              <a:spLocks noGrp="1" noRot="1" noMove="1" noResize="1" noEditPoints="1" noAdjustHandles="1" noChangeArrowheads="1" noChangeShapeType="1"/>
            </p:cNvSpPr>
            <p:nvPr/>
          </p:nvSpPr>
          <p:spPr>
            <a:xfrm>
              <a:off x="2885204" y="3915391"/>
              <a:ext cx="19254" cy="33352"/>
            </a:xfrm>
            <a:custGeom>
              <a:avLst/>
              <a:gdLst>
                <a:gd name="connsiteX0" fmla="*/ 0 w 19254"/>
                <a:gd name="connsiteY0" fmla="*/ 0 h 33352"/>
                <a:gd name="connsiteX1" fmla="*/ 19255 w 19254"/>
                <a:gd name="connsiteY1" fmla="*/ 33352 h 33352"/>
              </a:gdLst>
              <a:ahLst/>
              <a:cxnLst>
                <a:cxn ang="0">
                  <a:pos x="connsiteX0" y="connsiteY0"/>
                </a:cxn>
                <a:cxn ang="0">
                  <a:pos x="connsiteX1" y="connsiteY1"/>
                </a:cxn>
              </a:cxnLst>
              <a:rect l="l" t="t" r="r" b="b"/>
              <a:pathLst>
                <a:path w="19254" h="33352">
                  <a:moveTo>
                    <a:pt x="0" y="0"/>
                  </a:moveTo>
                  <a:lnTo>
                    <a:pt x="19255" y="33352"/>
                  </a:lnTo>
                </a:path>
              </a:pathLst>
            </a:custGeom>
            <a:ln w="19050" cap="rnd">
              <a:solidFill>
                <a:schemeClr val="accent1"/>
              </a:solidFill>
              <a:prstDash val="solid"/>
              <a:round/>
            </a:ln>
          </p:spPr>
          <p:txBody>
            <a:bodyPr rtlCol="0" anchor="ctr"/>
            <a:lstStyle/>
            <a:p>
              <a:endParaRPr lang="en-US" sz="1500"/>
            </a:p>
          </p:txBody>
        </p:sp>
        <p:sp>
          <p:nvSpPr>
            <p:cNvPr id="45" name="Freeform 64">
              <a:extLst>
                <a:ext uri="{FF2B5EF4-FFF2-40B4-BE49-F238E27FC236}">
                  <a16:creationId xmlns:a16="http://schemas.microsoft.com/office/drawing/2014/main" id="{2B90214F-65FD-1BDE-AF48-AD2CF7DDDE9D}"/>
                </a:ext>
              </a:extLst>
            </p:cNvPr>
            <p:cNvSpPr>
              <a:spLocks noGrp="1" noRot="1" noMove="1" noResize="1" noEditPoints="1" noAdjustHandles="1" noChangeArrowheads="1" noChangeShapeType="1"/>
            </p:cNvSpPr>
            <p:nvPr/>
          </p:nvSpPr>
          <p:spPr>
            <a:xfrm>
              <a:off x="2819083" y="3800867"/>
              <a:ext cx="31049" cy="53779"/>
            </a:xfrm>
            <a:custGeom>
              <a:avLst/>
              <a:gdLst>
                <a:gd name="connsiteX0" fmla="*/ 0 w 31049"/>
                <a:gd name="connsiteY0" fmla="*/ 0 h 53779"/>
                <a:gd name="connsiteX1" fmla="*/ 31050 w 31049"/>
                <a:gd name="connsiteY1" fmla="*/ 53779 h 53779"/>
              </a:gdLst>
              <a:ahLst/>
              <a:cxnLst>
                <a:cxn ang="0">
                  <a:pos x="connsiteX0" y="connsiteY0"/>
                </a:cxn>
                <a:cxn ang="0">
                  <a:pos x="connsiteX1" y="connsiteY1"/>
                </a:cxn>
              </a:cxnLst>
              <a:rect l="l" t="t" r="r" b="b"/>
              <a:pathLst>
                <a:path w="31049" h="53779">
                  <a:moveTo>
                    <a:pt x="0" y="0"/>
                  </a:moveTo>
                  <a:lnTo>
                    <a:pt x="31050" y="53779"/>
                  </a:lnTo>
                </a:path>
              </a:pathLst>
            </a:custGeom>
            <a:ln w="19050" cap="rnd">
              <a:solidFill>
                <a:schemeClr val="accent1"/>
              </a:solidFill>
              <a:prstDash val="solid"/>
              <a:round/>
            </a:ln>
          </p:spPr>
          <p:txBody>
            <a:bodyPr rtlCol="0" anchor="ctr"/>
            <a:lstStyle/>
            <a:p>
              <a:endParaRPr lang="en-US" sz="1500"/>
            </a:p>
          </p:txBody>
        </p:sp>
        <p:sp>
          <p:nvSpPr>
            <p:cNvPr id="46" name="Freeform 70">
              <a:extLst>
                <a:ext uri="{FF2B5EF4-FFF2-40B4-BE49-F238E27FC236}">
                  <a16:creationId xmlns:a16="http://schemas.microsoft.com/office/drawing/2014/main" id="{772F85E5-1432-2868-E98B-E021B5AD5CF8}"/>
                </a:ext>
              </a:extLst>
            </p:cNvPr>
            <p:cNvSpPr>
              <a:spLocks noGrp="1" noRot="1" noMove="1" noResize="1" noEditPoints="1" noAdjustHandles="1" noChangeArrowheads="1" noChangeShapeType="1"/>
            </p:cNvSpPr>
            <p:nvPr/>
          </p:nvSpPr>
          <p:spPr>
            <a:xfrm>
              <a:off x="2951658" y="3800867"/>
              <a:ext cx="28055" cy="1303"/>
            </a:xfrm>
            <a:custGeom>
              <a:avLst/>
              <a:gdLst>
                <a:gd name="connsiteX0" fmla="*/ 0 w 28055"/>
                <a:gd name="connsiteY0" fmla="*/ 0 h 1303"/>
                <a:gd name="connsiteX1" fmla="*/ 28055 w 28055"/>
                <a:gd name="connsiteY1" fmla="*/ 0 h 1303"/>
              </a:gdLst>
              <a:ahLst/>
              <a:cxnLst>
                <a:cxn ang="0">
                  <a:pos x="connsiteX0" y="connsiteY0"/>
                </a:cxn>
                <a:cxn ang="0">
                  <a:pos x="connsiteX1" y="connsiteY1"/>
                </a:cxn>
              </a:cxnLst>
              <a:rect l="l" t="t" r="r" b="b"/>
              <a:pathLst>
                <a:path w="28055" h="1303">
                  <a:moveTo>
                    <a:pt x="0" y="0"/>
                  </a:moveTo>
                  <a:lnTo>
                    <a:pt x="28055" y="0"/>
                  </a:lnTo>
                </a:path>
              </a:pathLst>
            </a:custGeom>
            <a:ln w="19050" cap="rnd">
              <a:solidFill>
                <a:schemeClr val="accent1"/>
              </a:solidFill>
              <a:prstDash val="solid"/>
              <a:round/>
            </a:ln>
          </p:spPr>
          <p:txBody>
            <a:bodyPr rtlCol="0" anchor="ctr"/>
            <a:lstStyle/>
            <a:p>
              <a:endParaRPr lang="en-US" sz="1500"/>
            </a:p>
          </p:txBody>
        </p:sp>
      </p:grpSp>
      <p:grpSp>
        <p:nvGrpSpPr>
          <p:cNvPr id="47" name="Group 46">
            <a:extLst>
              <a:ext uri="{FF2B5EF4-FFF2-40B4-BE49-F238E27FC236}">
                <a16:creationId xmlns:a16="http://schemas.microsoft.com/office/drawing/2014/main" id="{ED967112-9CB8-2BC6-E538-A385FB3F8274}"/>
              </a:ext>
            </a:extLst>
          </p:cNvPr>
          <p:cNvGrpSpPr>
            <a:grpSpLocks noGrp="1" noUngrp="1" noRot="1" noMove="1" noResize="1"/>
          </p:cNvGrpSpPr>
          <p:nvPr userDrawn="1"/>
        </p:nvGrpSpPr>
        <p:grpSpPr>
          <a:xfrm>
            <a:off x="9661007" y="2398161"/>
            <a:ext cx="511147" cy="532098"/>
            <a:chOff x="11493199" y="3461359"/>
            <a:chExt cx="613376" cy="638517"/>
          </a:xfrm>
        </p:grpSpPr>
        <p:sp>
          <p:nvSpPr>
            <p:cNvPr id="48" name="Freeform 74">
              <a:extLst>
                <a:ext uri="{FF2B5EF4-FFF2-40B4-BE49-F238E27FC236}">
                  <a16:creationId xmlns:a16="http://schemas.microsoft.com/office/drawing/2014/main" id="{A26FADEE-961A-0A08-E301-5309BE8A44A2}"/>
                </a:ext>
              </a:extLst>
            </p:cNvPr>
            <p:cNvSpPr>
              <a:spLocks noGrp="1" noRot="1" noMove="1" noResize="1" noEditPoints="1" noAdjustHandles="1" noChangeArrowheads="1" noChangeShapeType="1"/>
            </p:cNvSpPr>
            <p:nvPr/>
          </p:nvSpPr>
          <p:spPr>
            <a:xfrm flipV="1">
              <a:off x="11993115" y="3650150"/>
              <a:ext cx="113460" cy="449725"/>
            </a:xfrm>
            <a:custGeom>
              <a:avLst/>
              <a:gdLst>
                <a:gd name="connsiteX0" fmla="*/ 71889 w 113460"/>
                <a:gd name="connsiteY0" fmla="*/ 450334 h 449725"/>
                <a:gd name="connsiteX1" fmla="*/ 77975 w 113460"/>
                <a:gd name="connsiteY1" fmla="*/ 450334 h 449725"/>
                <a:gd name="connsiteX2" fmla="*/ 114070 w 113460"/>
                <a:gd name="connsiteY2" fmla="*/ 414238 h 449725"/>
                <a:gd name="connsiteX3" fmla="*/ 114070 w 113460"/>
                <a:gd name="connsiteY3" fmla="*/ 378142 h 449725"/>
                <a:gd name="connsiteX4" fmla="*/ 114070 w 113460"/>
                <a:gd name="connsiteY4" fmla="*/ 307593 h 449725"/>
                <a:gd name="connsiteX5" fmla="*/ 114070 w 113460"/>
                <a:gd name="connsiteY5" fmla="*/ 36705 h 449725"/>
                <a:gd name="connsiteX6" fmla="*/ 77975 w 113460"/>
                <a:gd name="connsiteY6" fmla="*/ 609 h 449725"/>
                <a:gd name="connsiteX7" fmla="*/ 610 w 113460"/>
                <a:gd name="connsiteY7" fmla="*/ 609 h 44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460" h="449725">
                  <a:moveTo>
                    <a:pt x="71889" y="450334"/>
                  </a:moveTo>
                  <a:lnTo>
                    <a:pt x="77975" y="450334"/>
                  </a:lnTo>
                  <a:cubicBezTo>
                    <a:pt x="97899" y="450334"/>
                    <a:pt x="114070" y="434176"/>
                    <a:pt x="114070" y="414238"/>
                  </a:cubicBezTo>
                  <a:lnTo>
                    <a:pt x="114070" y="378142"/>
                  </a:lnTo>
                  <a:lnTo>
                    <a:pt x="114070" y="307593"/>
                  </a:lnTo>
                  <a:lnTo>
                    <a:pt x="114070" y="36705"/>
                  </a:lnTo>
                  <a:cubicBezTo>
                    <a:pt x="114070" y="16767"/>
                    <a:pt x="97899" y="609"/>
                    <a:pt x="77975" y="609"/>
                  </a:cubicBezTo>
                  <a:lnTo>
                    <a:pt x="610" y="609"/>
                  </a:lnTo>
                </a:path>
              </a:pathLst>
            </a:custGeom>
            <a:noFill/>
            <a:ln w="19050" cap="rnd">
              <a:solidFill>
                <a:schemeClr val="accent1"/>
              </a:solidFill>
              <a:prstDash val="solid"/>
              <a:round/>
            </a:ln>
          </p:spPr>
          <p:txBody>
            <a:bodyPr rtlCol="0" anchor="ctr"/>
            <a:lstStyle/>
            <a:p>
              <a:endParaRPr lang="en-US" sz="1500"/>
            </a:p>
          </p:txBody>
        </p:sp>
        <p:sp>
          <p:nvSpPr>
            <p:cNvPr id="49" name="Freeform 75">
              <a:extLst>
                <a:ext uri="{FF2B5EF4-FFF2-40B4-BE49-F238E27FC236}">
                  <a16:creationId xmlns:a16="http://schemas.microsoft.com/office/drawing/2014/main" id="{2198CED1-0A83-7013-5E10-D9DFC4C501D7}"/>
                </a:ext>
              </a:extLst>
            </p:cNvPr>
            <p:cNvSpPr>
              <a:spLocks noGrp="1" noRot="1" noMove="1" noResize="1" noEditPoints="1" noAdjustHandles="1" noChangeArrowheads="1" noChangeShapeType="1"/>
            </p:cNvSpPr>
            <p:nvPr/>
          </p:nvSpPr>
          <p:spPr>
            <a:xfrm flipV="1">
              <a:off x="11547703" y="3558282"/>
              <a:ext cx="390903" cy="164060"/>
            </a:xfrm>
            <a:custGeom>
              <a:avLst/>
              <a:gdLst>
                <a:gd name="connsiteX0" fmla="*/ 391338 w 390903"/>
                <a:gd name="connsiteY0" fmla="*/ 72380 h 164060"/>
                <a:gd name="connsiteX1" fmla="*/ 391338 w 390903"/>
                <a:gd name="connsiteY1" fmla="*/ 164249 h 164060"/>
                <a:gd name="connsiteX2" fmla="*/ 126223 w 390903"/>
                <a:gd name="connsiteY2" fmla="*/ 164249 h 164060"/>
                <a:gd name="connsiteX3" fmla="*/ 63322 w 390903"/>
                <a:gd name="connsiteY3" fmla="*/ 164249 h 164060"/>
                <a:gd name="connsiteX4" fmla="*/ 435 w 390903"/>
                <a:gd name="connsiteY4" fmla="*/ 164249 h 164060"/>
                <a:gd name="connsiteX5" fmla="*/ 435 w 390903"/>
                <a:gd name="connsiteY5" fmla="*/ 189 h 164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903" h="164060">
                  <a:moveTo>
                    <a:pt x="391338" y="72380"/>
                  </a:moveTo>
                  <a:lnTo>
                    <a:pt x="391338" y="164249"/>
                  </a:lnTo>
                  <a:lnTo>
                    <a:pt x="126223" y="164249"/>
                  </a:lnTo>
                  <a:lnTo>
                    <a:pt x="63322" y="164249"/>
                  </a:lnTo>
                  <a:lnTo>
                    <a:pt x="435" y="164249"/>
                  </a:lnTo>
                  <a:lnTo>
                    <a:pt x="435" y="189"/>
                  </a:lnTo>
                </a:path>
              </a:pathLst>
            </a:custGeom>
            <a:noFill/>
            <a:ln w="19050" cap="rnd">
              <a:solidFill>
                <a:schemeClr val="accent1"/>
              </a:solidFill>
              <a:prstDash val="solid"/>
              <a:round/>
            </a:ln>
          </p:spPr>
          <p:txBody>
            <a:bodyPr rtlCol="0" anchor="ctr"/>
            <a:lstStyle/>
            <a:p>
              <a:endParaRPr lang="en-US" sz="1500"/>
            </a:p>
          </p:txBody>
        </p:sp>
        <p:sp>
          <p:nvSpPr>
            <p:cNvPr id="50" name="Freeform 76">
              <a:extLst>
                <a:ext uri="{FF2B5EF4-FFF2-40B4-BE49-F238E27FC236}">
                  <a16:creationId xmlns:a16="http://schemas.microsoft.com/office/drawing/2014/main" id="{F57CE51B-79CB-95D0-CA96-794B1198AEE3}"/>
                </a:ext>
              </a:extLst>
            </p:cNvPr>
            <p:cNvSpPr>
              <a:spLocks noGrp="1" noRot="1" noMove="1" noResize="1" noEditPoints="1" noAdjustHandles="1" noChangeArrowheads="1" noChangeShapeType="1"/>
            </p:cNvSpPr>
            <p:nvPr/>
          </p:nvSpPr>
          <p:spPr>
            <a:xfrm flipV="1">
              <a:off x="11610591" y="3461359"/>
              <a:ext cx="390916" cy="189781"/>
            </a:xfrm>
            <a:custGeom>
              <a:avLst/>
              <a:gdLst>
                <a:gd name="connsiteX0" fmla="*/ 391415 w 390916"/>
                <a:gd name="connsiteY0" fmla="*/ 37 h 189781"/>
                <a:gd name="connsiteX1" fmla="*/ 391415 w 390916"/>
                <a:gd name="connsiteY1" fmla="*/ 189819 h 189781"/>
                <a:gd name="connsiteX2" fmla="*/ 328515 w 390916"/>
                <a:gd name="connsiteY2" fmla="*/ 189819 h 189781"/>
                <a:gd name="connsiteX3" fmla="*/ 63399 w 390916"/>
                <a:gd name="connsiteY3" fmla="*/ 189819 h 189781"/>
                <a:gd name="connsiteX4" fmla="*/ 499 w 390916"/>
                <a:gd name="connsiteY4" fmla="*/ 189819 h 189781"/>
                <a:gd name="connsiteX5" fmla="*/ 499 w 390916"/>
                <a:gd name="connsiteY5" fmla="*/ 92896 h 189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916" h="189781">
                  <a:moveTo>
                    <a:pt x="391415" y="37"/>
                  </a:moveTo>
                  <a:lnTo>
                    <a:pt x="391415" y="189819"/>
                  </a:lnTo>
                  <a:lnTo>
                    <a:pt x="328515" y="189819"/>
                  </a:lnTo>
                  <a:lnTo>
                    <a:pt x="63399" y="189819"/>
                  </a:lnTo>
                  <a:lnTo>
                    <a:pt x="499" y="189819"/>
                  </a:lnTo>
                  <a:lnTo>
                    <a:pt x="499" y="92896"/>
                  </a:lnTo>
                </a:path>
              </a:pathLst>
            </a:custGeom>
            <a:noFill/>
            <a:ln w="19050" cap="rnd">
              <a:solidFill>
                <a:schemeClr val="accent1"/>
              </a:solidFill>
              <a:prstDash val="solid"/>
              <a:round/>
            </a:ln>
          </p:spPr>
          <p:txBody>
            <a:bodyPr rtlCol="0" anchor="ctr"/>
            <a:lstStyle/>
            <a:p>
              <a:endParaRPr lang="en-US" sz="1500"/>
            </a:p>
          </p:txBody>
        </p:sp>
        <p:sp>
          <p:nvSpPr>
            <p:cNvPr id="51" name="Freeform 77">
              <a:extLst>
                <a:ext uri="{FF2B5EF4-FFF2-40B4-BE49-F238E27FC236}">
                  <a16:creationId xmlns:a16="http://schemas.microsoft.com/office/drawing/2014/main" id="{BE7AC020-E075-C894-AEA5-8F103156ADC2}"/>
                </a:ext>
              </a:extLst>
            </p:cNvPr>
            <p:cNvSpPr>
              <a:spLocks noGrp="1" noRot="1" noMove="1" noResize="1" noEditPoints="1" noAdjustHandles="1" noChangeArrowheads="1" noChangeShapeType="1"/>
            </p:cNvSpPr>
            <p:nvPr/>
          </p:nvSpPr>
          <p:spPr>
            <a:xfrm flipV="1">
              <a:off x="12029211" y="3798699"/>
              <a:ext cx="35183" cy="259113"/>
            </a:xfrm>
            <a:custGeom>
              <a:avLst/>
              <a:gdLst>
                <a:gd name="connsiteX0" fmla="*/ 35792 w 35183"/>
                <a:gd name="connsiteY0" fmla="*/ 259703 h 259113"/>
                <a:gd name="connsiteX1" fmla="*/ 35792 w 35183"/>
                <a:gd name="connsiteY1" fmla="*/ 590 h 259113"/>
                <a:gd name="connsiteX2" fmla="*/ 609 w 35183"/>
                <a:gd name="connsiteY2" fmla="*/ 590 h 259113"/>
              </a:gdLst>
              <a:ahLst/>
              <a:cxnLst>
                <a:cxn ang="0">
                  <a:pos x="connsiteX0" y="connsiteY0"/>
                </a:cxn>
                <a:cxn ang="0">
                  <a:pos x="connsiteX1" y="connsiteY1"/>
                </a:cxn>
                <a:cxn ang="0">
                  <a:pos x="connsiteX2" y="connsiteY2"/>
                </a:cxn>
              </a:cxnLst>
              <a:rect l="l" t="t" r="r" b="b"/>
              <a:pathLst>
                <a:path w="35183" h="259113">
                  <a:moveTo>
                    <a:pt x="35792" y="259703"/>
                  </a:moveTo>
                  <a:lnTo>
                    <a:pt x="35792" y="590"/>
                  </a:lnTo>
                  <a:lnTo>
                    <a:pt x="609" y="590"/>
                  </a:lnTo>
                </a:path>
              </a:pathLst>
            </a:custGeom>
            <a:noFill/>
            <a:ln w="19050" cap="rnd">
              <a:solidFill>
                <a:schemeClr val="accent1"/>
              </a:solidFill>
              <a:prstDash val="solid"/>
              <a:round/>
            </a:ln>
          </p:spPr>
          <p:txBody>
            <a:bodyPr rtlCol="0" anchor="ctr"/>
            <a:lstStyle/>
            <a:p>
              <a:endParaRPr lang="en-US" sz="1500"/>
            </a:p>
          </p:txBody>
        </p:sp>
        <p:sp>
          <p:nvSpPr>
            <p:cNvPr id="52" name="Freeform 78">
              <a:extLst>
                <a:ext uri="{FF2B5EF4-FFF2-40B4-BE49-F238E27FC236}">
                  <a16:creationId xmlns:a16="http://schemas.microsoft.com/office/drawing/2014/main" id="{A08F85BE-235E-27C1-1A13-83A140A53EB8}"/>
                </a:ext>
              </a:extLst>
            </p:cNvPr>
            <p:cNvSpPr>
              <a:spLocks noGrp="1" noRot="1" noMove="1" noResize="1" noEditPoints="1" noAdjustHandles="1" noChangeArrowheads="1" noChangeShapeType="1"/>
            </p:cNvSpPr>
            <p:nvPr/>
          </p:nvSpPr>
          <p:spPr>
            <a:xfrm flipV="1">
              <a:off x="12001507" y="3558282"/>
              <a:ext cx="62887" cy="201322"/>
            </a:xfrm>
            <a:custGeom>
              <a:avLst/>
              <a:gdLst>
                <a:gd name="connsiteX0" fmla="*/ 557 w 62887"/>
                <a:gd name="connsiteY0" fmla="*/ 201615 h 201322"/>
                <a:gd name="connsiteX1" fmla="*/ 63445 w 62887"/>
                <a:gd name="connsiteY1" fmla="*/ 201615 h 201322"/>
                <a:gd name="connsiteX2" fmla="*/ 63445 w 62887"/>
                <a:gd name="connsiteY2" fmla="*/ 292 h 201322"/>
              </a:gdLst>
              <a:ahLst/>
              <a:cxnLst>
                <a:cxn ang="0">
                  <a:pos x="connsiteX0" y="connsiteY0"/>
                </a:cxn>
                <a:cxn ang="0">
                  <a:pos x="connsiteX1" y="connsiteY1"/>
                </a:cxn>
                <a:cxn ang="0">
                  <a:pos x="connsiteX2" y="connsiteY2"/>
                </a:cxn>
              </a:cxnLst>
              <a:rect l="l" t="t" r="r" b="b"/>
              <a:pathLst>
                <a:path w="62887" h="201322">
                  <a:moveTo>
                    <a:pt x="557" y="201615"/>
                  </a:moveTo>
                  <a:lnTo>
                    <a:pt x="63445" y="201615"/>
                  </a:lnTo>
                  <a:lnTo>
                    <a:pt x="63445" y="292"/>
                  </a:lnTo>
                </a:path>
              </a:pathLst>
            </a:custGeom>
            <a:noFill/>
            <a:ln w="19050" cap="rnd">
              <a:solidFill>
                <a:schemeClr val="accent1"/>
              </a:solidFill>
              <a:prstDash val="solid"/>
              <a:round/>
            </a:ln>
          </p:spPr>
          <p:txBody>
            <a:bodyPr rtlCol="0" anchor="ctr"/>
            <a:lstStyle/>
            <a:p>
              <a:endParaRPr lang="en-US" sz="1500"/>
            </a:p>
          </p:txBody>
        </p:sp>
        <p:sp>
          <p:nvSpPr>
            <p:cNvPr id="53" name="Freeform 79">
              <a:extLst>
                <a:ext uri="{FF2B5EF4-FFF2-40B4-BE49-F238E27FC236}">
                  <a16:creationId xmlns:a16="http://schemas.microsoft.com/office/drawing/2014/main" id="{8442F0F1-A310-7CFB-9B22-05AA84B75C9B}"/>
                </a:ext>
              </a:extLst>
            </p:cNvPr>
            <p:cNvSpPr>
              <a:spLocks noGrp="1" noRot="1" noMove="1" noResize="1" noEditPoints="1" noAdjustHandles="1" noChangeArrowheads="1" noChangeShapeType="1"/>
            </p:cNvSpPr>
            <p:nvPr/>
          </p:nvSpPr>
          <p:spPr>
            <a:xfrm flipV="1">
              <a:off x="11608988" y="3609103"/>
              <a:ext cx="234545" cy="977"/>
            </a:xfrm>
            <a:custGeom>
              <a:avLst/>
              <a:gdLst>
                <a:gd name="connsiteX0" fmla="*/ 177 w 234545"/>
                <a:gd name="connsiteY0" fmla="*/ 164 h 977"/>
                <a:gd name="connsiteX1" fmla="*/ 234723 w 234545"/>
                <a:gd name="connsiteY1" fmla="*/ 164 h 977"/>
              </a:gdLst>
              <a:ahLst/>
              <a:cxnLst>
                <a:cxn ang="0">
                  <a:pos x="connsiteX0" y="connsiteY0"/>
                </a:cxn>
                <a:cxn ang="0">
                  <a:pos x="connsiteX1" y="connsiteY1"/>
                </a:cxn>
              </a:cxnLst>
              <a:rect l="l" t="t" r="r" b="b"/>
              <a:pathLst>
                <a:path w="234545" h="977">
                  <a:moveTo>
                    <a:pt x="177" y="164"/>
                  </a:moveTo>
                  <a:lnTo>
                    <a:pt x="234723" y="164"/>
                  </a:lnTo>
                </a:path>
              </a:pathLst>
            </a:custGeom>
            <a:noFill/>
            <a:ln w="19050" cap="rnd">
              <a:solidFill>
                <a:schemeClr val="accent1"/>
              </a:solidFill>
              <a:prstDash val="solid"/>
              <a:round/>
            </a:ln>
          </p:spPr>
          <p:txBody>
            <a:bodyPr rtlCol="0" anchor="ctr"/>
            <a:lstStyle/>
            <a:p>
              <a:endParaRPr lang="en-US" sz="1500"/>
            </a:p>
          </p:txBody>
        </p:sp>
        <p:sp>
          <p:nvSpPr>
            <p:cNvPr id="54" name="Freeform 80">
              <a:extLst>
                <a:ext uri="{FF2B5EF4-FFF2-40B4-BE49-F238E27FC236}">
                  <a16:creationId xmlns:a16="http://schemas.microsoft.com/office/drawing/2014/main" id="{CDDA014E-701E-087C-EF94-FD47487D35EE}"/>
                </a:ext>
              </a:extLst>
            </p:cNvPr>
            <p:cNvSpPr>
              <a:spLocks noGrp="1" noRot="1" noMove="1" noResize="1" noEditPoints="1" noAdjustHandles="1" noChangeArrowheads="1" noChangeShapeType="1"/>
            </p:cNvSpPr>
            <p:nvPr/>
          </p:nvSpPr>
          <p:spPr>
            <a:xfrm flipV="1">
              <a:off x="11608988" y="3657967"/>
              <a:ext cx="134169" cy="977"/>
            </a:xfrm>
            <a:custGeom>
              <a:avLst/>
              <a:gdLst>
                <a:gd name="connsiteX0" fmla="*/ 164 w 134169"/>
                <a:gd name="connsiteY0" fmla="*/ 214 h 977"/>
                <a:gd name="connsiteX1" fmla="*/ 134334 w 134169"/>
                <a:gd name="connsiteY1" fmla="*/ 214 h 977"/>
              </a:gdLst>
              <a:ahLst/>
              <a:cxnLst>
                <a:cxn ang="0">
                  <a:pos x="connsiteX0" y="connsiteY0"/>
                </a:cxn>
                <a:cxn ang="0">
                  <a:pos x="connsiteX1" y="connsiteY1"/>
                </a:cxn>
              </a:cxnLst>
              <a:rect l="l" t="t" r="r" b="b"/>
              <a:pathLst>
                <a:path w="134169" h="977">
                  <a:moveTo>
                    <a:pt x="164" y="214"/>
                  </a:moveTo>
                  <a:lnTo>
                    <a:pt x="134334" y="214"/>
                  </a:lnTo>
                </a:path>
              </a:pathLst>
            </a:custGeom>
            <a:noFill/>
            <a:ln w="19050" cap="rnd">
              <a:solidFill>
                <a:schemeClr val="accent1"/>
              </a:solidFill>
              <a:prstDash val="solid"/>
              <a:round/>
            </a:ln>
          </p:spPr>
          <p:txBody>
            <a:bodyPr rtlCol="0" anchor="ctr"/>
            <a:lstStyle/>
            <a:p>
              <a:endParaRPr lang="en-US" sz="1500"/>
            </a:p>
          </p:txBody>
        </p:sp>
        <p:sp>
          <p:nvSpPr>
            <p:cNvPr id="55" name="Freeform 81">
              <a:extLst>
                <a:ext uri="{FF2B5EF4-FFF2-40B4-BE49-F238E27FC236}">
                  <a16:creationId xmlns:a16="http://schemas.microsoft.com/office/drawing/2014/main" id="{D0D81098-C12E-5B8C-4672-A43F3454BC99}"/>
                </a:ext>
              </a:extLst>
            </p:cNvPr>
            <p:cNvSpPr>
              <a:spLocks noGrp="1" noRot="1" noMove="1" noResize="1" noEditPoints="1" noAdjustHandles="1" noChangeArrowheads="1" noChangeShapeType="1"/>
            </p:cNvSpPr>
            <p:nvPr/>
          </p:nvSpPr>
          <p:spPr>
            <a:xfrm flipV="1">
              <a:off x="11779034" y="3775240"/>
              <a:ext cx="203272" cy="72318"/>
            </a:xfrm>
            <a:custGeom>
              <a:avLst/>
              <a:gdLst>
                <a:gd name="connsiteX0" fmla="*/ 203379 w 203272"/>
                <a:gd name="connsiteY0" fmla="*/ 137 h 72318"/>
                <a:gd name="connsiteX1" fmla="*/ 106 w 203272"/>
                <a:gd name="connsiteY1" fmla="*/ 137 h 72318"/>
                <a:gd name="connsiteX2" fmla="*/ 106 w 203272"/>
                <a:gd name="connsiteY2" fmla="*/ 72456 h 72318"/>
                <a:gd name="connsiteX3" fmla="*/ 203379 w 203272"/>
                <a:gd name="connsiteY3" fmla="*/ 72456 h 72318"/>
              </a:gdLst>
              <a:ahLst/>
              <a:cxnLst>
                <a:cxn ang="0">
                  <a:pos x="connsiteX0" y="connsiteY0"/>
                </a:cxn>
                <a:cxn ang="0">
                  <a:pos x="connsiteX1" y="connsiteY1"/>
                </a:cxn>
                <a:cxn ang="0">
                  <a:pos x="connsiteX2" y="connsiteY2"/>
                </a:cxn>
                <a:cxn ang="0">
                  <a:pos x="connsiteX3" y="connsiteY3"/>
                </a:cxn>
              </a:cxnLst>
              <a:rect l="l" t="t" r="r" b="b"/>
              <a:pathLst>
                <a:path w="203272" h="72318">
                  <a:moveTo>
                    <a:pt x="203379" y="137"/>
                  </a:moveTo>
                  <a:lnTo>
                    <a:pt x="106" y="137"/>
                  </a:lnTo>
                  <a:lnTo>
                    <a:pt x="106" y="72456"/>
                  </a:lnTo>
                  <a:lnTo>
                    <a:pt x="203379" y="72456"/>
                  </a:lnTo>
                  <a:close/>
                </a:path>
              </a:pathLst>
            </a:custGeom>
            <a:noFill/>
            <a:ln w="19050" cap="rnd">
              <a:solidFill>
                <a:schemeClr val="accent1"/>
              </a:solidFill>
              <a:prstDash val="solid"/>
              <a:round/>
            </a:ln>
          </p:spPr>
          <p:txBody>
            <a:bodyPr rtlCol="0" anchor="ctr"/>
            <a:lstStyle/>
            <a:p>
              <a:endParaRPr lang="en-US" sz="1500"/>
            </a:p>
          </p:txBody>
        </p:sp>
        <p:sp>
          <p:nvSpPr>
            <p:cNvPr id="56" name="Freeform 73">
              <a:extLst>
                <a:ext uri="{FF2B5EF4-FFF2-40B4-BE49-F238E27FC236}">
                  <a16:creationId xmlns:a16="http://schemas.microsoft.com/office/drawing/2014/main" id="{86C7EE1C-28DA-8A6B-1A9E-F3CC9A1768DA}"/>
                </a:ext>
              </a:extLst>
            </p:cNvPr>
            <p:cNvSpPr>
              <a:spLocks noGrp="1" noRot="1" noMove="1" noResize="1" noEditPoints="1" noAdjustHandles="1" noChangeArrowheads="1" noChangeShapeType="1"/>
            </p:cNvSpPr>
            <p:nvPr/>
          </p:nvSpPr>
          <p:spPr>
            <a:xfrm flipV="1">
              <a:off x="11493199" y="3650149"/>
              <a:ext cx="536017" cy="449727"/>
            </a:xfrm>
            <a:custGeom>
              <a:avLst/>
              <a:gdLst>
                <a:gd name="connsiteX0" fmla="*/ 74512 w 536017"/>
                <a:gd name="connsiteY0" fmla="*/ 378087 h 449727"/>
                <a:gd name="connsiteX1" fmla="*/ 36252 w 536017"/>
                <a:gd name="connsiteY1" fmla="*/ 378087 h 449727"/>
                <a:gd name="connsiteX2" fmla="*/ 154 w 536017"/>
                <a:gd name="connsiteY2" fmla="*/ 341990 h 449727"/>
                <a:gd name="connsiteX3" fmla="*/ 154 w 536017"/>
                <a:gd name="connsiteY3" fmla="*/ 36650 h 449727"/>
                <a:gd name="connsiteX4" fmla="*/ 36252 w 536017"/>
                <a:gd name="connsiteY4" fmla="*/ 553 h 449727"/>
                <a:gd name="connsiteX5" fmla="*/ 500075 w 536017"/>
                <a:gd name="connsiteY5" fmla="*/ 553 h 449727"/>
                <a:gd name="connsiteX6" fmla="*/ 536172 w 536017"/>
                <a:gd name="connsiteY6" fmla="*/ 36650 h 449727"/>
                <a:gd name="connsiteX7" fmla="*/ 536172 w 536017"/>
                <a:gd name="connsiteY7" fmla="*/ 307533 h 449727"/>
                <a:gd name="connsiteX8" fmla="*/ 536172 w 536017"/>
                <a:gd name="connsiteY8" fmla="*/ 378087 h 449727"/>
                <a:gd name="connsiteX9" fmla="*/ 536172 w 536017"/>
                <a:gd name="connsiteY9" fmla="*/ 414184 h 449727"/>
                <a:gd name="connsiteX10" fmla="*/ 500075 w 536017"/>
                <a:gd name="connsiteY10" fmla="*/ 450281 h 449727"/>
                <a:gd name="connsiteX11" fmla="*/ 336690 w 536017"/>
                <a:gd name="connsiteY11" fmla="*/ 450281 h 449727"/>
                <a:gd name="connsiteX12" fmla="*/ 300593 w 536017"/>
                <a:gd name="connsiteY12" fmla="*/ 414184 h 449727"/>
                <a:gd name="connsiteX13" fmla="*/ 264494 w 536017"/>
                <a:gd name="connsiteY13" fmla="*/ 378087 h 449727"/>
                <a:gd name="connsiteX14" fmla="*/ 113606 w 536017"/>
                <a:gd name="connsiteY14" fmla="*/ 378087 h 44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6017" h="449727">
                  <a:moveTo>
                    <a:pt x="74512" y="378087"/>
                  </a:moveTo>
                  <a:lnTo>
                    <a:pt x="36252" y="378087"/>
                  </a:lnTo>
                  <a:cubicBezTo>
                    <a:pt x="16316" y="378087"/>
                    <a:pt x="154" y="361926"/>
                    <a:pt x="154" y="341990"/>
                  </a:cubicBezTo>
                  <a:lnTo>
                    <a:pt x="154" y="36650"/>
                  </a:lnTo>
                  <a:cubicBezTo>
                    <a:pt x="154" y="16716"/>
                    <a:pt x="16316" y="553"/>
                    <a:pt x="36252" y="553"/>
                  </a:cubicBezTo>
                  <a:lnTo>
                    <a:pt x="500075" y="553"/>
                  </a:lnTo>
                  <a:cubicBezTo>
                    <a:pt x="520010" y="553"/>
                    <a:pt x="536172" y="16716"/>
                    <a:pt x="536172" y="36650"/>
                  </a:cubicBezTo>
                  <a:lnTo>
                    <a:pt x="536172" y="307533"/>
                  </a:lnTo>
                  <a:lnTo>
                    <a:pt x="536172" y="378087"/>
                  </a:lnTo>
                  <a:lnTo>
                    <a:pt x="536172" y="414184"/>
                  </a:lnTo>
                  <a:cubicBezTo>
                    <a:pt x="536172" y="434120"/>
                    <a:pt x="520010" y="450281"/>
                    <a:pt x="500075" y="450281"/>
                  </a:cubicBezTo>
                  <a:lnTo>
                    <a:pt x="336690" y="450281"/>
                  </a:lnTo>
                  <a:cubicBezTo>
                    <a:pt x="316754" y="450281"/>
                    <a:pt x="300593" y="434120"/>
                    <a:pt x="300593" y="414184"/>
                  </a:cubicBezTo>
                  <a:cubicBezTo>
                    <a:pt x="300593" y="394248"/>
                    <a:pt x="284432" y="378087"/>
                    <a:pt x="264494" y="378087"/>
                  </a:cubicBezTo>
                  <a:lnTo>
                    <a:pt x="113606" y="378087"/>
                  </a:lnTo>
                </a:path>
              </a:pathLst>
            </a:custGeom>
            <a:noFill/>
            <a:ln w="19050" cap="rnd">
              <a:solidFill>
                <a:schemeClr val="accent1"/>
              </a:solidFill>
              <a:prstDash val="solid"/>
              <a:round/>
            </a:ln>
          </p:spPr>
          <p:txBody>
            <a:bodyPr rtlCol="0" anchor="ctr"/>
            <a:lstStyle/>
            <a:p>
              <a:endParaRPr lang="en-US" sz="1500"/>
            </a:p>
          </p:txBody>
        </p:sp>
      </p:grpSp>
    </p:spTree>
    <p:extLst>
      <p:ext uri="{BB962C8B-B14F-4D97-AF65-F5344CB8AC3E}">
        <p14:creationId xmlns:p14="http://schemas.microsoft.com/office/powerpoint/2010/main" val="9028676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lumns - No Line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D2F31-77C0-3CCA-3FF0-F6FB9242FFAA}"/>
              </a:ext>
            </a:extLst>
          </p:cNvPr>
          <p:cNvSpPr>
            <a:spLocks noGrp="1"/>
          </p:cNvSpPr>
          <p:nvPr>
            <p:ph type="title"/>
          </p:nvPr>
        </p:nvSpPr>
        <p:spPr/>
        <p:txBody>
          <a:bodyPr/>
          <a:lstStyle/>
          <a:p>
            <a:r>
              <a:rPr lang="en-US"/>
              <a:t>Click to edit Master title style</a:t>
            </a:r>
          </a:p>
        </p:txBody>
      </p:sp>
      <p:sp>
        <p:nvSpPr>
          <p:cNvPr id="10" name="Text Placeholder 6">
            <a:extLst>
              <a:ext uri="{FF2B5EF4-FFF2-40B4-BE49-F238E27FC236}">
                <a16:creationId xmlns:a16="http://schemas.microsoft.com/office/drawing/2014/main" id="{4C7ED5AA-FD65-97F1-51EF-C5E5F31312D1}"/>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a:t>Click to edit Master text styles</a:t>
            </a:r>
          </a:p>
          <a:p>
            <a:pPr lvl="1"/>
            <a:r>
              <a:rPr lang="en-US"/>
              <a:t>Second level</a:t>
            </a:r>
          </a:p>
        </p:txBody>
      </p:sp>
      <p:sp>
        <p:nvSpPr>
          <p:cNvPr id="11" name="Text Placeholder 6">
            <a:extLst>
              <a:ext uri="{FF2B5EF4-FFF2-40B4-BE49-F238E27FC236}">
                <a16:creationId xmlns:a16="http://schemas.microsoft.com/office/drawing/2014/main" id="{335419C4-5F38-46BF-F745-1412CA7228D6}"/>
              </a:ext>
            </a:extLst>
          </p:cNvPr>
          <p:cNvSpPr>
            <a:spLocks noGrp="1"/>
          </p:cNvSpPr>
          <p:nvPr>
            <p:ph type="body" sz="quarter" idx="19"/>
          </p:nvPr>
        </p:nvSpPr>
        <p:spPr>
          <a:xfrm>
            <a:off x="4519078"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a:t>Click to edit Master text styles</a:t>
            </a:r>
          </a:p>
          <a:p>
            <a:pPr lvl="1"/>
            <a:r>
              <a:rPr lang="en-US"/>
              <a:t>Second level</a:t>
            </a:r>
          </a:p>
        </p:txBody>
      </p:sp>
      <p:sp>
        <p:nvSpPr>
          <p:cNvPr id="13" name="Text Placeholder 6">
            <a:extLst>
              <a:ext uri="{FF2B5EF4-FFF2-40B4-BE49-F238E27FC236}">
                <a16:creationId xmlns:a16="http://schemas.microsoft.com/office/drawing/2014/main" id="{EB3D66D0-957D-C92A-E83D-220EB143480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1645920" rIns="274320"/>
          <a:lstStyle>
            <a:lvl1pPr marL="0" indent="0" algn="ctr">
              <a:buNone/>
              <a:defRPr sz="1400" b="1" cap="none" baseline="0"/>
            </a:lvl1pPr>
            <a:lvl2pPr marL="0" indent="0" algn="ctr">
              <a:buNone/>
              <a:tabLst/>
              <a:defRPr sz="1200"/>
            </a:lvl2pPr>
          </a:lstStyle>
          <a:p>
            <a:pPr lvl="0"/>
            <a:r>
              <a:rPr lang="en-US"/>
              <a:t>Click to edit Master text styles</a:t>
            </a:r>
          </a:p>
          <a:p>
            <a:pPr lvl="1"/>
            <a:r>
              <a:rPr lang="en-US"/>
              <a:t>Second level</a:t>
            </a:r>
          </a:p>
        </p:txBody>
      </p:sp>
      <p:sp>
        <p:nvSpPr>
          <p:cNvPr id="15" name="Text Placeholder 9">
            <a:extLst>
              <a:ext uri="{FF2B5EF4-FFF2-40B4-BE49-F238E27FC236}">
                <a16:creationId xmlns:a16="http://schemas.microsoft.com/office/drawing/2014/main" id="{781F2044-B6D0-A045-491F-0D65B5DDEEE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17" name="Text Placeholder 16">
            <a:extLst>
              <a:ext uri="{FF2B5EF4-FFF2-40B4-BE49-F238E27FC236}">
                <a16:creationId xmlns:a16="http://schemas.microsoft.com/office/drawing/2014/main" id="{BF2EFBE7-AB45-4748-81AC-5865D793E72B}"/>
              </a:ext>
            </a:extLst>
          </p:cNvPr>
          <p:cNvSpPr>
            <a:spLocks noGrp="1"/>
          </p:cNvSpPr>
          <p:nvPr>
            <p:ph type="body" sz="quarter" idx="21" hasCustomPrompt="1"/>
          </p:nvPr>
        </p:nvSpPr>
        <p:spPr>
          <a:xfrm>
            <a:off x="2112360" y="2400569"/>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a:t>1</a:t>
            </a:r>
          </a:p>
        </p:txBody>
      </p:sp>
      <p:sp>
        <p:nvSpPr>
          <p:cNvPr id="18" name="Text Placeholder 16">
            <a:extLst>
              <a:ext uri="{FF2B5EF4-FFF2-40B4-BE49-F238E27FC236}">
                <a16:creationId xmlns:a16="http://schemas.microsoft.com/office/drawing/2014/main" id="{9C88EF97-B09C-1CFA-729F-1792A19E6E35}"/>
              </a:ext>
            </a:extLst>
          </p:cNvPr>
          <p:cNvSpPr>
            <a:spLocks noGrp="1"/>
          </p:cNvSpPr>
          <p:nvPr>
            <p:ph type="body" sz="quarter" idx="22" hasCustomPrompt="1"/>
          </p:nvPr>
        </p:nvSpPr>
        <p:spPr>
          <a:xfrm>
            <a:off x="5878859" y="2400568"/>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a:t>2</a:t>
            </a:r>
          </a:p>
        </p:txBody>
      </p:sp>
      <p:sp>
        <p:nvSpPr>
          <p:cNvPr id="19" name="Text Placeholder 16">
            <a:extLst>
              <a:ext uri="{FF2B5EF4-FFF2-40B4-BE49-F238E27FC236}">
                <a16:creationId xmlns:a16="http://schemas.microsoft.com/office/drawing/2014/main" id="{DAEA805B-31B1-C7F7-1DF5-7ACD152DD2CA}"/>
              </a:ext>
            </a:extLst>
          </p:cNvPr>
          <p:cNvSpPr>
            <a:spLocks noGrp="1"/>
          </p:cNvSpPr>
          <p:nvPr>
            <p:ph type="body" sz="quarter" idx="23" hasCustomPrompt="1"/>
          </p:nvPr>
        </p:nvSpPr>
        <p:spPr>
          <a:xfrm>
            <a:off x="9615196" y="2400567"/>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a:t>3</a:t>
            </a:r>
          </a:p>
        </p:txBody>
      </p:sp>
      <p:sp>
        <p:nvSpPr>
          <p:cNvPr id="4" name="Text Placeholder 4">
            <a:extLst>
              <a:ext uri="{FF2B5EF4-FFF2-40B4-BE49-F238E27FC236}">
                <a16:creationId xmlns:a16="http://schemas.microsoft.com/office/drawing/2014/main" id="{DE2502CF-B796-CAD4-0D5E-D35065DC81E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6" name="Footer Placeholder 5">
            <a:extLst>
              <a:ext uri="{FF2B5EF4-FFF2-40B4-BE49-F238E27FC236}">
                <a16:creationId xmlns:a16="http://schemas.microsoft.com/office/drawing/2014/main" id="{5319EFBB-91DD-09BD-5401-F6BFB1ACF050}"/>
              </a:ext>
            </a:extLst>
          </p:cNvPr>
          <p:cNvSpPr>
            <a:spLocks noGrp="1"/>
          </p:cNvSpPr>
          <p:nvPr>
            <p:ph type="ftr" sz="quarter" idx="24"/>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49F84BC9-B3FD-6933-D897-66968939B2AF}"/>
              </a:ext>
            </a:extLst>
          </p:cNvPr>
          <p:cNvSpPr>
            <a:spLocks noGrp="1"/>
          </p:cNvSpPr>
          <p:nvPr>
            <p:ph type="sldNum" sz="quarter" idx="25"/>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6799278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2" y="4427989"/>
            <a:ext cx="3520671" cy="484105"/>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a:t>First last name</a:t>
            </a:r>
          </a:p>
          <a:p>
            <a:pPr lvl="1"/>
            <a:r>
              <a:rPr lang="en-US"/>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4363446"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8061731"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96797" y="2194770"/>
            <a:ext cx="2057400" cy="2057400"/>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5095081" y="2194770"/>
            <a:ext cx="2057400" cy="2057400"/>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8793366" y="2194770"/>
            <a:ext cx="2057400" cy="2057400"/>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77D9E749-DA99-2BE6-E6E6-264E41563917}"/>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7" name="Footer Placeholder 6">
            <a:extLst>
              <a:ext uri="{FF2B5EF4-FFF2-40B4-BE49-F238E27FC236}">
                <a16:creationId xmlns:a16="http://schemas.microsoft.com/office/drawing/2014/main" id="{9441F2B2-C837-5863-9449-1B6090289906}"/>
              </a:ext>
            </a:extLst>
          </p:cNvPr>
          <p:cNvSpPr>
            <a:spLocks noGrp="1"/>
          </p:cNvSpPr>
          <p:nvPr>
            <p:ph type="ftr" sz="quarter" idx="45"/>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7F8A6D9F-81B2-1E83-8BB8-F34CCE6D9DBF}"/>
              </a:ext>
            </a:extLst>
          </p:cNvPr>
          <p:cNvSpPr>
            <a:spLocks noGrp="1"/>
          </p:cNvSpPr>
          <p:nvPr>
            <p:ph type="sldNum" sz="quarter" idx="46"/>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42254378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3533239"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6304478"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9075717"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528"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3262"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996"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9">
            <a:extLst>
              <a:ext uri="{FF2B5EF4-FFF2-40B4-BE49-F238E27FC236}">
                <a16:creationId xmlns:a16="http://schemas.microsoft.com/office/drawing/2014/main" id="{69A23BEC-6FD4-31A9-6800-E945A1BADA3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9E7AB929-5F30-AF11-3198-5AD702CB9DC3}"/>
              </a:ext>
            </a:extLst>
          </p:cNvPr>
          <p:cNvSpPr>
            <a:spLocks noGrp="1"/>
          </p:cNvSpPr>
          <p:nvPr>
            <p:ph type="body" sz="quarter" idx="24"/>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6" name="Footer Placeholder 5">
            <a:extLst>
              <a:ext uri="{FF2B5EF4-FFF2-40B4-BE49-F238E27FC236}">
                <a16:creationId xmlns:a16="http://schemas.microsoft.com/office/drawing/2014/main" id="{E0A976C1-DE4F-1D9A-4272-09F100EFA445}"/>
              </a:ext>
            </a:extLst>
          </p:cNvPr>
          <p:cNvSpPr>
            <a:spLocks noGrp="1"/>
          </p:cNvSpPr>
          <p:nvPr>
            <p:ph type="ftr" sz="quarter" idx="25"/>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4DBA6D78-06EF-4804-116F-ABF5EC61435F}"/>
              </a:ext>
            </a:extLst>
          </p:cNvPr>
          <p:cNvSpPr>
            <a:spLocks noGrp="1"/>
          </p:cNvSpPr>
          <p:nvPr>
            <p:ph type="sldNum" sz="quarter" idx="26"/>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6969144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00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291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82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9">
            <a:extLst>
              <a:ext uri="{FF2B5EF4-FFF2-40B4-BE49-F238E27FC236}">
                <a16:creationId xmlns:a16="http://schemas.microsoft.com/office/drawing/2014/main" id="{BD4C6A2A-A6DF-534B-B6DD-FD89DF8F763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Text Placeholder 4">
            <a:extLst>
              <a:ext uri="{FF2B5EF4-FFF2-40B4-BE49-F238E27FC236}">
                <a16:creationId xmlns:a16="http://schemas.microsoft.com/office/drawing/2014/main" id="{2F324890-ED47-D1FF-B6C6-945E1897CBC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7" name="Footer Placeholder 6">
            <a:extLst>
              <a:ext uri="{FF2B5EF4-FFF2-40B4-BE49-F238E27FC236}">
                <a16:creationId xmlns:a16="http://schemas.microsoft.com/office/drawing/2014/main" id="{2AC21E41-CC52-2DE1-9F57-A7FF20DE2530}"/>
              </a:ext>
            </a:extLst>
          </p:cNvPr>
          <p:cNvSpPr>
            <a:spLocks noGrp="1"/>
          </p:cNvSpPr>
          <p:nvPr>
            <p:ph type="ftr" sz="quarter" idx="24"/>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79854E99-13C6-6488-DE7E-AF85AE3DC6E7}"/>
              </a:ext>
            </a:extLst>
          </p:cNvPr>
          <p:cNvSpPr>
            <a:spLocks noGrp="1"/>
          </p:cNvSpPr>
          <p:nvPr>
            <p:ph type="sldNum" sz="quarter" idx="25"/>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582459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7AE1FA5-C5B0-E098-63B1-F692F3605DC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8000"/>
                    </a14:imgEffect>
                  </a14:imgLayer>
                </a14:imgProps>
              </a:ext>
              <a:ext uri="{28A0092B-C50C-407E-A947-70E740481C1C}">
                <a14:useLocalDpi xmlns:a14="http://schemas.microsoft.com/office/drawing/2010/main"/>
              </a:ext>
            </a:extLst>
          </a:blip>
          <a:srcRect/>
          <a:stretch/>
        </p:blipFill>
        <p:spPr>
          <a:xfrm>
            <a:off x="0" y="5200656"/>
            <a:ext cx="12192000" cy="1670684"/>
          </a:xfrm>
          <a:prstGeom prst="rect">
            <a:avLst/>
          </a:prstGeom>
        </p:spPr>
      </p:pic>
      <p:pic>
        <p:nvPicPr>
          <p:cNvPr id="16" name="Graphic 15">
            <a:extLst>
              <a:ext uri="{FF2B5EF4-FFF2-40B4-BE49-F238E27FC236}">
                <a16:creationId xmlns:a16="http://schemas.microsoft.com/office/drawing/2014/main" id="{ED1F7D89-018C-855C-FFBC-69BE95F3C9D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42855" y="6387093"/>
            <a:ext cx="1030123" cy="162883"/>
          </a:xfrm>
          <a:prstGeom prst="rect">
            <a:avLst/>
          </a:prstGeom>
        </p:spPr>
      </p:pic>
      <p:sp>
        <p:nvSpPr>
          <p:cNvPr id="20" name="Footer Placeholder 19">
            <a:extLst>
              <a:ext uri="{FF2B5EF4-FFF2-40B4-BE49-F238E27FC236}">
                <a16:creationId xmlns:a16="http://schemas.microsoft.com/office/drawing/2014/main" id="{A1766427-AB36-0D5E-EA86-042EBCE1C2BB}"/>
              </a:ext>
            </a:extLst>
          </p:cNvPr>
          <p:cNvSpPr>
            <a:spLocks noGrp="1"/>
          </p:cNvSpPr>
          <p:nvPr>
            <p:ph type="ftr" sz="quarter" idx="22"/>
          </p:nvPr>
        </p:nvSpPr>
        <p:spPr/>
        <p:txBody>
          <a:bodyPr/>
          <a:lstStyle>
            <a:lvl1pPr>
              <a:defRPr>
                <a:solidFill>
                  <a:schemeClr val="bg1"/>
                </a:solidFill>
              </a:defRPr>
            </a:lvl1pPr>
          </a:lstStyle>
          <a:p>
            <a:r>
              <a:rPr lang="en-US"/>
              <a:t>PLEASE REFER TO CONTENT DISCLOSURES AT THE END OF THIS PRESENTATION.</a:t>
            </a:r>
          </a:p>
        </p:txBody>
      </p:sp>
      <p:sp>
        <p:nvSpPr>
          <p:cNvPr id="21" name="Slide Number Placeholder 20">
            <a:extLst>
              <a:ext uri="{FF2B5EF4-FFF2-40B4-BE49-F238E27FC236}">
                <a16:creationId xmlns:a16="http://schemas.microsoft.com/office/drawing/2014/main" id="{EA1CC9D9-E638-2C7A-2EC7-5CA13E106F9C}"/>
              </a:ext>
            </a:extLst>
          </p:cNvPr>
          <p:cNvSpPr>
            <a:spLocks noGrp="1"/>
          </p:cNvSpPr>
          <p:nvPr>
            <p:ph type="sldNum" sz="quarter" idx="23"/>
          </p:nvPr>
        </p:nvSpPr>
        <p:spPr/>
        <p:txBody>
          <a:bodyPr/>
          <a:lstStyle>
            <a:lvl1pPr>
              <a:defRPr>
                <a:solidFill>
                  <a:schemeClr val="bg1"/>
                </a:solidFill>
              </a:defRPr>
            </a:lvl1pPr>
          </a:lstStyle>
          <a:p>
            <a:fld id="{AB0A2F5B-9D58-954B-BE2D-971097BC211C}" type="slidenum">
              <a:rPr lang="en-US" smtClean="0"/>
              <a:pPr/>
              <a:t>‹#›</a:t>
            </a:fld>
            <a:endParaRPr lang="en-US"/>
          </a:p>
        </p:txBody>
      </p:sp>
      <p:sp>
        <p:nvSpPr>
          <p:cNvPr id="3" name="Content Placeholder 1">
            <a:extLst>
              <a:ext uri="{FF2B5EF4-FFF2-40B4-BE49-F238E27FC236}">
                <a16:creationId xmlns:a16="http://schemas.microsoft.com/office/drawing/2014/main" id="{A4B8B2E9-2C1B-849C-2AD8-B8C865C9EB8B}"/>
              </a:ext>
            </a:extLst>
          </p:cNvPr>
          <p:cNvSpPr txBox="1">
            <a:spLocks/>
          </p:cNvSpPr>
          <p:nvPr userDrawn="1"/>
        </p:nvSpPr>
        <p:spPr>
          <a:xfrm>
            <a:off x="5933911" y="1471603"/>
            <a:ext cx="5605272" cy="403233"/>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600" b="0" i="0" kern="1200">
                <a:solidFill>
                  <a:schemeClr val="tx1"/>
                </a:solidFill>
                <a:latin typeface="Aptos Light" panose="020B0004020202020204" pitchFamily="34" charset="0"/>
                <a:ea typeface="+mn-ea"/>
                <a:cs typeface="+mn-cs"/>
              </a:defRPr>
            </a:lvl1pPr>
            <a:lvl2pPr marL="346052" indent="-23176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1.  Roth Conversions &amp; Contributions</a:t>
            </a:r>
          </a:p>
        </p:txBody>
      </p:sp>
      <p:sp>
        <p:nvSpPr>
          <p:cNvPr id="9" name="Title 2">
            <a:extLst>
              <a:ext uri="{FF2B5EF4-FFF2-40B4-BE49-F238E27FC236}">
                <a16:creationId xmlns:a16="http://schemas.microsoft.com/office/drawing/2014/main" id="{DB2610D8-A66F-341A-0DAE-5BEEBA60D300}"/>
              </a:ext>
            </a:extLst>
          </p:cNvPr>
          <p:cNvSpPr txBox="1">
            <a:spLocks/>
          </p:cNvSpPr>
          <p:nvPr userDrawn="1"/>
        </p:nvSpPr>
        <p:spPr>
          <a:xfrm>
            <a:off x="683586" y="1471600"/>
            <a:ext cx="3178273" cy="240983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en-US" sz="3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Top 5</a:t>
            </a:r>
            <a:br>
              <a:rPr lang="en-US"/>
            </a:br>
            <a:r>
              <a:rPr lang="en-US"/>
              <a:t>Tax Planning</a:t>
            </a:r>
            <a:br>
              <a:rPr lang="en-US"/>
            </a:br>
            <a:r>
              <a:rPr lang="en-US"/>
              <a:t>Strategies</a:t>
            </a:r>
          </a:p>
        </p:txBody>
      </p:sp>
      <p:sp>
        <p:nvSpPr>
          <p:cNvPr id="5" name="Content Placeholder 3">
            <a:extLst>
              <a:ext uri="{FF2B5EF4-FFF2-40B4-BE49-F238E27FC236}">
                <a16:creationId xmlns:a16="http://schemas.microsoft.com/office/drawing/2014/main" id="{012675E4-6210-E0CD-7B03-09D6D34B05FF}"/>
              </a:ext>
            </a:extLst>
          </p:cNvPr>
          <p:cNvSpPr txBox="1">
            <a:spLocks/>
          </p:cNvSpPr>
          <p:nvPr userDrawn="1"/>
        </p:nvSpPr>
        <p:spPr>
          <a:xfrm>
            <a:off x="5933782" y="1969439"/>
            <a:ext cx="5605535" cy="403233"/>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600" b="0" i="0" kern="1200">
                <a:solidFill>
                  <a:schemeClr val="tx1"/>
                </a:solidFill>
                <a:latin typeface="Aptos Light" panose="020B0004020202020204" pitchFamily="34" charset="0"/>
                <a:ea typeface="+mn-ea"/>
                <a:cs typeface="+mn-cs"/>
              </a:defRPr>
            </a:lvl1pPr>
            <a:lvl2pPr marL="346052" indent="-23176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2.  Charitable Giving</a:t>
            </a:r>
          </a:p>
        </p:txBody>
      </p:sp>
      <p:sp>
        <p:nvSpPr>
          <p:cNvPr id="15" name="Content Placeholder 4">
            <a:extLst>
              <a:ext uri="{FF2B5EF4-FFF2-40B4-BE49-F238E27FC236}">
                <a16:creationId xmlns:a16="http://schemas.microsoft.com/office/drawing/2014/main" id="{0F704E9F-61DF-E0D1-A7BB-CCF1DC3F92C9}"/>
              </a:ext>
            </a:extLst>
          </p:cNvPr>
          <p:cNvSpPr txBox="1">
            <a:spLocks/>
          </p:cNvSpPr>
          <p:nvPr userDrawn="1"/>
        </p:nvSpPr>
        <p:spPr>
          <a:xfrm>
            <a:off x="5933782" y="2467281"/>
            <a:ext cx="5605535" cy="403233"/>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600" b="0" i="0" kern="1200">
                <a:solidFill>
                  <a:schemeClr val="tx1"/>
                </a:solidFill>
                <a:latin typeface="Aptos Light" panose="020B0004020202020204" pitchFamily="34" charset="0"/>
                <a:ea typeface="+mn-ea"/>
                <a:cs typeface="+mn-cs"/>
              </a:defRPr>
            </a:lvl1pPr>
            <a:lvl2pPr marL="346052" indent="-23176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3.  Max Out</a:t>
            </a:r>
          </a:p>
        </p:txBody>
      </p:sp>
      <p:sp>
        <p:nvSpPr>
          <p:cNvPr id="18" name="Content Placeholder 5">
            <a:extLst>
              <a:ext uri="{FF2B5EF4-FFF2-40B4-BE49-F238E27FC236}">
                <a16:creationId xmlns:a16="http://schemas.microsoft.com/office/drawing/2014/main" id="{2AC10987-3C58-2345-352F-652B3ADC4CE3}"/>
              </a:ext>
            </a:extLst>
          </p:cNvPr>
          <p:cNvSpPr txBox="1">
            <a:spLocks/>
          </p:cNvSpPr>
          <p:nvPr userDrawn="1"/>
        </p:nvSpPr>
        <p:spPr>
          <a:xfrm>
            <a:off x="5933782" y="2965120"/>
            <a:ext cx="5605535" cy="403233"/>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600" b="0" i="0" kern="1200">
                <a:solidFill>
                  <a:schemeClr val="tx1"/>
                </a:solidFill>
                <a:latin typeface="Aptos Light" panose="020B0004020202020204" pitchFamily="34" charset="0"/>
                <a:ea typeface="+mn-ea"/>
                <a:cs typeface="+mn-cs"/>
              </a:defRPr>
            </a:lvl1pPr>
            <a:lvl2pPr marL="346052" indent="-23176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4.  SECURE Act</a:t>
            </a:r>
          </a:p>
        </p:txBody>
      </p:sp>
      <p:sp>
        <p:nvSpPr>
          <p:cNvPr id="19" name="Content Placeholder 6">
            <a:extLst>
              <a:ext uri="{FF2B5EF4-FFF2-40B4-BE49-F238E27FC236}">
                <a16:creationId xmlns:a16="http://schemas.microsoft.com/office/drawing/2014/main" id="{E17CFFC3-A4B5-19BA-2F87-20A1F40129F9}"/>
              </a:ext>
            </a:extLst>
          </p:cNvPr>
          <p:cNvSpPr txBox="1">
            <a:spLocks/>
          </p:cNvSpPr>
          <p:nvPr userDrawn="1"/>
        </p:nvSpPr>
        <p:spPr>
          <a:xfrm>
            <a:off x="5933782" y="3462962"/>
            <a:ext cx="5605535" cy="403233"/>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600" b="0" i="0" kern="1200">
                <a:solidFill>
                  <a:schemeClr val="tx1"/>
                </a:solidFill>
                <a:latin typeface="Aptos Light" panose="020B0004020202020204" pitchFamily="34" charset="0"/>
                <a:ea typeface="+mn-ea"/>
                <a:cs typeface="+mn-cs"/>
              </a:defRPr>
            </a:lvl1pPr>
            <a:lvl2pPr marL="346052" indent="-23176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5.  Estate Plan Strategies</a:t>
            </a:r>
          </a:p>
        </p:txBody>
      </p:sp>
      <p:sp>
        <p:nvSpPr>
          <p:cNvPr id="22" name="SmartArt Placeholder 21">
            <a:extLst>
              <a:ext uri="{FF2B5EF4-FFF2-40B4-BE49-F238E27FC236}">
                <a16:creationId xmlns:a16="http://schemas.microsoft.com/office/drawing/2014/main" id="{19F7E95D-F65D-ABCD-D2E4-0A31781F3238}"/>
              </a:ext>
            </a:extLst>
          </p:cNvPr>
          <p:cNvSpPr txBox="1">
            <a:spLocks/>
          </p:cNvSpPr>
          <p:nvPr userDrawn="1"/>
        </p:nvSpPr>
        <p:spPr>
          <a:xfrm>
            <a:off x="5933911" y="1917563"/>
            <a:ext cx="5605272" cy="9144"/>
          </a:xfrm>
          <a:prstGeom prst="rect">
            <a:avLst/>
          </a:prstGeom>
          <a:solidFill>
            <a:schemeClr val="bg2"/>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23" name="SmartArt Placeholder 22">
            <a:extLst>
              <a:ext uri="{FF2B5EF4-FFF2-40B4-BE49-F238E27FC236}">
                <a16:creationId xmlns:a16="http://schemas.microsoft.com/office/drawing/2014/main" id="{71B3B0E5-B19C-78A5-E52E-55795BD737D4}"/>
              </a:ext>
            </a:extLst>
          </p:cNvPr>
          <p:cNvSpPr txBox="1">
            <a:spLocks/>
          </p:cNvSpPr>
          <p:nvPr userDrawn="1"/>
        </p:nvSpPr>
        <p:spPr>
          <a:xfrm>
            <a:off x="5933911" y="2415402"/>
            <a:ext cx="5605272" cy="9144"/>
          </a:xfrm>
          <a:prstGeom prst="rect">
            <a:avLst/>
          </a:prstGeom>
          <a:solidFill>
            <a:schemeClr val="bg2"/>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24" name="SmartArt Placeholder 23">
            <a:extLst>
              <a:ext uri="{FF2B5EF4-FFF2-40B4-BE49-F238E27FC236}">
                <a16:creationId xmlns:a16="http://schemas.microsoft.com/office/drawing/2014/main" id="{1EB13AC8-3F27-A130-CDCA-10C7EA66AB29}"/>
              </a:ext>
            </a:extLst>
          </p:cNvPr>
          <p:cNvSpPr txBox="1">
            <a:spLocks/>
          </p:cNvSpPr>
          <p:nvPr userDrawn="1"/>
        </p:nvSpPr>
        <p:spPr>
          <a:xfrm>
            <a:off x="5933911" y="2913241"/>
            <a:ext cx="5605272" cy="9144"/>
          </a:xfrm>
          <a:prstGeom prst="rect">
            <a:avLst/>
          </a:prstGeom>
          <a:solidFill>
            <a:schemeClr val="bg2"/>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25" name="SmartArt Placeholder 24">
            <a:extLst>
              <a:ext uri="{FF2B5EF4-FFF2-40B4-BE49-F238E27FC236}">
                <a16:creationId xmlns:a16="http://schemas.microsoft.com/office/drawing/2014/main" id="{83E8C1EB-F969-511F-0E98-FB6A994E22CD}"/>
              </a:ext>
            </a:extLst>
          </p:cNvPr>
          <p:cNvSpPr txBox="1">
            <a:spLocks/>
          </p:cNvSpPr>
          <p:nvPr userDrawn="1"/>
        </p:nvSpPr>
        <p:spPr>
          <a:xfrm>
            <a:off x="5933911" y="3411080"/>
            <a:ext cx="5605272" cy="9144"/>
          </a:xfrm>
          <a:prstGeom prst="rect">
            <a:avLst/>
          </a:prstGeom>
          <a:solidFill>
            <a:schemeClr val="bg2"/>
          </a:solidFill>
          <a:ln>
            <a:solidFill>
              <a:schemeClr val="accent1">
                <a:shade val="15000"/>
                <a:alpha val="0"/>
              </a:schemeClr>
            </a:solidFill>
          </a:ln>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1945996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4 Columns - No Lines">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2AC21E41-CC52-2DE1-9F57-A7FF20DE2530}"/>
              </a:ext>
            </a:extLst>
          </p:cNvPr>
          <p:cNvSpPr>
            <a:spLocks noGrp="1"/>
          </p:cNvSpPr>
          <p:nvPr>
            <p:ph type="ftr" sz="quarter" idx="24"/>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79854E99-13C6-6488-DE7E-AF85AE3DC6E7}"/>
              </a:ext>
            </a:extLst>
          </p:cNvPr>
          <p:cNvSpPr>
            <a:spLocks noGrp="1"/>
          </p:cNvSpPr>
          <p:nvPr>
            <p:ph type="sldNum" sz="quarter" idx="25"/>
          </p:nvPr>
        </p:nvSpPr>
        <p:spPr/>
        <p:txBody>
          <a:bodyPr/>
          <a:lstStyle/>
          <a:p>
            <a:fld id="{AB0A2F5B-9D58-954B-BE2D-971097BC211C}" type="slidenum">
              <a:rPr lang="en-US" smtClean="0"/>
              <a:pPr/>
              <a:t>‹#›</a:t>
            </a:fld>
            <a:endParaRPr lang="en-US"/>
          </a:p>
        </p:txBody>
      </p:sp>
      <p:sp>
        <p:nvSpPr>
          <p:cNvPr id="3" name="Title 1">
            <a:extLst>
              <a:ext uri="{FF2B5EF4-FFF2-40B4-BE49-F238E27FC236}">
                <a16:creationId xmlns:a16="http://schemas.microsoft.com/office/drawing/2014/main" id="{2BD4171D-E049-2EEB-D09E-1D7997A914C1}"/>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SECURE Act: Planning Considerations</a:t>
            </a:r>
          </a:p>
        </p:txBody>
      </p:sp>
      <p:sp>
        <p:nvSpPr>
          <p:cNvPr id="5" name="Text Placeholder 2">
            <a:extLst>
              <a:ext uri="{FF2B5EF4-FFF2-40B4-BE49-F238E27FC236}">
                <a16:creationId xmlns:a16="http://schemas.microsoft.com/office/drawing/2014/main" id="{90980249-2BA9-876A-AB0B-ADBEF0654822}"/>
              </a:ext>
            </a:extLst>
          </p:cNvPr>
          <p:cNvSpPr txBox="1">
            <a:spLocks noGrp="1" noRot="1" noMove="1" noResize="1" noEditPoints="1" noAdjustHandles="1" noChangeArrowheads="1" noChangeShapeType="1"/>
          </p:cNvSpPr>
          <p:nvPr userDrawn="1"/>
        </p:nvSpPr>
        <p:spPr>
          <a:xfrm>
            <a:off x="762000" y="1790700"/>
            <a:ext cx="2481263"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371600" rIns="274320" bIns="45720" rtlCol="0">
            <a:noAutofit/>
          </a:bodyPr>
          <a:lstStyle>
            <a:lvl1pPr marL="0" indent="0" algn="l" defTabSz="685800" rtl="0" eaLnBrk="1" latinLnBrk="0" hangingPunct="1">
              <a:lnSpc>
                <a:spcPct val="9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400" b="1"/>
              <a:t>Liquidation </a:t>
            </a:r>
            <a:br>
              <a:rPr lang="en-US" sz="1400" b="1"/>
            </a:br>
            <a:r>
              <a:rPr lang="en-US" sz="1400" b="1"/>
              <a:t>Strategy </a:t>
            </a:r>
          </a:p>
          <a:p>
            <a:pPr algn="ctr"/>
            <a:r>
              <a:rPr lang="en-US"/>
              <a:t>The SECURE Act rules for non-eligible designated beneficiaries may change how a client would like to fund retirement expense if there is a desire to preserve taxable funds. Taxes should be an important consideration. </a:t>
            </a:r>
          </a:p>
        </p:txBody>
      </p:sp>
      <p:sp>
        <p:nvSpPr>
          <p:cNvPr id="11" name="Text Placeholder 3">
            <a:extLst>
              <a:ext uri="{FF2B5EF4-FFF2-40B4-BE49-F238E27FC236}">
                <a16:creationId xmlns:a16="http://schemas.microsoft.com/office/drawing/2014/main" id="{4EFCB66F-B4A4-9C74-B943-9CEFED944AE1}"/>
              </a:ext>
            </a:extLst>
          </p:cNvPr>
          <p:cNvSpPr txBox="1">
            <a:spLocks noGrp="1" noRot="1" noMove="1" noResize="1" noEditPoints="1" noAdjustHandles="1" noChangeArrowheads="1" noChangeShapeType="1"/>
          </p:cNvSpPr>
          <p:nvPr userDrawn="1"/>
        </p:nvSpPr>
        <p:spPr>
          <a:xfrm>
            <a:off x="3532910" y="1790700"/>
            <a:ext cx="2481263"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371600" rIns="274320" bIns="45720" rtlCol="0">
            <a:noAutofit/>
          </a:bodyPr>
          <a:lstStyle>
            <a:lvl1pPr marL="0" indent="0" algn="l" defTabSz="685800" rtl="0" eaLnBrk="1" latinLnBrk="0" hangingPunct="1">
              <a:lnSpc>
                <a:spcPct val="9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400" b="1"/>
              <a:t>Roth </a:t>
            </a:r>
            <a:br>
              <a:rPr lang="en-US" sz="1400" b="1"/>
            </a:br>
            <a:r>
              <a:rPr lang="en-US" sz="1400" b="1"/>
              <a:t>Conversions</a:t>
            </a:r>
          </a:p>
          <a:p>
            <a:pPr algn="ctr"/>
            <a:r>
              <a:rPr lang="en-US"/>
              <a:t>Consider Roth Conversions to move Traditional IRA Funds to a Roth IRA. While the Roth IRA may still be subject to the 10-year rule, the withdrawals will be tax free.  </a:t>
            </a:r>
          </a:p>
        </p:txBody>
      </p:sp>
      <p:sp>
        <p:nvSpPr>
          <p:cNvPr id="12" name="Text Placeholder 4">
            <a:extLst>
              <a:ext uri="{FF2B5EF4-FFF2-40B4-BE49-F238E27FC236}">
                <a16:creationId xmlns:a16="http://schemas.microsoft.com/office/drawing/2014/main" id="{1BE3B384-76A5-DEF6-803D-6D4D97216970}"/>
              </a:ext>
            </a:extLst>
          </p:cNvPr>
          <p:cNvSpPr txBox="1">
            <a:spLocks noGrp="1" noRot="1" noMove="1" noResize="1" noEditPoints="1" noAdjustHandles="1" noChangeArrowheads="1" noChangeShapeType="1"/>
          </p:cNvSpPr>
          <p:nvPr userDrawn="1"/>
        </p:nvSpPr>
        <p:spPr>
          <a:xfrm>
            <a:off x="6303820" y="1790700"/>
            <a:ext cx="2481263"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371600" rIns="274320" bIns="45720" rtlCol="0">
            <a:noAutofit/>
          </a:bodyPr>
          <a:lstStyle>
            <a:lvl1pPr marL="0" indent="0" algn="l" defTabSz="685800" rtl="0" eaLnBrk="1" latinLnBrk="0" hangingPunct="1">
              <a:lnSpc>
                <a:spcPct val="9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400" b="1"/>
              <a:t>Qualified Charitable Distributions </a:t>
            </a:r>
          </a:p>
          <a:p>
            <a:pPr algn="ctr"/>
            <a:r>
              <a:rPr lang="en-US"/>
              <a:t>The age to begin making QDCs did not change under the SECURE Acts. At 70 ½ clients can gift  up to $108,000 (indexed for inflation each year) to charities out of the IRA directly. </a:t>
            </a:r>
          </a:p>
        </p:txBody>
      </p:sp>
      <p:sp>
        <p:nvSpPr>
          <p:cNvPr id="13" name="Text Placeholder 5">
            <a:extLst>
              <a:ext uri="{FF2B5EF4-FFF2-40B4-BE49-F238E27FC236}">
                <a16:creationId xmlns:a16="http://schemas.microsoft.com/office/drawing/2014/main" id="{B2256696-DC14-F416-BB5A-70566A7CF5B0}"/>
              </a:ext>
            </a:extLst>
          </p:cNvPr>
          <p:cNvSpPr txBox="1">
            <a:spLocks noGrp="1" noRot="1" noMove="1" noResize="1" noEditPoints="1" noAdjustHandles="1" noChangeArrowheads="1" noChangeShapeType="1"/>
          </p:cNvSpPr>
          <p:nvPr userDrawn="1"/>
        </p:nvSpPr>
        <p:spPr>
          <a:xfrm>
            <a:off x="9074731" y="1790700"/>
            <a:ext cx="2481263" cy="3810000"/>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371600" rIns="274320" bIns="45720" rtlCol="0">
            <a:noAutofit/>
          </a:bodyPr>
          <a:lstStyle>
            <a:lvl1pPr marL="0" indent="0" algn="l" defTabSz="685800" rtl="0" eaLnBrk="1" latinLnBrk="0" hangingPunct="1">
              <a:lnSpc>
                <a:spcPct val="9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en-US" sz="1400" b="1"/>
              <a:t>Charitable </a:t>
            </a:r>
            <a:br>
              <a:rPr lang="en-US" sz="1400" b="1"/>
            </a:br>
            <a:r>
              <a:rPr lang="en-US" sz="1400" b="1"/>
              <a:t>Gifts</a:t>
            </a:r>
          </a:p>
          <a:p>
            <a:pPr algn="ctr"/>
            <a:r>
              <a:rPr lang="en-US"/>
              <a:t>It may make sense in larger IRA situations to distribute and gift the IRA assets. The entire Estate  of the Client as well as the Estate Tax Exemption should be taken into account when considering this option. </a:t>
            </a:r>
          </a:p>
        </p:txBody>
      </p:sp>
      <p:sp>
        <p:nvSpPr>
          <p:cNvPr id="14" name="Text Placeholder 6">
            <a:extLst>
              <a:ext uri="{FF2B5EF4-FFF2-40B4-BE49-F238E27FC236}">
                <a16:creationId xmlns:a16="http://schemas.microsoft.com/office/drawing/2014/main" id="{E41C0712-867D-2493-C940-A5E9D8138626}"/>
              </a:ext>
            </a:extLst>
          </p:cNvPr>
          <p:cNvSpPr txBox="1">
            <a:spLocks/>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for educational purposes only, and is not intended to provide, and should not be relied on for tax, legal or accounting advice. Please consult your own tax, legal and accounting advisors to discuss your unique tax circumstances.</a:t>
            </a:r>
          </a:p>
        </p:txBody>
      </p:sp>
      <p:grpSp>
        <p:nvGrpSpPr>
          <p:cNvPr id="15" name="Graphic 14">
            <a:extLst>
              <a:ext uri="{FF2B5EF4-FFF2-40B4-BE49-F238E27FC236}">
                <a16:creationId xmlns:a16="http://schemas.microsoft.com/office/drawing/2014/main" id="{69D2C76A-E064-0DDB-EB37-052C4BEBA67C}"/>
              </a:ext>
            </a:extLst>
          </p:cNvPr>
          <p:cNvGrpSpPr>
            <a:grpSpLocks noGrp="1" noUngrp="1" noRot="1" noMove="1" noResize="1"/>
          </p:cNvGrpSpPr>
          <p:nvPr userDrawn="1"/>
        </p:nvGrpSpPr>
        <p:grpSpPr>
          <a:xfrm>
            <a:off x="4418491" y="2235118"/>
            <a:ext cx="709741" cy="696155"/>
            <a:chOff x="4418491" y="2112028"/>
            <a:chExt cx="709741" cy="696155"/>
          </a:xfrm>
          <a:noFill/>
        </p:grpSpPr>
        <p:sp>
          <p:nvSpPr>
            <p:cNvPr id="16" name="Freeform 26">
              <a:extLst>
                <a:ext uri="{FF2B5EF4-FFF2-40B4-BE49-F238E27FC236}">
                  <a16:creationId xmlns:a16="http://schemas.microsoft.com/office/drawing/2014/main" id="{8BB1B1B4-8320-A242-23C7-EB5869887170}"/>
                </a:ext>
              </a:extLst>
            </p:cNvPr>
            <p:cNvSpPr>
              <a:spLocks noGrp="1" noRot="1" noMove="1" noResize="1" noEditPoints="1" noAdjustHandles="1" noChangeArrowheads="1" noChangeShapeType="1"/>
            </p:cNvSpPr>
            <p:nvPr/>
          </p:nvSpPr>
          <p:spPr>
            <a:xfrm flipV="1">
              <a:off x="4783793" y="2700375"/>
              <a:ext cx="11537" cy="35017"/>
            </a:xfrm>
            <a:custGeom>
              <a:avLst/>
              <a:gdLst>
                <a:gd name="connsiteX0" fmla="*/ 352 w 11537"/>
                <a:gd name="connsiteY0" fmla="*/ 570 h 35017"/>
                <a:gd name="connsiteX1" fmla="*/ 11890 w 11537"/>
                <a:gd name="connsiteY1" fmla="*/ 35587 h 35017"/>
              </a:gdLst>
              <a:ahLst/>
              <a:cxnLst>
                <a:cxn ang="0">
                  <a:pos x="connsiteX0" y="connsiteY0"/>
                </a:cxn>
                <a:cxn ang="0">
                  <a:pos x="connsiteX1" y="connsiteY1"/>
                </a:cxn>
              </a:cxnLst>
              <a:rect l="l" t="t" r="r" b="b"/>
              <a:pathLst>
                <a:path w="11537" h="35017">
                  <a:moveTo>
                    <a:pt x="352" y="570"/>
                  </a:moveTo>
                  <a:lnTo>
                    <a:pt x="11890" y="35587"/>
                  </a:lnTo>
                </a:path>
              </a:pathLst>
            </a:custGeom>
            <a:noFill/>
            <a:ln w="15875" cap="rnd">
              <a:solidFill>
                <a:srgbClr val="000000"/>
              </a:solidFill>
              <a:prstDash val="solid"/>
              <a:round/>
            </a:ln>
          </p:spPr>
          <p:txBody>
            <a:bodyPr rtlCol="0" anchor="ctr"/>
            <a:lstStyle/>
            <a:p>
              <a:endParaRPr lang="en-US"/>
            </a:p>
          </p:txBody>
        </p:sp>
        <p:sp>
          <p:nvSpPr>
            <p:cNvPr id="17" name="Freeform 27">
              <a:extLst>
                <a:ext uri="{FF2B5EF4-FFF2-40B4-BE49-F238E27FC236}">
                  <a16:creationId xmlns:a16="http://schemas.microsoft.com/office/drawing/2014/main" id="{FEC18ED7-CEA3-A677-CCAF-CA2DA89F7DDF}"/>
                </a:ext>
              </a:extLst>
            </p:cNvPr>
            <p:cNvSpPr>
              <a:spLocks noGrp="1" noRot="1" noMove="1" noResize="1" noEditPoints="1" noAdjustHandles="1" noChangeArrowheads="1" noChangeShapeType="1"/>
            </p:cNvSpPr>
            <p:nvPr/>
          </p:nvSpPr>
          <p:spPr>
            <a:xfrm flipV="1">
              <a:off x="4646522" y="2463228"/>
              <a:ext cx="34975" cy="11538"/>
            </a:xfrm>
            <a:custGeom>
              <a:avLst/>
              <a:gdLst>
                <a:gd name="connsiteX0" fmla="*/ 227 w 34975"/>
                <a:gd name="connsiteY0" fmla="*/ 11892 h 11538"/>
                <a:gd name="connsiteX1" fmla="*/ 35203 w 34975"/>
                <a:gd name="connsiteY1" fmla="*/ 354 h 11538"/>
              </a:gdLst>
              <a:ahLst/>
              <a:cxnLst>
                <a:cxn ang="0">
                  <a:pos x="connsiteX0" y="connsiteY0"/>
                </a:cxn>
                <a:cxn ang="0">
                  <a:pos x="connsiteX1" y="connsiteY1"/>
                </a:cxn>
              </a:cxnLst>
              <a:rect l="l" t="t" r="r" b="b"/>
              <a:pathLst>
                <a:path w="34975" h="11538">
                  <a:moveTo>
                    <a:pt x="227" y="11892"/>
                  </a:moveTo>
                  <a:lnTo>
                    <a:pt x="35203" y="354"/>
                  </a:lnTo>
                </a:path>
              </a:pathLst>
            </a:custGeom>
            <a:noFill/>
            <a:ln w="15875" cap="rnd">
              <a:solidFill>
                <a:srgbClr val="000000"/>
              </a:solidFill>
              <a:prstDash val="solid"/>
              <a:round/>
            </a:ln>
          </p:spPr>
          <p:txBody>
            <a:bodyPr rtlCol="0" anchor="ctr"/>
            <a:lstStyle/>
            <a:p>
              <a:endParaRPr lang="en-US"/>
            </a:p>
          </p:txBody>
        </p:sp>
        <p:sp>
          <p:nvSpPr>
            <p:cNvPr id="20" name="Freeform 28">
              <a:extLst>
                <a:ext uri="{FF2B5EF4-FFF2-40B4-BE49-F238E27FC236}">
                  <a16:creationId xmlns:a16="http://schemas.microsoft.com/office/drawing/2014/main" id="{B2A605F2-0E0A-F035-D95B-DB6B39D04FAF}"/>
                </a:ext>
              </a:extLst>
            </p:cNvPr>
            <p:cNvSpPr>
              <a:spLocks noGrp="1" noRot="1" noMove="1" noResize="1" noEditPoints="1" noAdjustHandles="1" noChangeArrowheads="1" noChangeShapeType="1"/>
            </p:cNvSpPr>
            <p:nvPr/>
          </p:nvSpPr>
          <p:spPr>
            <a:xfrm flipV="1">
              <a:off x="4754120" y="2338219"/>
              <a:ext cx="16638" cy="32912"/>
            </a:xfrm>
            <a:custGeom>
              <a:avLst/>
              <a:gdLst>
                <a:gd name="connsiteX0" fmla="*/ 325 w 16638"/>
                <a:gd name="connsiteY0" fmla="*/ 33167 h 32912"/>
                <a:gd name="connsiteX1" fmla="*/ 16964 w 16638"/>
                <a:gd name="connsiteY1" fmla="*/ 254 h 32912"/>
              </a:gdLst>
              <a:ahLst/>
              <a:cxnLst>
                <a:cxn ang="0">
                  <a:pos x="connsiteX0" y="connsiteY0"/>
                </a:cxn>
                <a:cxn ang="0">
                  <a:pos x="connsiteX1" y="connsiteY1"/>
                </a:cxn>
              </a:cxnLst>
              <a:rect l="l" t="t" r="r" b="b"/>
              <a:pathLst>
                <a:path w="16638" h="32912">
                  <a:moveTo>
                    <a:pt x="325" y="33167"/>
                  </a:moveTo>
                  <a:lnTo>
                    <a:pt x="16964" y="254"/>
                  </a:lnTo>
                </a:path>
              </a:pathLst>
            </a:custGeom>
            <a:noFill/>
            <a:ln w="15875" cap="rnd">
              <a:solidFill>
                <a:srgbClr val="000000"/>
              </a:solidFill>
              <a:prstDash val="solid"/>
              <a:round/>
            </a:ln>
          </p:spPr>
          <p:txBody>
            <a:bodyPr rtlCol="0" anchor="ctr"/>
            <a:lstStyle/>
            <a:p>
              <a:endParaRPr lang="en-US"/>
            </a:p>
          </p:txBody>
        </p:sp>
        <p:sp>
          <p:nvSpPr>
            <p:cNvPr id="21" name="Freeform 29">
              <a:extLst>
                <a:ext uri="{FF2B5EF4-FFF2-40B4-BE49-F238E27FC236}">
                  <a16:creationId xmlns:a16="http://schemas.microsoft.com/office/drawing/2014/main" id="{1DCE10CE-289E-5B3F-2ECF-5BE46DF5E835}"/>
                </a:ext>
              </a:extLst>
            </p:cNvPr>
            <p:cNvSpPr>
              <a:spLocks noGrp="1" noRot="1" noMove="1" noResize="1" noEditPoints="1" noAdjustHandles="1" noChangeArrowheads="1" noChangeShapeType="1"/>
            </p:cNvSpPr>
            <p:nvPr/>
          </p:nvSpPr>
          <p:spPr>
            <a:xfrm flipV="1">
              <a:off x="4931712" y="2690173"/>
              <a:ext cx="16596" cy="32912"/>
            </a:xfrm>
            <a:custGeom>
              <a:avLst/>
              <a:gdLst>
                <a:gd name="connsiteX0" fmla="*/ 17100 w 16596"/>
                <a:gd name="connsiteY0" fmla="*/ 560 h 32912"/>
                <a:gd name="connsiteX1" fmla="*/ 503 w 16596"/>
                <a:gd name="connsiteY1" fmla="*/ 33472 h 32912"/>
              </a:gdLst>
              <a:ahLst/>
              <a:cxnLst>
                <a:cxn ang="0">
                  <a:pos x="connsiteX0" y="connsiteY0"/>
                </a:cxn>
                <a:cxn ang="0">
                  <a:pos x="connsiteX1" y="connsiteY1"/>
                </a:cxn>
              </a:cxnLst>
              <a:rect l="l" t="t" r="r" b="b"/>
              <a:pathLst>
                <a:path w="16596" h="32912">
                  <a:moveTo>
                    <a:pt x="17100" y="560"/>
                  </a:moveTo>
                  <a:lnTo>
                    <a:pt x="503" y="33472"/>
                  </a:lnTo>
                </a:path>
              </a:pathLst>
            </a:custGeom>
            <a:noFill/>
            <a:ln w="15875" cap="rnd">
              <a:solidFill>
                <a:srgbClr val="000000"/>
              </a:solidFill>
              <a:prstDash val="solid"/>
              <a:round/>
            </a:ln>
          </p:spPr>
          <p:txBody>
            <a:bodyPr rtlCol="0" anchor="ctr"/>
            <a:lstStyle/>
            <a:p>
              <a:endParaRPr lang="en-US"/>
            </a:p>
          </p:txBody>
        </p:sp>
        <p:sp>
          <p:nvSpPr>
            <p:cNvPr id="22" name="Freeform 30">
              <a:extLst>
                <a:ext uri="{FF2B5EF4-FFF2-40B4-BE49-F238E27FC236}">
                  <a16:creationId xmlns:a16="http://schemas.microsoft.com/office/drawing/2014/main" id="{EBD5EBC6-D860-983F-8A6F-BD86218B3D73}"/>
                </a:ext>
              </a:extLst>
            </p:cNvPr>
            <p:cNvSpPr>
              <a:spLocks noGrp="1" noRot="1" noMove="1" noResize="1" noEditPoints="1" noAdjustHandles="1" noChangeArrowheads="1" noChangeShapeType="1"/>
            </p:cNvSpPr>
            <p:nvPr/>
          </p:nvSpPr>
          <p:spPr>
            <a:xfrm flipV="1">
              <a:off x="4658787" y="2611152"/>
              <a:ext cx="32912" cy="16598"/>
            </a:xfrm>
            <a:custGeom>
              <a:avLst/>
              <a:gdLst>
                <a:gd name="connsiteX0" fmla="*/ 238 w 32912"/>
                <a:gd name="connsiteY0" fmla="*/ 484 h 16598"/>
                <a:gd name="connsiteX1" fmla="*/ 33150 w 32912"/>
                <a:gd name="connsiteY1" fmla="*/ 17083 h 16598"/>
              </a:gdLst>
              <a:ahLst/>
              <a:cxnLst>
                <a:cxn ang="0">
                  <a:pos x="connsiteX0" y="connsiteY0"/>
                </a:cxn>
                <a:cxn ang="0">
                  <a:pos x="connsiteX1" y="connsiteY1"/>
                </a:cxn>
              </a:cxnLst>
              <a:rect l="l" t="t" r="r" b="b"/>
              <a:pathLst>
                <a:path w="32912" h="16598">
                  <a:moveTo>
                    <a:pt x="238" y="484"/>
                  </a:moveTo>
                  <a:lnTo>
                    <a:pt x="33150" y="17083"/>
                  </a:lnTo>
                </a:path>
              </a:pathLst>
            </a:custGeom>
            <a:noFill/>
            <a:ln w="15875" cap="rnd">
              <a:solidFill>
                <a:srgbClr val="000000"/>
              </a:solidFill>
              <a:prstDash val="solid"/>
              <a:round/>
            </a:ln>
          </p:spPr>
          <p:txBody>
            <a:bodyPr rtlCol="0" anchor="ctr"/>
            <a:lstStyle/>
            <a:p>
              <a:endParaRPr lang="en-US"/>
            </a:p>
          </p:txBody>
        </p:sp>
        <p:grpSp>
          <p:nvGrpSpPr>
            <p:cNvPr id="23" name="Graphic 14">
              <a:extLst>
                <a:ext uri="{FF2B5EF4-FFF2-40B4-BE49-F238E27FC236}">
                  <a16:creationId xmlns:a16="http://schemas.microsoft.com/office/drawing/2014/main" id="{629973A6-4762-F22B-2890-8B59A5B62495}"/>
                </a:ext>
              </a:extLst>
            </p:cNvPr>
            <p:cNvGrpSpPr>
              <a:grpSpLocks noGrp="1" noUngrp="1" noRot="1" noMove="1" noResize="1"/>
            </p:cNvGrpSpPr>
            <p:nvPr/>
          </p:nvGrpSpPr>
          <p:grpSpPr>
            <a:xfrm>
              <a:off x="4418491" y="2112028"/>
              <a:ext cx="709741" cy="696155"/>
              <a:chOff x="4418491" y="2112028"/>
              <a:chExt cx="709741" cy="696155"/>
            </a:xfrm>
            <a:noFill/>
          </p:grpSpPr>
          <p:sp>
            <p:nvSpPr>
              <p:cNvPr id="24" name="Freeform 32">
                <a:extLst>
                  <a:ext uri="{FF2B5EF4-FFF2-40B4-BE49-F238E27FC236}">
                    <a16:creationId xmlns:a16="http://schemas.microsoft.com/office/drawing/2014/main" id="{C1E3FC12-A1D5-5853-4EF6-CB4A23C93BAF}"/>
                  </a:ext>
                </a:extLst>
              </p:cNvPr>
              <p:cNvSpPr>
                <a:spLocks noGrp="1" noRot="1" noMove="1" noResize="1" noEditPoints="1" noAdjustHandles="1" noChangeArrowheads="1" noChangeShapeType="1"/>
              </p:cNvSpPr>
              <p:nvPr/>
            </p:nvSpPr>
            <p:spPr>
              <a:xfrm flipV="1">
                <a:off x="4573954" y="2253875"/>
                <a:ext cx="554277" cy="554309"/>
              </a:xfrm>
              <a:custGeom>
                <a:avLst/>
                <a:gdLst>
                  <a:gd name="connsiteX0" fmla="*/ 239615 w 554277"/>
                  <a:gd name="connsiteY0" fmla="*/ 552297 h 554309"/>
                  <a:gd name="connsiteX1" fmla="*/ 364177 w 554277"/>
                  <a:gd name="connsiteY1" fmla="*/ 540921 h 554309"/>
                  <a:gd name="connsiteX2" fmla="*/ 540674 w 554277"/>
                  <a:gd name="connsiteY2" fmla="*/ 191074 h 554309"/>
                  <a:gd name="connsiteX3" fmla="*/ 190836 w 554277"/>
                  <a:gd name="connsiteY3" fmla="*/ 14571 h 554309"/>
                  <a:gd name="connsiteX4" fmla="*/ 14378 w 554277"/>
                  <a:gd name="connsiteY4" fmla="*/ 364420 h 554309"/>
                  <a:gd name="connsiteX5" fmla="*/ 191037 w 554277"/>
                  <a:gd name="connsiteY5" fmla="*/ 541003 h 55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4277" h="554309">
                    <a:moveTo>
                      <a:pt x="239615" y="552297"/>
                    </a:moveTo>
                    <a:cubicBezTo>
                      <a:pt x="280219" y="557924"/>
                      <a:pt x="322643" y="554605"/>
                      <a:pt x="364177" y="540921"/>
                    </a:cubicBezTo>
                    <a:cubicBezTo>
                      <a:pt x="509545" y="493032"/>
                      <a:pt x="588565" y="336405"/>
                      <a:pt x="540674" y="191074"/>
                    </a:cubicBezTo>
                    <a:cubicBezTo>
                      <a:pt x="492825" y="45743"/>
                      <a:pt x="336204" y="-33279"/>
                      <a:pt x="190836" y="14571"/>
                    </a:cubicBezTo>
                    <a:cubicBezTo>
                      <a:pt x="45508" y="62422"/>
                      <a:pt x="-33511" y="219088"/>
                      <a:pt x="14378" y="364420"/>
                    </a:cubicBezTo>
                    <a:cubicBezTo>
                      <a:pt x="42959" y="451253"/>
                      <a:pt x="110400" y="514407"/>
                      <a:pt x="191037" y="541003"/>
                    </a:cubicBezTo>
                  </a:path>
                </a:pathLst>
              </a:custGeom>
              <a:noFill/>
              <a:ln w="15875" cap="rnd">
                <a:solidFill>
                  <a:srgbClr val="000000"/>
                </a:solidFill>
                <a:prstDash val="solid"/>
                <a:round/>
              </a:ln>
            </p:spPr>
            <p:txBody>
              <a:bodyPr rtlCol="0" anchor="ctr"/>
              <a:lstStyle/>
              <a:p>
                <a:endParaRPr lang="en-US"/>
              </a:p>
            </p:txBody>
          </p:sp>
          <p:sp>
            <p:nvSpPr>
              <p:cNvPr id="25" name="Freeform 33">
                <a:extLst>
                  <a:ext uri="{FF2B5EF4-FFF2-40B4-BE49-F238E27FC236}">
                    <a16:creationId xmlns:a16="http://schemas.microsoft.com/office/drawing/2014/main" id="{A2CFBECC-D412-23A9-CAA1-3778EC865007}"/>
                  </a:ext>
                </a:extLst>
              </p:cNvPr>
              <p:cNvSpPr>
                <a:spLocks noGrp="1" noRot="1" noMove="1" noResize="1" noEditPoints="1" noAdjustHandles="1" noChangeArrowheads="1" noChangeShapeType="1"/>
              </p:cNvSpPr>
              <p:nvPr/>
            </p:nvSpPr>
            <p:spPr>
              <a:xfrm flipV="1">
                <a:off x="4885117" y="2189003"/>
                <a:ext cx="124076" cy="100597"/>
              </a:xfrm>
              <a:custGeom>
                <a:avLst/>
                <a:gdLst>
                  <a:gd name="connsiteX0" fmla="*/ 460 w 124076"/>
                  <a:gd name="connsiteY0" fmla="*/ 33723 h 100597"/>
                  <a:gd name="connsiteX1" fmla="*/ 22564 w 124076"/>
                  <a:gd name="connsiteY1" fmla="*/ 100721 h 100597"/>
                  <a:gd name="connsiteX2" fmla="*/ 124536 w 124076"/>
                  <a:gd name="connsiteY2" fmla="*/ 67122 h 100597"/>
                  <a:gd name="connsiteX3" fmla="*/ 102474 w 124076"/>
                  <a:gd name="connsiteY3" fmla="*/ 123 h 100597"/>
                </a:gdLst>
                <a:ahLst/>
                <a:cxnLst>
                  <a:cxn ang="0">
                    <a:pos x="connsiteX0" y="connsiteY0"/>
                  </a:cxn>
                  <a:cxn ang="0">
                    <a:pos x="connsiteX1" y="connsiteY1"/>
                  </a:cxn>
                  <a:cxn ang="0">
                    <a:pos x="connsiteX2" y="connsiteY2"/>
                  </a:cxn>
                  <a:cxn ang="0">
                    <a:pos x="connsiteX3" y="connsiteY3"/>
                  </a:cxn>
                </a:cxnLst>
                <a:rect l="l" t="t" r="r" b="b"/>
                <a:pathLst>
                  <a:path w="124076" h="100597">
                    <a:moveTo>
                      <a:pt x="460" y="33723"/>
                    </a:moveTo>
                    <a:lnTo>
                      <a:pt x="22564" y="100721"/>
                    </a:lnTo>
                    <a:moveTo>
                      <a:pt x="124536" y="67122"/>
                    </a:moveTo>
                    <a:lnTo>
                      <a:pt x="102474" y="123"/>
                    </a:lnTo>
                  </a:path>
                </a:pathLst>
              </a:custGeom>
              <a:noFill/>
              <a:ln w="15875" cap="rnd">
                <a:solidFill>
                  <a:srgbClr val="000000"/>
                </a:solidFill>
                <a:prstDash val="solid"/>
                <a:round/>
              </a:ln>
            </p:spPr>
            <p:txBody>
              <a:bodyPr rtlCol="0" anchor="ctr"/>
              <a:lstStyle/>
              <a:p>
                <a:endParaRPr lang="en-US"/>
              </a:p>
            </p:txBody>
          </p:sp>
          <p:sp>
            <p:nvSpPr>
              <p:cNvPr id="26" name="Freeform 34">
                <a:extLst>
                  <a:ext uri="{FF2B5EF4-FFF2-40B4-BE49-F238E27FC236}">
                    <a16:creationId xmlns:a16="http://schemas.microsoft.com/office/drawing/2014/main" id="{EA1742E6-EA0B-4C75-645F-84C27212D9F5}"/>
                  </a:ext>
                </a:extLst>
              </p:cNvPr>
              <p:cNvSpPr>
                <a:spLocks noGrp="1" noRot="1" noMove="1" noResize="1" noEditPoints="1" noAdjustHandles="1" noChangeArrowheads="1" noChangeShapeType="1"/>
              </p:cNvSpPr>
              <p:nvPr/>
            </p:nvSpPr>
            <p:spPr>
              <a:xfrm flipV="1">
                <a:off x="4872183" y="2112028"/>
                <a:ext cx="194509" cy="119336"/>
              </a:xfrm>
              <a:custGeom>
                <a:avLst/>
                <a:gdLst>
                  <a:gd name="connsiteX0" fmla="*/ 87167 w 194509"/>
                  <a:gd name="connsiteY0" fmla="*/ 101081 h 119336"/>
                  <a:gd name="connsiteX1" fmla="*/ 33854 w 194509"/>
                  <a:gd name="connsiteY1" fmla="*/ 118652 h 119336"/>
                  <a:gd name="connsiteX2" fmla="*/ 13897 w 194509"/>
                  <a:gd name="connsiteY2" fmla="*/ 108571 h 119336"/>
                  <a:gd name="connsiteX3" fmla="*/ 1307 w 194509"/>
                  <a:gd name="connsiteY3" fmla="*/ 70355 h 119336"/>
                  <a:gd name="connsiteX4" fmla="*/ 11346 w 194509"/>
                  <a:gd name="connsiteY4" fmla="*/ 50398 h 119336"/>
                  <a:gd name="connsiteX5" fmla="*/ 161694 w 194509"/>
                  <a:gd name="connsiteY5" fmla="*/ 888 h 119336"/>
                  <a:gd name="connsiteX6" fmla="*/ 181651 w 194509"/>
                  <a:gd name="connsiteY6" fmla="*/ 10967 h 119336"/>
                  <a:gd name="connsiteX7" fmla="*/ 194241 w 194509"/>
                  <a:gd name="connsiteY7" fmla="*/ 49183 h 119336"/>
                  <a:gd name="connsiteX8" fmla="*/ 184160 w 194509"/>
                  <a:gd name="connsiteY8" fmla="*/ 69141 h 119336"/>
                  <a:gd name="connsiteX9" fmla="*/ 132871 w 194509"/>
                  <a:gd name="connsiteY9" fmla="*/ 86022 h 11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509" h="119336">
                    <a:moveTo>
                      <a:pt x="87167" y="101081"/>
                    </a:moveTo>
                    <a:lnTo>
                      <a:pt x="33854" y="118652"/>
                    </a:lnTo>
                    <a:cubicBezTo>
                      <a:pt x="25597" y="121362"/>
                      <a:pt x="16609" y="116828"/>
                      <a:pt x="13897" y="108571"/>
                    </a:cubicBezTo>
                    <a:lnTo>
                      <a:pt x="1307" y="70355"/>
                    </a:lnTo>
                    <a:cubicBezTo>
                      <a:pt x="-1405" y="62097"/>
                      <a:pt x="3088" y="53110"/>
                      <a:pt x="11346" y="50398"/>
                    </a:cubicBezTo>
                    <a:lnTo>
                      <a:pt x="161694" y="888"/>
                    </a:lnTo>
                    <a:cubicBezTo>
                      <a:pt x="169953" y="-1826"/>
                      <a:pt x="178939" y="2708"/>
                      <a:pt x="181651" y="10967"/>
                    </a:cubicBezTo>
                    <a:lnTo>
                      <a:pt x="194241" y="49183"/>
                    </a:lnTo>
                    <a:cubicBezTo>
                      <a:pt x="196953" y="57441"/>
                      <a:pt x="192419" y="66428"/>
                      <a:pt x="184160" y="69141"/>
                    </a:cubicBezTo>
                    <a:lnTo>
                      <a:pt x="132871" y="86022"/>
                    </a:lnTo>
                  </a:path>
                </a:pathLst>
              </a:custGeom>
              <a:noFill/>
              <a:ln w="15875" cap="rnd">
                <a:solidFill>
                  <a:srgbClr val="000000"/>
                </a:solidFill>
                <a:prstDash val="solid"/>
                <a:round/>
              </a:ln>
            </p:spPr>
            <p:txBody>
              <a:bodyPr rtlCol="0" anchor="ctr"/>
              <a:lstStyle/>
              <a:p>
                <a:endParaRPr lang="en-US"/>
              </a:p>
            </p:txBody>
          </p:sp>
          <p:sp>
            <p:nvSpPr>
              <p:cNvPr id="27" name="Freeform 35">
                <a:extLst>
                  <a:ext uri="{FF2B5EF4-FFF2-40B4-BE49-F238E27FC236}">
                    <a16:creationId xmlns:a16="http://schemas.microsoft.com/office/drawing/2014/main" id="{372644BA-6384-BF4A-A0C8-094A35EB6CD7}"/>
                  </a:ext>
                </a:extLst>
              </p:cNvPr>
              <p:cNvSpPr>
                <a:spLocks noGrp="1" noRot="1" noMove="1" noResize="1" noEditPoints="1" noAdjustHandles="1" noChangeArrowheads="1" noChangeShapeType="1"/>
              </p:cNvSpPr>
              <p:nvPr/>
            </p:nvSpPr>
            <p:spPr>
              <a:xfrm flipV="1">
                <a:off x="4418491" y="2291626"/>
                <a:ext cx="293124" cy="1071"/>
              </a:xfrm>
              <a:custGeom>
                <a:avLst/>
                <a:gdLst>
                  <a:gd name="connsiteX0" fmla="*/ 133322 w 293124"/>
                  <a:gd name="connsiteY0" fmla="*/ 184 h 1071"/>
                  <a:gd name="connsiteX1" fmla="*/ 137 w 293124"/>
                  <a:gd name="connsiteY1" fmla="*/ 184 h 1071"/>
                  <a:gd name="connsiteX2" fmla="*/ 293262 w 293124"/>
                  <a:gd name="connsiteY2" fmla="*/ 184 h 1071"/>
                  <a:gd name="connsiteX3" fmla="*/ 204690 w 293124"/>
                  <a:gd name="connsiteY3" fmla="*/ 184 h 1071"/>
                </a:gdLst>
                <a:ahLst/>
                <a:cxnLst>
                  <a:cxn ang="0">
                    <a:pos x="connsiteX0" y="connsiteY0"/>
                  </a:cxn>
                  <a:cxn ang="0">
                    <a:pos x="connsiteX1" y="connsiteY1"/>
                  </a:cxn>
                  <a:cxn ang="0">
                    <a:pos x="connsiteX2" y="connsiteY2"/>
                  </a:cxn>
                  <a:cxn ang="0">
                    <a:pos x="connsiteX3" y="connsiteY3"/>
                  </a:cxn>
                </a:cxnLst>
                <a:rect l="l" t="t" r="r" b="b"/>
                <a:pathLst>
                  <a:path w="293124" h="1071">
                    <a:moveTo>
                      <a:pt x="133322" y="184"/>
                    </a:moveTo>
                    <a:lnTo>
                      <a:pt x="137" y="184"/>
                    </a:lnTo>
                    <a:moveTo>
                      <a:pt x="293262" y="184"/>
                    </a:moveTo>
                    <a:lnTo>
                      <a:pt x="204690" y="184"/>
                    </a:lnTo>
                  </a:path>
                </a:pathLst>
              </a:custGeom>
              <a:noFill/>
              <a:ln w="15875" cap="rnd">
                <a:solidFill>
                  <a:srgbClr val="000000"/>
                </a:solidFill>
                <a:prstDash val="solid"/>
                <a:round/>
              </a:ln>
            </p:spPr>
            <p:txBody>
              <a:bodyPr rtlCol="0" anchor="ctr"/>
              <a:lstStyle/>
              <a:p>
                <a:endParaRPr lang="en-US"/>
              </a:p>
            </p:txBody>
          </p:sp>
          <p:sp>
            <p:nvSpPr>
              <p:cNvPr id="28" name="Freeform 36">
                <a:extLst>
                  <a:ext uri="{FF2B5EF4-FFF2-40B4-BE49-F238E27FC236}">
                    <a16:creationId xmlns:a16="http://schemas.microsoft.com/office/drawing/2014/main" id="{2B84BE5D-E6EF-34B4-CFBC-CB55DF54B828}"/>
                  </a:ext>
                </a:extLst>
              </p:cNvPr>
              <p:cNvSpPr>
                <a:spLocks noGrp="1" noRot="1" noMove="1" noResize="1" noEditPoints="1" noAdjustHandles="1" noChangeArrowheads="1" noChangeShapeType="1"/>
              </p:cNvSpPr>
              <p:nvPr/>
            </p:nvSpPr>
            <p:spPr>
              <a:xfrm flipV="1">
                <a:off x="4461319" y="2366599"/>
                <a:ext cx="100677" cy="1071"/>
              </a:xfrm>
              <a:custGeom>
                <a:avLst/>
                <a:gdLst>
                  <a:gd name="connsiteX0" fmla="*/ 100810 w 100677"/>
                  <a:gd name="connsiteY0" fmla="*/ 254 h 1071"/>
                  <a:gd name="connsiteX1" fmla="*/ 132 w 100677"/>
                  <a:gd name="connsiteY1" fmla="*/ 254 h 1071"/>
                </a:gdLst>
                <a:ahLst/>
                <a:cxnLst>
                  <a:cxn ang="0">
                    <a:pos x="connsiteX0" y="connsiteY0"/>
                  </a:cxn>
                  <a:cxn ang="0">
                    <a:pos x="connsiteX1" y="connsiteY1"/>
                  </a:cxn>
                </a:cxnLst>
                <a:rect l="l" t="t" r="r" b="b"/>
                <a:pathLst>
                  <a:path w="100677" h="1071">
                    <a:moveTo>
                      <a:pt x="100810" y="254"/>
                    </a:moveTo>
                    <a:lnTo>
                      <a:pt x="132" y="254"/>
                    </a:lnTo>
                  </a:path>
                </a:pathLst>
              </a:custGeom>
              <a:noFill/>
              <a:ln w="15875" cap="rnd">
                <a:solidFill>
                  <a:srgbClr val="000000"/>
                </a:solidFill>
                <a:prstDash val="solid"/>
                <a:round/>
              </a:ln>
            </p:spPr>
            <p:txBody>
              <a:bodyPr rtlCol="0" anchor="ctr"/>
              <a:lstStyle/>
              <a:p>
                <a:endParaRPr lang="en-US"/>
              </a:p>
            </p:txBody>
          </p:sp>
          <p:sp>
            <p:nvSpPr>
              <p:cNvPr id="29" name="Freeform 37">
                <a:extLst>
                  <a:ext uri="{FF2B5EF4-FFF2-40B4-BE49-F238E27FC236}">
                    <a16:creationId xmlns:a16="http://schemas.microsoft.com/office/drawing/2014/main" id="{5BA60B3D-DB99-1AEE-AD88-D71F47692DD1}"/>
                  </a:ext>
                </a:extLst>
              </p:cNvPr>
              <p:cNvSpPr>
                <a:spLocks noGrp="1" noRot="1" noMove="1" noResize="1" noEditPoints="1" noAdjustHandles="1" noChangeArrowheads="1" noChangeShapeType="1"/>
              </p:cNvSpPr>
              <p:nvPr/>
            </p:nvSpPr>
            <p:spPr>
              <a:xfrm flipV="1">
                <a:off x="4418491" y="2516504"/>
                <a:ext cx="75335" cy="1071"/>
              </a:xfrm>
              <a:custGeom>
                <a:avLst/>
                <a:gdLst>
                  <a:gd name="connsiteX0" fmla="*/ 75407 w 75335"/>
                  <a:gd name="connsiteY0" fmla="*/ 394 h 1071"/>
                  <a:gd name="connsiteX1" fmla="*/ 72 w 75335"/>
                  <a:gd name="connsiteY1" fmla="*/ 394 h 1071"/>
                </a:gdLst>
                <a:ahLst/>
                <a:cxnLst>
                  <a:cxn ang="0">
                    <a:pos x="connsiteX0" y="connsiteY0"/>
                  </a:cxn>
                  <a:cxn ang="0">
                    <a:pos x="connsiteX1" y="connsiteY1"/>
                  </a:cxn>
                </a:cxnLst>
                <a:rect l="l" t="t" r="r" b="b"/>
                <a:pathLst>
                  <a:path w="75335" h="1071">
                    <a:moveTo>
                      <a:pt x="75407" y="394"/>
                    </a:moveTo>
                    <a:lnTo>
                      <a:pt x="72" y="394"/>
                    </a:lnTo>
                  </a:path>
                </a:pathLst>
              </a:custGeom>
              <a:noFill/>
              <a:ln w="15875" cap="rnd">
                <a:solidFill>
                  <a:srgbClr val="000000"/>
                </a:solidFill>
                <a:prstDash val="solid"/>
                <a:round/>
              </a:ln>
            </p:spPr>
            <p:txBody>
              <a:bodyPr rtlCol="0" anchor="ctr"/>
              <a:lstStyle/>
              <a:p>
                <a:endParaRPr lang="en-US"/>
              </a:p>
            </p:txBody>
          </p:sp>
          <p:sp>
            <p:nvSpPr>
              <p:cNvPr id="30" name="Freeform 38">
                <a:extLst>
                  <a:ext uri="{FF2B5EF4-FFF2-40B4-BE49-F238E27FC236}">
                    <a16:creationId xmlns:a16="http://schemas.microsoft.com/office/drawing/2014/main" id="{12329AF6-5953-051A-345E-E29B5AF15968}"/>
                  </a:ext>
                </a:extLst>
              </p:cNvPr>
              <p:cNvSpPr>
                <a:spLocks noGrp="1" noRot="1" noMove="1" noResize="1" noEditPoints="1" noAdjustHandles="1" noChangeArrowheads="1" noChangeShapeType="1"/>
              </p:cNvSpPr>
              <p:nvPr/>
            </p:nvSpPr>
            <p:spPr>
              <a:xfrm flipV="1">
                <a:off x="4453104" y="2591477"/>
                <a:ext cx="123507" cy="1071"/>
              </a:xfrm>
              <a:custGeom>
                <a:avLst/>
                <a:gdLst>
                  <a:gd name="connsiteX0" fmla="*/ 123651 w 123507"/>
                  <a:gd name="connsiteY0" fmla="*/ 464 h 1071"/>
                  <a:gd name="connsiteX1" fmla="*/ 143 w 123507"/>
                  <a:gd name="connsiteY1" fmla="*/ 464 h 1071"/>
                </a:gdLst>
                <a:ahLst/>
                <a:cxnLst>
                  <a:cxn ang="0">
                    <a:pos x="connsiteX0" y="connsiteY0"/>
                  </a:cxn>
                  <a:cxn ang="0">
                    <a:pos x="connsiteX1" y="connsiteY1"/>
                  </a:cxn>
                </a:cxnLst>
                <a:rect l="l" t="t" r="r" b="b"/>
                <a:pathLst>
                  <a:path w="123507" h="1071">
                    <a:moveTo>
                      <a:pt x="123651" y="464"/>
                    </a:moveTo>
                    <a:lnTo>
                      <a:pt x="143" y="464"/>
                    </a:lnTo>
                  </a:path>
                </a:pathLst>
              </a:custGeom>
              <a:noFill/>
              <a:ln w="15875" cap="rnd">
                <a:solidFill>
                  <a:srgbClr val="000000"/>
                </a:solidFill>
                <a:prstDash val="solid"/>
                <a:round/>
              </a:ln>
            </p:spPr>
            <p:txBody>
              <a:bodyPr rtlCol="0" anchor="ctr"/>
              <a:lstStyle/>
              <a:p>
                <a:endParaRPr lang="en-US"/>
              </a:p>
            </p:txBody>
          </p:sp>
          <p:sp>
            <p:nvSpPr>
              <p:cNvPr id="31" name="Freeform 39">
                <a:extLst>
                  <a:ext uri="{FF2B5EF4-FFF2-40B4-BE49-F238E27FC236}">
                    <a16:creationId xmlns:a16="http://schemas.microsoft.com/office/drawing/2014/main" id="{BF6A7DB4-01CA-9B59-BE8C-90CF9FA3E48C}"/>
                  </a:ext>
                </a:extLst>
              </p:cNvPr>
              <p:cNvSpPr>
                <a:spLocks noGrp="1" noRot="1" noMove="1" noResize="1" noEditPoints="1" noAdjustHandles="1" noChangeArrowheads="1" noChangeShapeType="1"/>
              </p:cNvSpPr>
              <p:nvPr/>
            </p:nvSpPr>
            <p:spPr>
              <a:xfrm flipV="1">
                <a:off x="4484193" y="2666451"/>
                <a:ext cx="52462" cy="1071"/>
              </a:xfrm>
              <a:custGeom>
                <a:avLst/>
                <a:gdLst>
                  <a:gd name="connsiteX0" fmla="*/ 52576 w 52462"/>
                  <a:gd name="connsiteY0" fmla="*/ 534 h 1071"/>
                  <a:gd name="connsiteX1" fmla="*/ 114 w 52462"/>
                  <a:gd name="connsiteY1" fmla="*/ 534 h 1071"/>
                </a:gdLst>
                <a:ahLst/>
                <a:cxnLst>
                  <a:cxn ang="0">
                    <a:pos x="connsiteX0" y="connsiteY0"/>
                  </a:cxn>
                  <a:cxn ang="0">
                    <a:pos x="connsiteX1" y="connsiteY1"/>
                  </a:cxn>
                </a:cxnLst>
                <a:rect l="l" t="t" r="r" b="b"/>
                <a:pathLst>
                  <a:path w="52462" h="1071">
                    <a:moveTo>
                      <a:pt x="52576" y="534"/>
                    </a:moveTo>
                    <a:lnTo>
                      <a:pt x="114" y="534"/>
                    </a:lnTo>
                  </a:path>
                </a:pathLst>
              </a:custGeom>
              <a:noFill/>
              <a:ln w="15875" cap="rnd">
                <a:solidFill>
                  <a:srgbClr val="000000"/>
                </a:solidFill>
                <a:prstDash val="solid"/>
                <a:round/>
              </a:ln>
            </p:spPr>
            <p:txBody>
              <a:bodyPr rtlCol="0" anchor="ctr"/>
              <a:lstStyle/>
              <a:p>
                <a:endParaRPr lang="en-US"/>
              </a:p>
            </p:txBody>
          </p:sp>
          <p:sp>
            <p:nvSpPr>
              <p:cNvPr id="32" name="Freeform 40">
                <a:extLst>
                  <a:ext uri="{FF2B5EF4-FFF2-40B4-BE49-F238E27FC236}">
                    <a16:creationId xmlns:a16="http://schemas.microsoft.com/office/drawing/2014/main" id="{50CB77D5-081B-E6BA-4E52-04B7AA2883C0}"/>
                  </a:ext>
                </a:extLst>
              </p:cNvPr>
              <p:cNvSpPr>
                <a:spLocks noGrp="1" noRot="1" noMove="1" noResize="1" noEditPoints="1" noAdjustHandles="1" noChangeArrowheads="1" noChangeShapeType="1"/>
              </p:cNvSpPr>
              <p:nvPr/>
            </p:nvSpPr>
            <p:spPr>
              <a:xfrm flipV="1">
                <a:off x="4547384" y="2741424"/>
                <a:ext cx="115410" cy="1071"/>
              </a:xfrm>
              <a:custGeom>
                <a:avLst/>
                <a:gdLst>
                  <a:gd name="connsiteX0" fmla="*/ 115635 w 115410"/>
                  <a:gd name="connsiteY0" fmla="*/ 604 h 1071"/>
                  <a:gd name="connsiteX1" fmla="*/ 225 w 115410"/>
                  <a:gd name="connsiteY1" fmla="*/ 604 h 1071"/>
                </a:gdLst>
                <a:ahLst/>
                <a:cxnLst>
                  <a:cxn ang="0">
                    <a:pos x="connsiteX0" y="connsiteY0"/>
                  </a:cxn>
                  <a:cxn ang="0">
                    <a:pos x="connsiteX1" y="connsiteY1"/>
                  </a:cxn>
                </a:cxnLst>
                <a:rect l="l" t="t" r="r" b="b"/>
                <a:pathLst>
                  <a:path w="115410" h="1071">
                    <a:moveTo>
                      <a:pt x="115635" y="604"/>
                    </a:moveTo>
                    <a:lnTo>
                      <a:pt x="225" y="604"/>
                    </a:lnTo>
                  </a:path>
                </a:pathLst>
              </a:custGeom>
              <a:noFill/>
              <a:ln w="15875" cap="rnd">
                <a:solidFill>
                  <a:srgbClr val="000000"/>
                </a:solidFill>
                <a:prstDash val="solid"/>
                <a:round/>
              </a:ln>
            </p:spPr>
            <p:txBody>
              <a:bodyPr rtlCol="0" anchor="ctr"/>
              <a:lstStyle/>
              <a:p>
                <a:endParaRPr lang="en-US"/>
              </a:p>
            </p:txBody>
          </p:sp>
          <p:sp>
            <p:nvSpPr>
              <p:cNvPr id="33" name="Freeform 41">
                <a:extLst>
                  <a:ext uri="{FF2B5EF4-FFF2-40B4-BE49-F238E27FC236}">
                    <a16:creationId xmlns:a16="http://schemas.microsoft.com/office/drawing/2014/main" id="{A4143C63-CD6D-65AF-74CC-6CF225F1613B}"/>
                  </a:ext>
                </a:extLst>
              </p:cNvPr>
              <p:cNvSpPr>
                <a:spLocks noGrp="1" noRot="1" noMove="1" noResize="1" noEditPoints="1" noAdjustHandles="1" noChangeArrowheads="1" noChangeShapeType="1"/>
              </p:cNvSpPr>
              <p:nvPr/>
            </p:nvSpPr>
            <p:spPr>
              <a:xfrm flipV="1">
                <a:off x="4885077" y="2541805"/>
                <a:ext cx="171235" cy="56392"/>
              </a:xfrm>
              <a:custGeom>
                <a:avLst/>
                <a:gdLst>
                  <a:gd name="connsiteX0" fmla="*/ 171821 w 171235"/>
                  <a:gd name="connsiteY0" fmla="*/ 424 h 56392"/>
                  <a:gd name="connsiteX1" fmla="*/ 586 w 171235"/>
                  <a:gd name="connsiteY1" fmla="*/ 56816 h 56392"/>
                </a:gdLst>
                <a:ahLst/>
                <a:cxnLst>
                  <a:cxn ang="0">
                    <a:pos x="connsiteX0" y="connsiteY0"/>
                  </a:cxn>
                  <a:cxn ang="0">
                    <a:pos x="connsiteX1" y="connsiteY1"/>
                  </a:cxn>
                </a:cxnLst>
                <a:rect l="l" t="t" r="r" b="b"/>
                <a:pathLst>
                  <a:path w="171235" h="56392">
                    <a:moveTo>
                      <a:pt x="171821" y="424"/>
                    </a:moveTo>
                    <a:lnTo>
                      <a:pt x="586" y="56816"/>
                    </a:lnTo>
                  </a:path>
                </a:pathLst>
              </a:custGeom>
              <a:noFill/>
              <a:ln w="15875" cap="rnd">
                <a:solidFill>
                  <a:srgbClr val="000000"/>
                </a:solidFill>
                <a:prstDash val="solid"/>
                <a:round/>
              </a:ln>
            </p:spPr>
            <p:txBody>
              <a:bodyPr rtlCol="0" anchor="ctr"/>
              <a:lstStyle/>
              <a:p>
                <a:endParaRPr lang="en-US"/>
              </a:p>
            </p:txBody>
          </p:sp>
          <p:sp>
            <p:nvSpPr>
              <p:cNvPr id="34" name="Freeform 42">
                <a:extLst>
                  <a:ext uri="{FF2B5EF4-FFF2-40B4-BE49-F238E27FC236}">
                    <a16:creationId xmlns:a16="http://schemas.microsoft.com/office/drawing/2014/main" id="{8C382183-F9FA-9906-A705-4C697A9557A3}"/>
                  </a:ext>
                </a:extLst>
              </p:cNvPr>
              <p:cNvSpPr>
                <a:spLocks noGrp="1" noRot="1" noMove="1" noResize="1" noEditPoints="1" noAdjustHandles="1" noChangeArrowheads="1" noChangeShapeType="1"/>
              </p:cNvSpPr>
              <p:nvPr/>
            </p:nvSpPr>
            <p:spPr>
              <a:xfrm flipV="1">
                <a:off x="4862367" y="2325954"/>
                <a:ext cx="56267" cy="170836"/>
              </a:xfrm>
              <a:custGeom>
                <a:avLst/>
                <a:gdLst>
                  <a:gd name="connsiteX0" fmla="*/ 56738 w 56267"/>
                  <a:gd name="connsiteY0" fmla="*/ 171192 h 170836"/>
                  <a:gd name="connsiteX1" fmla="*/ 470 w 56267"/>
                  <a:gd name="connsiteY1" fmla="*/ 356 h 170836"/>
                </a:gdLst>
                <a:ahLst/>
                <a:cxnLst>
                  <a:cxn ang="0">
                    <a:pos x="connsiteX0" y="connsiteY0"/>
                  </a:cxn>
                  <a:cxn ang="0">
                    <a:pos x="connsiteX1" y="connsiteY1"/>
                  </a:cxn>
                </a:cxnLst>
                <a:rect l="l" t="t" r="r" b="b"/>
                <a:pathLst>
                  <a:path w="56267" h="170836">
                    <a:moveTo>
                      <a:pt x="56738" y="171192"/>
                    </a:moveTo>
                    <a:lnTo>
                      <a:pt x="470" y="356"/>
                    </a:lnTo>
                  </a:path>
                </a:pathLst>
              </a:custGeom>
              <a:noFill/>
              <a:ln w="15875" cap="rnd">
                <a:solidFill>
                  <a:srgbClr val="000000"/>
                </a:solidFill>
                <a:prstDash val="solid"/>
                <a:round/>
              </a:ln>
            </p:spPr>
            <p:txBody>
              <a:bodyPr rtlCol="0" anchor="ctr"/>
              <a:lstStyle/>
              <a:p>
                <a:endParaRPr lang="en-US"/>
              </a:p>
            </p:txBody>
          </p:sp>
          <p:sp>
            <p:nvSpPr>
              <p:cNvPr id="35" name="Freeform 43">
                <a:extLst>
                  <a:ext uri="{FF2B5EF4-FFF2-40B4-BE49-F238E27FC236}">
                    <a16:creationId xmlns:a16="http://schemas.microsoft.com/office/drawing/2014/main" id="{D88C566D-6094-CA7A-B979-84568A191B4C}"/>
                  </a:ext>
                </a:extLst>
              </p:cNvPr>
              <p:cNvSpPr>
                <a:spLocks noGrp="1" noRot="1" noMove="1" noResize="1" noEditPoints="1" noAdjustHandles="1" noChangeArrowheads="1" noChangeShapeType="1"/>
              </p:cNvSpPr>
              <p:nvPr/>
            </p:nvSpPr>
            <p:spPr>
              <a:xfrm flipV="1">
                <a:off x="4744242" y="2436713"/>
                <a:ext cx="77764" cy="70885"/>
              </a:xfrm>
              <a:custGeom>
                <a:avLst/>
                <a:gdLst>
                  <a:gd name="connsiteX0" fmla="*/ 323 w 77764"/>
                  <a:gd name="connsiteY0" fmla="*/ 71263 h 70885"/>
                  <a:gd name="connsiteX1" fmla="*/ 78088 w 77764"/>
                  <a:gd name="connsiteY1" fmla="*/ 377 h 70885"/>
                </a:gdLst>
                <a:ahLst/>
                <a:cxnLst>
                  <a:cxn ang="0">
                    <a:pos x="connsiteX0" y="connsiteY0"/>
                  </a:cxn>
                  <a:cxn ang="0">
                    <a:pos x="connsiteX1" y="connsiteY1"/>
                  </a:cxn>
                </a:cxnLst>
                <a:rect l="l" t="t" r="r" b="b"/>
                <a:pathLst>
                  <a:path w="77764" h="70885">
                    <a:moveTo>
                      <a:pt x="323" y="71263"/>
                    </a:moveTo>
                    <a:lnTo>
                      <a:pt x="78088" y="377"/>
                    </a:lnTo>
                  </a:path>
                </a:pathLst>
              </a:custGeom>
              <a:noFill/>
              <a:ln w="15875" cap="rnd">
                <a:solidFill>
                  <a:srgbClr val="000000"/>
                </a:solidFill>
                <a:prstDash val="solid"/>
                <a:round/>
              </a:ln>
            </p:spPr>
            <p:txBody>
              <a:bodyPr rtlCol="0" anchor="ctr"/>
              <a:lstStyle/>
              <a:p>
                <a:endParaRPr lang="en-US"/>
              </a:p>
            </p:txBody>
          </p:sp>
          <p:sp>
            <p:nvSpPr>
              <p:cNvPr id="36" name="Freeform 44">
                <a:extLst>
                  <a:ext uri="{FF2B5EF4-FFF2-40B4-BE49-F238E27FC236}">
                    <a16:creationId xmlns:a16="http://schemas.microsoft.com/office/drawing/2014/main" id="{66540B0B-40EA-F8DA-C057-BEE6BB1F1A5A}"/>
                  </a:ext>
                </a:extLst>
              </p:cNvPr>
              <p:cNvSpPr>
                <a:spLocks noGrp="1" noRot="1" noMove="1" noResize="1" noEditPoints="1" noAdjustHandles="1" noChangeArrowheads="1" noChangeShapeType="1"/>
              </p:cNvSpPr>
              <p:nvPr/>
            </p:nvSpPr>
            <p:spPr>
              <a:xfrm flipV="1">
                <a:off x="4855647" y="2566419"/>
                <a:ext cx="4695" cy="40198"/>
              </a:xfrm>
              <a:custGeom>
                <a:avLst/>
                <a:gdLst>
                  <a:gd name="connsiteX0" fmla="*/ 419 w 4695"/>
                  <a:gd name="connsiteY0" fmla="*/ 40672 h 40198"/>
                  <a:gd name="connsiteX1" fmla="*/ 5114 w 4695"/>
                  <a:gd name="connsiteY1" fmla="*/ 473 h 40198"/>
                </a:gdLst>
                <a:ahLst/>
                <a:cxnLst>
                  <a:cxn ang="0">
                    <a:pos x="connsiteX0" y="connsiteY0"/>
                  </a:cxn>
                  <a:cxn ang="0">
                    <a:pos x="connsiteX1" y="connsiteY1"/>
                  </a:cxn>
                </a:cxnLst>
                <a:rect l="l" t="t" r="r" b="b"/>
                <a:pathLst>
                  <a:path w="4695" h="40198">
                    <a:moveTo>
                      <a:pt x="419" y="40672"/>
                    </a:moveTo>
                    <a:lnTo>
                      <a:pt x="5114" y="473"/>
                    </a:lnTo>
                  </a:path>
                </a:pathLst>
              </a:custGeom>
              <a:noFill/>
              <a:ln w="15875" cap="rnd">
                <a:solidFill>
                  <a:srgbClr val="000000"/>
                </a:solidFill>
                <a:prstDash val="solid"/>
                <a:round/>
              </a:ln>
            </p:spPr>
            <p:txBody>
              <a:bodyPr rtlCol="0" anchor="ctr"/>
              <a:lstStyle/>
              <a:p>
                <a:endParaRPr lang="en-US"/>
              </a:p>
            </p:txBody>
          </p:sp>
          <p:sp>
            <p:nvSpPr>
              <p:cNvPr id="37" name="Freeform 45">
                <a:extLst>
                  <a:ext uri="{FF2B5EF4-FFF2-40B4-BE49-F238E27FC236}">
                    <a16:creationId xmlns:a16="http://schemas.microsoft.com/office/drawing/2014/main" id="{9D981D3A-96F9-3C66-B547-08FB35AC1D23}"/>
                  </a:ext>
                </a:extLst>
              </p:cNvPr>
              <p:cNvSpPr>
                <a:spLocks noGrp="1" noRot="1" noMove="1" noResize="1" noEditPoints="1" noAdjustHandles="1" noChangeArrowheads="1" noChangeShapeType="1"/>
              </p:cNvSpPr>
              <p:nvPr/>
            </p:nvSpPr>
            <p:spPr>
              <a:xfrm flipV="1">
                <a:off x="4506457" y="2441572"/>
                <a:ext cx="83228" cy="1071"/>
              </a:xfrm>
              <a:custGeom>
                <a:avLst/>
                <a:gdLst>
                  <a:gd name="connsiteX0" fmla="*/ 83388 w 83228"/>
                  <a:gd name="connsiteY0" fmla="*/ 324 h 1071"/>
                  <a:gd name="connsiteX1" fmla="*/ 160 w 83228"/>
                  <a:gd name="connsiteY1" fmla="*/ 324 h 1071"/>
                </a:gdLst>
                <a:ahLst/>
                <a:cxnLst>
                  <a:cxn ang="0">
                    <a:pos x="connsiteX0" y="connsiteY0"/>
                  </a:cxn>
                  <a:cxn ang="0">
                    <a:pos x="connsiteX1" y="connsiteY1"/>
                  </a:cxn>
                </a:cxnLst>
                <a:rect l="l" t="t" r="r" b="b"/>
                <a:pathLst>
                  <a:path w="83228" h="1071">
                    <a:moveTo>
                      <a:pt x="83388" y="324"/>
                    </a:moveTo>
                    <a:lnTo>
                      <a:pt x="160" y="324"/>
                    </a:lnTo>
                  </a:path>
                </a:pathLst>
              </a:custGeom>
              <a:noFill/>
              <a:ln w="15875" cap="rnd">
                <a:solidFill>
                  <a:srgbClr val="000000"/>
                </a:solidFill>
                <a:prstDash val="solid"/>
                <a:round/>
              </a:ln>
            </p:spPr>
            <p:txBody>
              <a:bodyPr rtlCol="0" anchor="ctr"/>
              <a:lstStyle/>
              <a:p>
                <a:endParaRPr lang="en-US"/>
              </a:p>
            </p:txBody>
          </p:sp>
          <p:sp>
            <p:nvSpPr>
              <p:cNvPr id="38" name="Freeform 46">
                <a:extLst>
                  <a:ext uri="{FF2B5EF4-FFF2-40B4-BE49-F238E27FC236}">
                    <a16:creationId xmlns:a16="http://schemas.microsoft.com/office/drawing/2014/main" id="{E79FBEF1-5B21-EE48-B0C0-AA27BD0D1F77}"/>
                  </a:ext>
                </a:extLst>
              </p:cNvPr>
              <p:cNvSpPr>
                <a:spLocks noGrp="1" noRot="1" noMove="1" noResize="1" noEditPoints="1" noAdjustHandles="1" noChangeArrowheads="1" noChangeShapeType="1"/>
              </p:cNvSpPr>
              <p:nvPr/>
            </p:nvSpPr>
            <p:spPr>
              <a:xfrm flipV="1">
                <a:off x="4815555" y="2494993"/>
                <a:ext cx="71317" cy="71320"/>
              </a:xfrm>
              <a:custGeom>
                <a:avLst/>
                <a:gdLst>
                  <a:gd name="connsiteX0" fmla="*/ 47234 w 71317"/>
                  <a:gd name="connsiteY0" fmla="*/ 69954 h 71320"/>
                  <a:gd name="connsiteX1" fmla="*/ 69942 w 71317"/>
                  <a:gd name="connsiteY1" fmla="*/ 24939 h 71320"/>
                  <a:gd name="connsiteX2" fmla="*/ 24929 w 71317"/>
                  <a:gd name="connsiteY2" fmla="*/ 2228 h 71320"/>
                  <a:gd name="connsiteX3" fmla="*/ 2219 w 71317"/>
                  <a:gd name="connsiteY3" fmla="*/ 47244 h 71320"/>
                  <a:gd name="connsiteX4" fmla="*/ 47234 w 71317"/>
                  <a:gd name="connsiteY4" fmla="*/ 69954 h 7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17" h="71320">
                    <a:moveTo>
                      <a:pt x="47234" y="69954"/>
                    </a:moveTo>
                    <a:cubicBezTo>
                      <a:pt x="65937" y="63801"/>
                      <a:pt x="76096" y="43641"/>
                      <a:pt x="69942" y="24939"/>
                    </a:cubicBezTo>
                    <a:cubicBezTo>
                      <a:pt x="63790" y="6235"/>
                      <a:pt x="43631" y="-3926"/>
                      <a:pt x="24929" y="2228"/>
                    </a:cubicBezTo>
                    <a:cubicBezTo>
                      <a:pt x="6226" y="8381"/>
                      <a:pt x="-3935" y="28541"/>
                      <a:pt x="2219" y="47244"/>
                    </a:cubicBezTo>
                    <a:cubicBezTo>
                      <a:pt x="8371" y="65946"/>
                      <a:pt x="28530" y="76108"/>
                      <a:pt x="47234" y="69954"/>
                    </a:cubicBezTo>
                    <a:close/>
                  </a:path>
                </a:pathLst>
              </a:custGeom>
              <a:noFill/>
              <a:ln w="15875" cap="rnd">
                <a:solidFill>
                  <a:srgbClr val="000000"/>
                </a:solidFill>
                <a:prstDash val="solid"/>
                <a:round/>
              </a:ln>
            </p:spPr>
            <p:txBody>
              <a:bodyPr rtlCol="0" anchor="ctr"/>
              <a:lstStyle/>
              <a:p>
                <a:endParaRPr lang="en-US"/>
              </a:p>
            </p:txBody>
          </p:sp>
          <p:sp>
            <p:nvSpPr>
              <p:cNvPr id="39" name="Freeform 47">
                <a:extLst>
                  <a:ext uri="{FF2B5EF4-FFF2-40B4-BE49-F238E27FC236}">
                    <a16:creationId xmlns:a16="http://schemas.microsoft.com/office/drawing/2014/main" id="{1055A53D-81C5-DDF0-17FE-CAA33DF33A2C}"/>
                  </a:ext>
                </a:extLst>
              </p:cNvPr>
              <p:cNvSpPr>
                <a:spLocks noGrp="1" noRot="1" noMove="1" noResize="1" noEditPoints="1" noAdjustHandles="1" noChangeArrowheads="1" noChangeShapeType="1"/>
              </p:cNvSpPr>
              <p:nvPr/>
            </p:nvSpPr>
            <p:spPr>
              <a:xfrm flipV="1">
                <a:off x="4635109" y="2315052"/>
                <a:ext cx="431972" cy="431973"/>
              </a:xfrm>
              <a:custGeom>
                <a:avLst/>
                <a:gdLst>
                  <a:gd name="connsiteX0" fmla="*/ 283987 w 431972"/>
                  <a:gd name="connsiteY0" fmla="*/ 421623 h 431973"/>
                  <a:gd name="connsiteX1" fmla="*/ 11347 w 431972"/>
                  <a:gd name="connsiteY1" fmla="*/ 284064 h 431973"/>
                  <a:gd name="connsiteX2" fmla="*/ 148901 w 431972"/>
                  <a:gd name="connsiteY2" fmla="*/ 11456 h 431973"/>
                  <a:gd name="connsiteX3" fmla="*/ 421543 w 431972"/>
                  <a:gd name="connsiteY3" fmla="*/ 148975 h 431973"/>
                  <a:gd name="connsiteX4" fmla="*/ 421664 w 431972"/>
                  <a:gd name="connsiteY4" fmla="*/ 149379 h 431973"/>
                  <a:gd name="connsiteX5" fmla="*/ 283987 w 431972"/>
                  <a:gd name="connsiteY5" fmla="*/ 421623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1972" h="431973">
                    <a:moveTo>
                      <a:pt x="283987" y="421623"/>
                    </a:moveTo>
                    <a:cubicBezTo>
                      <a:pt x="170722" y="458948"/>
                      <a:pt x="48671" y="397334"/>
                      <a:pt x="11347" y="284064"/>
                    </a:cubicBezTo>
                    <a:cubicBezTo>
                      <a:pt x="-25936" y="170794"/>
                      <a:pt x="35635" y="48741"/>
                      <a:pt x="148901" y="11456"/>
                    </a:cubicBezTo>
                    <a:cubicBezTo>
                      <a:pt x="262168" y="-25867"/>
                      <a:pt x="384219" y="35706"/>
                      <a:pt x="421543" y="148975"/>
                    </a:cubicBezTo>
                    <a:lnTo>
                      <a:pt x="421664" y="149379"/>
                    </a:lnTo>
                    <a:cubicBezTo>
                      <a:pt x="458705" y="262527"/>
                      <a:pt x="397132" y="384378"/>
                      <a:pt x="283987" y="421623"/>
                    </a:cubicBezTo>
                    <a:close/>
                  </a:path>
                </a:pathLst>
              </a:custGeom>
              <a:noFill/>
              <a:ln w="15875" cap="rnd">
                <a:solidFill>
                  <a:srgbClr val="000000"/>
                </a:solidFill>
                <a:prstDash val="solid"/>
                <a:round/>
              </a:ln>
            </p:spPr>
            <p:txBody>
              <a:bodyPr rtlCol="0" anchor="ctr"/>
              <a:lstStyle/>
              <a:p>
                <a:endParaRPr lang="en-US"/>
              </a:p>
            </p:txBody>
          </p:sp>
        </p:grpSp>
      </p:grpSp>
      <p:grpSp>
        <p:nvGrpSpPr>
          <p:cNvPr id="40" name="Graphic 18">
            <a:extLst>
              <a:ext uri="{FF2B5EF4-FFF2-40B4-BE49-F238E27FC236}">
                <a16:creationId xmlns:a16="http://schemas.microsoft.com/office/drawing/2014/main" id="{7BADA2C3-6FD4-2DA0-56F2-71EC5705323B}"/>
              </a:ext>
            </a:extLst>
          </p:cNvPr>
          <p:cNvGrpSpPr>
            <a:grpSpLocks noGrp="1" noUngrp="1" noRot="1" noMove="1" noResize="1"/>
          </p:cNvGrpSpPr>
          <p:nvPr userDrawn="1"/>
        </p:nvGrpSpPr>
        <p:grpSpPr>
          <a:xfrm>
            <a:off x="10012906" y="2231929"/>
            <a:ext cx="604911" cy="702889"/>
            <a:chOff x="10012906" y="2108839"/>
            <a:chExt cx="604911" cy="702889"/>
          </a:xfrm>
          <a:noFill/>
        </p:grpSpPr>
        <p:sp>
          <p:nvSpPr>
            <p:cNvPr id="41" name="Freeform 59">
              <a:extLst>
                <a:ext uri="{FF2B5EF4-FFF2-40B4-BE49-F238E27FC236}">
                  <a16:creationId xmlns:a16="http://schemas.microsoft.com/office/drawing/2014/main" id="{E191610F-AACA-5355-1341-17489B35DFFA}"/>
                </a:ext>
              </a:extLst>
            </p:cNvPr>
            <p:cNvSpPr>
              <a:spLocks noGrp="1" noRot="1" noMove="1" noResize="1" noEditPoints="1" noAdjustHandles="1" noChangeArrowheads="1" noChangeShapeType="1"/>
            </p:cNvSpPr>
            <p:nvPr/>
          </p:nvSpPr>
          <p:spPr>
            <a:xfrm>
              <a:off x="10039046" y="2405279"/>
              <a:ext cx="552631" cy="406448"/>
            </a:xfrm>
            <a:custGeom>
              <a:avLst/>
              <a:gdLst>
                <a:gd name="connsiteX0" fmla="*/ 552631 w 552631"/>
                <a:gd name="connsiteY0" fmla="*/ 0 h 406448"/>
                <a:gd name="connsiteX1" fmla="*/ 552631 w 552631"/>
                <a:gd name="connsiteY1" fmla="*/ 392133 h 406448"/>
                <a:gd name="connsiteX2" fmla="*/ 538316 w 552631"/>
                <a:gd name="connsiteY2" fmla="*/ 406449 h 406448"/>
                <a:gd name="connsiteX3" fmla="*/ 14315 w 552631"/>
                <a:gd name="connsiteY3" fmla="*/ 406449 h 406448"/>
                <a:gd name="connsiteX4" fmla="*/ 0 w 552631"/>
                <a:gd name="connsiteY4" fmla="*/ 392133 h 406448"/>
                <a:gd name="connsiteX5" fmla="*/ 0 w 552631"/>
                <a:gd name="connsiteY5" fmla="*/ 0 h 40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631" h="406448">
                  <a:moveTo>
                    <a:pt x="552631" y="0"/>
                  </a:moveTo>
                  <a:lnTo>
                    <a:pt x="552631" y="392133"/>
                  </a:lnTo>
                  <a:cubicBezTo>
                    <a:pt x="552631" y="400040"/>
                    <a:pt x="546222" y="406449"/>
                    <a:pt x="538316" y="406449"/>
                  </a:cubicBezTo>
                  <a:lnTo>
                    <a:pt x="14315" y="406449"/>
                  </a:lnTo>
                  <a:cubicBezTo>
                    <a:pt x="6409" y="406449"/>
                    <a:pt x="0" y="400040"/>
                    <a:pt x="0" y="392133"/>
                  </a:cubicBezTo>
                  <a:lnTo>
                    <a:pt x="0" y="0"/>
                  </a:lnTo>
                </a:path>
              </a:pathLst>
            </a:custGeom>
            <a:noFill/>
            <a:ln w="15875" cap="rnd">
              <a:solidFill>
                <a:srgbClr val="000000"/>
              </a:solidFill>
              <a:prstDash val="solid"/>
              <a:round/>
            </a:ln>
          </p:spPr>
          <p:txBody>
            <a:bodyPr rtlCol="0" anchor="ctr"/>
            <a:lstStyle/>
            <a:p>
              <a:endParaRPr lang="en-US"/>
            </a:p>
          </p:txBody>
        </p:sp>
        <p:sp>
          <p:nvSpPr>
            <p:cNvPr id="42" name="Freeform 60">
              <a:extLst>
                <a:ext uri="{FF2B5EF4-FFF2-40B4-BE49-F238E27FC236}">
                  <a16:creationId xmlns:a16="http://schemas.microsoft.com/office/drawing/2014/main" id="{1F9933A3-B073-D427-859F-FFE0EB735144}"/>
                </a:ext>
              </a:extLst>
            </p:cNvPr>
            <p:cNvSpPr>
              <a:spLocks noGrp="1" noRot="1" noMove="1" noResize="1" noEditPoints="1" noAdjustHandles="1" noChangeArrowheads="1" noChangeShapeType="1"/>
            </p:cNvSpPr>
            <p:nvPr/>
          </p:nvSpPr>
          <p:spPr>
            <a:xfrm>
              <a:off x="10012906" y="2269589"/>
              <a:ext cx="604911" cy="135690"/>
            </a:xfrm>
            <a:custGeom>
              <a:avLst/>
              <a:gdLst>
                <a:gd name="connsiteX0" fmla="*/ 543474 w 604911"/>
                <a:gd name="connsiteY0" fmla="*/ 135691 h 135690"/>
                <a:gd name="connsiteX1" fmla="*/ 590596 w 604911"/>
                <a:gd name="connsiteY1" fmla="*/ 135691 h 135690"/>
                <a:gd name="connsiteX2" fmla="*/ 604911 w 604911"/>
                <a:gd name="connsiteY2" fmla="*/ 121375 h 135690"/>
                <a:gd name="connsiteX3" fmla="*/ 604911 w 604911"/>
                <a:gd name="connsiteY3" fmla="*/ 14315 h 135690"/>
                <a:gd name="connsiteX4" fmla="*/ 590596 w 604911"/>
                <a:gd name="connsiteY4" fmla="*/ 0 h 135690"/>
                <a:gd name="connsiteX5" fmla="*/ 14315 w 604911"/>
                <a:gd name="connsiteY5" fmla="*/ 0 h 135690"/>
                <a:gd name="connsiteX6" fmla="*/ 0 w 604911"/>
                <a:gd name="connsiteY6" fmla="*/ 14315 h 135690"/>
                <a:gd name="connsiteX7" fmla="*/ 0 w 604911"/>
                <a:gd name="connsiteY7" fmla="*/ 121375 h 135690"/>
                <a:gd name="connsiteX8" fmla="*/ 14315 w 604911"/>
                <a:gd name="connsiteY8" fmla="*/ 135691 h 135690"/>
                <a:gd name="connsiteX9" fmla="*/ 413031 w 604911"/>
                <a:gd name="connsiteY9" fmla="*/ 135691 h 13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4911" h="135690">
                  <a:moveTo>
                    <a:pt x="543474" y="135691"/>
                  </a:moveTo>
                  <a:lnTo>
                    <a:pt x="590596" y="135691"/>
                  </a:lnTo>
                  <a:cubicBezTo>
                    <a:pt x="598502" y="135691"/>
                    <a:pt x="604911" y="129281"/>
                    <a:pt x="604911" y="121375"/>
                  </a:cubicBezTo>
                  <a:lnTo>
                    <a:pt x="604911" y="14315"/>
                  </a:lnTo>
                  <a:cubicBezTo>
                    <a:pt x="604911" y="6409"/>
                    <a:pt x="598502" y="0"/>
                    <a:pt x="590596" y="0"/>
                  </a:cubicBezTo>
                  <a:lnTo>
                    <a:pt x="14315" y="0"/>
                  </a:lnTo>
                  <a:cubicBezTo>
                    <a:pt x="6409" y="0"/>
                    <a:pt x="0" y="6409"/>
                    <a:pt x="0" y="14315"/>
                  </a:cubicBezTo>
                  <a:lnTo>
                    <a:pt x="0" y="121375"/>
                  </a:lnTo>
                  <a:cubicBezTo>
                    <a:pt x="0" y="129281"/>
                    <a:pt x="6409" y="135691"/>
                    <a:pt x="14315" y="135691"/>
                  </a:cubicBezTo>
                  <a:lnTo>
                    <a:pt x="413031" y="135691"/>
                  </a:lnTo>
                </a:path>
              </a:pathLst>
            </a:custGeom>
            <a:noFill/>
            <a:ln w="15875" cap="rnd">
              <a:solidFill>
                <a:srgbClr val="000000"/>
              </a:solidFill>
              <a:prstDash val="solid"/>
              <a:round/>
            </a:ln>
          </p:spPr>
          <p:txBody>
            <a:bodyPr rtlCol="0" anchor="ctr"/>
            <a:lstStyle/>
            <a:p>
              <a:endParaRPr lang="en-US"/>
            </a:p>
          </p:txBody>
        </p:sp>
        <p:sp>
          <p:nvSpPr>
            <p:cNvPr id="43" name="Freeform 61">
              <a:extLst>
                <a:ext uri="{FF2B5EF4-FFF2-40B4-BE49-F238E27FC236}">
                  <a16:creationId xmlns:a16="http://schemas.microsoft.com/office/drawing/2014/main" id="{4B7435D3-0D90-9460-006C-B10088D3E170}"/>
                </a:ext>
              </a:extLst>
            </p:cNvPr>
            <p:cNvSpPr>
              <a:spLocks noGrp="1" noRot="1" noMove="1" noResize="1" noEditPoints="1" noAdjustHandles="1" noChangeArrowheads="1" noChangeShapeType="1"/>
            </p:cNvSpPr>
            <p:nvPr/>
          </p:nvSpPr>
          <p:spPr>
            <a:xfrm>
              <a:off x="10254339" y="2269589"/>
              <a:ext cx="122046" cy="135690"/>
            </a:xfrm>
            <a:custGeom>
              <a:avLst/>
              <a:gdLst>
                <a:gd name="connsiteX0" fmla="*/ 0 w 122046"/>
                <a:gd name="connsiteY0" fmla="*/ 0 h 135690"/>
                <a:gd name="connsiteX1" fmla="*/ 122046 w 122046"/>
                <a:gd name="connsiteY1" fmla="*/ 0 h 135690"/>
                <a:gd name="connsiteX2" fmla="*/ 122046 w 122046"/>
                <a:gd name="connsiteY2" fmla="*/ 135691 h 135690"/>
                <a:gd name="connsiteX3" fmla="*/ 0 w 122046"/>
                <a:gd name="connsiteY3" fmla="*/ 135691 h 135690"/>
              </a:gdLst>
              <a:ahLst/>
              <a:cxnLst>
                <a:cxn ang="0">
                  <a:pos x="connsiteX0" y="connsiteY0"/>
                </a:cxn>
                <a:cxn ang="0">
                  <a:pos x="connsiteX1" y="connsiteY1"/>
                </a:cxn>
                <a:cxn ang="0">
                  <a:pos x="connsiteX2" y="connsiteY2"/>
                </a:cxn>
                <a:cxn ang="0">
                  <a:pos x="connsiteX3" y="connsiteY3"/>
                </a:cxn>
              </a:cxnLst>
              <a:rect l="l" t="t" r="r" b="b"/>
              <a:pathLst>
                <a:path w="122046" h="135690">
                  <a:moveTo>
                    <a:pt x="0" y="0"/>
                  </a:moveTo>
                  <a:lnTo>
                    <a:pt x="122046" y="0"/>
                  </a:lnTo>
                  <a:lnTo>
                    <a:pt x="122046" y="135691"/>
                  </a:lnTo>
                  <a:lnTo>
                    <a:pt x="0" y="135691"/>
                  </a:lnTo>
                  <a:close/>
                </a:path>
              </a:pathLst>
            </a:custGeom>
            <a:noFill/>
            <a:ln w="15875" cap="rnd">
              <a:solidFill>
                <a:srgbClr val="000000"/>
              </a:solidFill>
              <a:prstDash val="solid"/>
              <a:round/>
            </a:ln>
          </p:spPr>
          <p:txBody>
            <a:bodyPr rtlCol="0" anchor="ctr"/>
            <a:lstStyle/>
            <a:p>
              <a:endParaRPr lang="en-US"/>
            </a:p>
          </p:txBody>
        </p:sp>
        <p:sp>
          <p:nvSpPr>
            <p:cNvPr id="44" name="Freeform 62">
              <a:extLst>
                <a:ext uri="{FF2B5EF4-FFF2-40B4-BE49-F238E27FC236}">
                  <a16:creationId xmlns:a16="http://schemas.microsoft.com/office/drawing/2014/main" id="{5C794DFC-8032-3836-DAFB-5B2418558E75}"/>
                </a:ext>
              </a:extLst>
            </p:cNvPr>
            <p:cNvSpPr>
              <a:spLocks noGrp="1" noRot="1" noMove="1" noResize="1" noEditPoints="1" noAdjustHandles="1" noChangeArrowheads="1" noChangeShapeType="1"/>
            </p:cNvSpPr>
            <p:nvPr/>
          </p:nvSpPr>
          <p:spPr>
            <a:xfrm>
              <a:off x="10254339" y="2405279"/>
              <a:ext cx="122046" cy="406448"/>
            </a:xfrm>
            <a:custGeom>
              <a:avLst/>
              <a:gdLst>
                <a:gd name="connsiteX0" fmla="*/ 0 w 122046"/>
                <a:gd name="connsiteY0" fmla="*/ 0 h 406448"/>
                <a:gd name="connsiteX1" fmla="*/ 122046 w 122046"/>
                <a:gd name="connsiteY1" fmla="*/ 0 h 406448"/>
                <a:gd name="connsiteX2" fmla="*/ 122046 w 122046"/>
                <a:gd name="connsiteY2" fmla="*/ 406449 h 406448"/>
                <a:gd name="connsiteX3" fmla="*/ 0 w 122046"/>
                <a:gd name="connsiteY3" fmla="*/ 406449 h 406448"/>
              </a:gdLst>
              <a:ahLst/>
              <a:cxnLst>
                <a:cxn ang="0">
                  <a:pos x="connsiteX0" y="connsiteY0"/>
                </a:cxn>
                <a:cxn ang="0">
                  <a:pos x="connsiteX1" y="connsiteY1"/>
                </a:cxn>
                <a:cxn ang="0">
                  <a:pos x="connsiteX2" y="connsiteY2"/>
                </a:cxn>
                <a:cxn ang="0">
                  <a:pos x="connsiteX3" y="connsiteY3"/>
                </a:cxn>
              </a:cxnLst>
              <a:rect l="l" t="t" r="r" b="b"/>
              <a:pathLst>
                <a:path w="122046" h="406448">
                  <a:moveTo>
                    <a:pt x="0" y="0"/>
                  </a:moveTo>
                  <a:lnTo>
                    <a:pt x="122046" y="0"/>
                  </a:lnTo>
                  <a:lnTo>
                    <a:pt x="122046" y="406449"/>
                  </a:lnTo>
                  <a:lnTo>
                    <a:pt x="0" y="406449"/>
                  </a:lnTo>
                  <a:close/>
                </a:path>
              </a:pathLst>
            </a:custGeom>
            <a:noFill/>
            <a:ln w="15875" cap="rnd">
              <a:solidFill>
                <a:srgbClr val="000000"/>
              </a:solidFill>
              <a:prstDash val="solid"/>
              <a:round/>
            </a:ln>
          </p:spPr>
          <p:txBody>
            <a:bodyPr rtlCol="0" anchor="ctr"/>
            <a:lstStyle/>
            <a:p>
              <a:endParaRPr lang="en-US"/>
            </a:p>
          </p:txBody>
        </p:sp>
        <p:sp>
          <p:nvSpPr>
            <p:cNvPr id="45" name="Freeform 63">
              <a:extLst>
                <a:ext uri="{FF2B5EF4-FFF2-40B4-BE49-F238E27FC236}">
                  <a16:creationId xmlns:a16="http://schemas.microsoft.com/office/drawing/2014/main" id="{088F632D-1F9C-6DAA-BAE5-1783B5F28C65}"/>
                </a:ext>
              </a:extLst>
            </p:cNvPr>
            <p:cNvSpPr>
              <a:spLocks noGrp="1" noRot="1" noMove="1" noResize="1" noEditPoints="1" noAdjustHandles="1" noChangeArrowheads="1" noChangeShapeType="1"/>
            </p:cNvSpPr>
            <p:nvPr/>
          </p:nvSpPr>
          <p:spPr>
            <a:xfrm>
              <a:off x="10111252" y="2183258"/>
              <a:ext cx="204109" cy="86331"/>
            </a:xfrm>
            <a:custGeom>
              <a:avLst/>
              <a:gdLst>
                <a:gd name="connsiteX0" fmla="*/ 102055 w 204109"/>
                <a:gd name="connsiteY0" fmla="*/ 27409 h 86331"/>
                <a:gd name="connsiteX1" fmla="*/ 64700 w 204109"/>
                <a:gd name="connsiteY1" fmla="*/ 5843 h 86331"/>
                <a:gd name="connsiteX2" fmla="*/ 0 w 204109"/>
                <a:gd name="connsiteY2" fmla="*/ 43198 h 86331"/>
                <a:gd name="connsiteX3" fmla="*/ 0 w 204109"/>
                <a:gd name="connsiteY3" fmla="*/ 43198 h 86331"/>
                <a:gd name="connsiteX4" fmla="*/ 43134 w 204109"/>
                <a:gd name="connsiteY4" fmla="*/ 86332 h 86331"/>
                <a:gd name="connsiteX5" fmla="*/ 204110 w 204109"/>
                <a:gd name="connsiteY5" fmla="*/ 86332 h 86331"/>
                <a:gd name="connsiteX6" fmla="*/ 102055 w 204109"/>
                <a:gd name="connsiteY6" fmla="*/ 27409 h 8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109" h="86331">
                  <a:moveTo>
                    <a:pt x="102055" y="27409"/>
                  </a:moveTo>
                  <a:lnTo>
                    <a:pt x="64700" y="5843"/>
                  </a:lnTo>
                  <a:cubicBezTo>
                    <a:pt x="35945" y="-10759"/>
                    <a:pt x="0" y="9993"/>
                    <a:pt x="0" y="43198"/>
                  </a:cubicBezTo>
                  <a:lnTo>
                    <a:pt x="0" y="43198"/>
                  </a:lnTo>
                  <a:cubicBezTo>
                    <a:pt x="0" y="67020"/>
                    <a:pt x="19312" y="86332"/>
                    <a:pt x="43134" y="86332"/>
                  </a:cubicBezTo>
                  <a:lnTo>
                    <a:pt x="204110" y="86332"/>
                  </a:lnTo>
                  <a:lnTo>
                    <a:pt x="102055" y="27409"/>
                  </a:lnTo>
                  <a:close/>
                </a:path>
              </a:pathLst>
            </a:custGeom>
            <a:noFill/>
            <a:ln w="15875" cap="rnd">
              <a:solidFill>
                <a:srgbClr val="000000"/>
              </a:solidFill>
              <a:prstDash val="solid"/>
              <a:round/>
            </a:ln>
          </p:spPr>
          <p:txBody>
            <a:bodyPr rtlCol="0" anchor="ctr"/>
            <a:lstStyle/>
            <a:p>
              <a:endParaRPr lang="en-US"/>
            </a:p>
          </p:txBody>
        </p:sp>
        <p:sp>
          <p:nvSpPr>
            <p:cNvPr id="46" name="Freeform 64">
              <a:extLst>
                <a:ext uri="{FF2B5EF4-FFF2-40B4-BE49-F238E27FC236}">
                  <a16:creationId xmlns:a16="http://schemas.microsoft.com/office/drawing/2014/main" id="{939623F5-0B48-FBED-0F6A-4B7CE14483D2}"/>
                </a:ext>
              </a:extLst>
            </p:cNvPr>
            <p:cNvSpPr>
              <a:spLocks noGrp="1" noRot="1" noMove="1" noResize="1" noEditPoints="1" noAdjustHandles="1" noChangeArrowheads="1" noChangeShapeType="1"/>
            </p:cNvSpPr>
            <p:nvPr/>
          </p:nvSpPr>
          <p:spPr>
            <a:xfrm>
              <a:off x="10315362" y="2183258"/>
              <a:ext cx="204109" cy="86331"/>
            </a:xfrm>
            <a:custGeom>
              <a:avLst/>
              <a:gdLst>
                <a:gd name="connsiteX0" fmla="*/ 102055 w 204109"/>
                <a:gd name="connsiteY0" fmla="*/ 27409 h 86331"/>
                <a:gd name="connsiteX1" fmla="*/ 139410 w 204109"/>
                <a:gd name="connsiteY1" fmla="*/ 5843 h 86331"/>
                <a:gd name="connsiteX2" fmla="*/ 204110 w 204109"/>
                <a:gd name="connsiteY2" fmla="*/ 43198 h 86331"/>
                <a:gd name="connsiteX3" fmla="*/ 204110 w 204109"/>
                <a:gd name="connsiteY3" fmla="*/ 43198 h 86331"/>
                <a:gd name="connsiteX4" fmla="*/ 160976 w 204109"/>
                <a:gd name="connsiteY4" fmla="*/ 86332 h 86331"/>
                <a:gd name="connsiteX5" fmla="*/ 0 w 204109"/>
                <a:gd name="connsiteY5" fmla="*/ 86332 h 86331"/>
                <a:gd name="connsiteX6" fmla="*/ 102055 w 204109"/>
                <a:gd name="connsiteY6" fmla="*/ 27409 h 8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109" h="86331">
                  <a:moveTo>
                    <a:pt x="102055" y="27409"/>
                  </a:moveTo>
                  <a:lnTo>
                    <a:pt x="139410" y="5843"/>
                  </a:lnTo>
                  <a:cubicBezTo>
                    <a:pt x="168165" y="-10759"/>
                    <a:pt x="204110" y="9993"/>
                    <a:pt x="204110" y="43198"/>
                  </a:cubicBezTo>
                  <a:lnTo>
                    <a:pt x="204110" y="43198"/>
                  </a:lnTo>
                  <a:cubicBezTo>
                    <a:pt x="204110" y="67020"/>
                    <a:pt x="184798" y="86332"/>
                    <a:pt x="160976" y="86332"/>
                  </a:cubicBezTo>
                  <a:lnTo>
                    <a:pt x="0" y="86332"/>
                  </a:lnTo>
                  <a:lnTo>
                    <a:pt x="102055" y="27409"/>
                  </a:lnTo>
                  <a:close/>
                </a:path>
              </a:pathLst>
            </a:custGeom>
            <a:noFill/>
            <a:ln w="15875" cap="rnd">
              <a:solidFill>
                <a:srgbClr val="000000"/>
              </a:solidFill>
              <a:prstDash val="solid"/>
              <a:round/>
            </a:ln>
          </p:spPr>
          <p:txBody>
            <a:bodyPr rtlCol="0" anchor="ctr"/>
            <a:lstStyle/>
            <a:p>
              <a:endParaRPr lang="en-US"/>
            </a:p>
          </p:txBody>
        </p:sp>
        <p:sp>
          <p:nvSpPr>
            <p:cNvPr id="47" name="Freeform 65">
              <a:extLst>
                <a:ext uri="{FF2B5EF4-FFF2-40B4-BE49-F238E27FC236}">
                  <a16:creationId xmlns:a16="http://schemas.microsoft.com/office/drawing/2014/main" id="{403A0C4C-85CC-C994-87C1-57CC7B155176}"/>
                </a:ext>
              </a:extLst>
            </p:cNvPr>
            <p:cNvSpPr>
              <a:spLocks noGrp="1" noRot="1" noMove="1" noResize="1" noEditPoints="1" noAdjustHandles="1" noChangeArrowheads="1" noChangeShapeType="1"/>
            </p:cNvSpPr>
            <p:nvPr/>
          </p:nvSpPr>
          <p:spPr>
            <a:xfrm>
              <a:off x="10261698" y="2108839"/>
              <a:ext cx="107327" cy="160749"/>
            </a:xfrm>
            <a:custGeom>
              <a:avLst/>
              <a:gdLst>
                <a:gd name="connsiteX0" fmla="*/ 53664 w 107327"/>
                <a:gd name="connsiteY0" fmla="*/ 160750 h 160749"/>
                <a:gd name="connsiteX1" fmla="*/ 7259 w 107327"/>
                <a:gd name="connsiteY1" fmla="*/ 80374 h 160749"/>
                <a:gd name="connsiteX2" fmla="*/ 7259 w 107327"/>
                <a:gd name="connsiteY2" fmla="*/ 80374 h 160749"/>
                <a:gd name="connsiteX3" fmla="*/ 53664 w 107327"/>
                <a:gd name="connsiteY3" fmla="*/ 0 h 160749"/>
                <a:gd name="connsiteX4" fmla="*/ 53664 w 107327"/>
                <a:gd name="connsiteY4" fmla="*/ 0 h 160749"/>
                <a:gd name="connsiteX5" fmla="*/ 53664 w 107327"/>
                <a:gd name="connsiteY5" fmla="*/ 0 h 160749"/>
                <a:gd name="connsiteX6" fmla="*/ 100069 w 107327"/>
                <a:gd name="connsiteY6" fmla="*/ 80376 h 160749"/>
                <a:gd name="connsiteX7" fmla="*/ 100069 w 107327"/>
                <a:gd name="connsiteY7" fmla="*/ 80376 h 160749"/>
                <a:gd name="connsiteX8" fmla="*/ 53664 w 107327"/>
                <a:gd name="connsiteY8" fmla="*/ 160750 h 16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27" h="160749">
                  <a:moveTo>
                    <a:pt x="53664" y="160750"/>
                  </a:moveTo>
                  <a:lnTo>
                    <a:pt x="7259" y="80374"/>
                  </a:lnTo>
                  <a:lnTo>
                    <a:pt x="7259" y="80374"/>
                  </a:lnTo>
                  <a:cubicBezTo>
                    <a:pt x="-13366" y="44653"/>
                    <a:pt x="12415" y="0"/>
                    <a:pt x="53664" y="0"/>
                  </a:cubicBezTo>
                  <a:lnTo>
                    <a:pt x="53664" y="0"/>
                  </a:lnTo>
                  <a:lnTo>
                    <a:pt x="53664" y="0"/>
                  </a:lnTo>
                  <a:cubicBezTo>
                    <a:pt x="94912" y="0"/>
                    <a:pt x="120693" y="44653"/>
                    <a:pt x="100069" y="80376"/>
                  </a:cubicBezTo>
                  <a:lnTo>
                    <a:pt x="100069" y="80376"/>
                  </a:lnTo>
                  <a:lnTo>
                    <a:pt x="53664" y="160750"/>
                  </a:lnTo>
                  <a:close/>
                </a:path>
              </a:pathLst>
            </a:custGeom>
            <a:noFill/>
            <a:ln w="15875" cap="rnd">
              <a:solidFill>
                <a:srgbClr val="000000"/>
              </a:solidFill>
              <a:prstDash val="solid"/>
              <a:round/>
            </a:ln>
          </p:spPr>
          <p:txBody>
            <a:bodyPr rtlCol="0" anchor="ctr"/>
            <a:lstStyle/>
            <a:p>
              <a:endParaRPr lang="en-US"/>
            </a:p>
          </p:txBody>
        </p:sp>
      </p:grpSp>
      <p:grpSp>
        <p:nvGrpSpPr>
          <p:cNvPr id="48" name="Graphic 13">
            <a:extLst>
              <a:ext uri="{FF2B5EF4-FFF2-40B4-BE49-F238E27FC236}">
                <a16:creationId xmlns:a16="http://schemas.microsoft.com/office/drawing/2014/main" id="{2262C984-599C-D323-7E06-64448D43BA43}"/>
              </a:ext>
            </a:extLst>
          </p:cNvPr>
          <p:cNvGrpSpPr>
            <a:grpSpLocks noGrp="1" noUngrp="1" noRot="1" noMove="1" noResize="1"/>
          </p:cNvGrpSpPr>
          <p:nvPr userDrawn="1"/>
        </p:nvGrpSpPr>
        <p:grpSpPr>
          <a:xfrm>
            <a:off x="1647581" y="2228326"/>
            <a:ext cx="709739" cy="709740"/>
            <a:chOff x="1647581" y="2105236"/>
            <a:chExt cx="709739" cy="709740"/>
          </a:xfrm>
          <a:noFill/>
        </p:grpSpPr>
        <p:sp>
          <p:nvSpPr>
            <p:cNvPr id="49" name="Freeform 20">
              <a:extLst>
                <a:ext uri="{FF2B5EF4-FFF2-40B4-BE49-F238E27FC236}">
                  <a16:creationId xmlns:a16="http://schemas.microsoft.com/office/drawing/2014/main" id="{AF6DCC30-EE53-E45F-849C-0BB32910268A}"/>
                </a:ext>
              </a:extLst>
            </p:cNvPr>
            <p:cNvSpPr>
              <a:spLocks noGrp="1" noRot="1" noMove="1" noResize="1" noEditPoints="1" noAdjustHandles="1" noChangeArrowheads="1" noChangeShapeType="1"/>
            </p:cNvSpPr>
            <p:nvPr/>
          </p:nvSpPr>
          <p:spPr>
            <a:xfrm flipV="1">
              <a:off x="1647581" y="2105236"/>
              <a:ext cx="709739" cy="709740"/>
            </a:xfrm>
            <a:custGeom>
              <a:avLst/>
              <a:gdLst>
                <a:gd name="connsiteX0" fmla="*/ 577495 w 709739"/>
                <a:gd name="connsiteY0" fmla="*/ 634754 h 709740"/>
                <a:gd name="connsiteX1" fmla="*/ 528900 w 709739"/>
                <a:gd name="connsiteY1" fmla="*/ 634840 h 709740"/>
                <a:gd name="connsiteX2" fmla="*/ 527777 w 709739"/>
                <a:gd name="connsiteY2" fmla="*/ 633736 h 709740"/>
                <a:gd name="connsiteX3" fmla="*/ 510473 w 709739"/>
                <a:gd name="connsiteY3" fmla="*/ 631885 h 709740"/>
                <a:gd name="connsiteX4" fmla="*/ 439118 w 709739"/>
                <a:gd name="connsiteY4" fmla="*/ 661150 h 709740"/>
                <a:gd name="connsiteX5" fmla="*/ 428012 w 709739"/>
                <a:gd name="connsiteY5" fmla="*/ 675196 h 709740"/>
                <a:gd name="connsiteX6" fmla="*/ 428004 w 709739"/>
                <a:gd name="connsiteY6" fmla="*/ 675845 h 709740"/>
                <a:gd name="connsiteX7" fmla="*/ 428004 w 709739"/>
                <a:gd name="connsiteY7" fmla="*/ 675859 h 709740"/>
                <a:gd name="connsiteX8" fmla="*/ 393239 w 709739"/>
                <a:gd name="connsiteY8" fmla="*/ 710278 h 709740"/>
                <a:gd name="connsiteX9" fmla="*/ 314571 w 709739"/>
                <a:gd name="connsiteY9" fmla="*/ 710001 h 709740"/>
                <a:gd name="connsiteX10" fmla="*/ 280489 w 709739"/>
                <a:gd name="connsiteY10" fmla="*/ 675329 h 709740"/>
                <a:gd name="connsiteX11" fmla="*/ 280485 w 709739"/>
                <a:gd name="connsiteY11" fmla="*/ 674675 h 709740"/>
                <a:gd name="connsiteX12" fmla="*/ 269483 w 709739"/>
                <a:gd name="connsiteY12" fmla="*/ 660557 h 709740"/>
                <a:gd name="connsiteX13" fmla="*/ 198325 w 709739"/>
                <a:gd name="connsiteY13" fmla="*/ 630791 h 709740"/>
                <a:gd name="connsiteX14" fmla="*/ 181015 w 709739"/>
                <a:gd name="connsiteY14" fmla="*/ 632522 h 709740"/>
                <a:gd name="connsiteX15" fmla="*/ 179886 w 709739"/>
                <a:gd name="connsiteY15" fmla="*/ 633614 h 709740"/>
                <a:gd name="connsiteX16" fmla="*/ 131289 w 709739"/>
                <a:gd name="connsiteY16" fmla="*/ 633192 h 709740"/>
                <a:gd name="connsiteX17" fmla="*/ 76021 w 709739"/>
                <a:gd name="connsiteY17" fmla="*/ 577536 h 709740"/>
                <a:gd name="connsiteX18" fmla="*/ 75941 w 709739"/>
                <a:gd name="connsiteY18" fmla="*/ 528935 h 709740"/>
                <a:gd name="connsiteX19" fmla="*/ 76386 w 709739"/>
                <a:gd name="connsiteY19" fmla="*/ 528494 h 709740"/>
                <a:gd name="connsiteX20" fmla="*/ 78783 w 709739"/>
                <a:gd name="connsiteY20" fmla="*/ 510326 h 709740"/>
                <a:gd name="connsiteX21" fmla="*/ 49625 w 709739"/>
                <a:gd name="connsiteY21" fmla="*/ 439160 h 709740"/>
                <a:gd name="connsiteX22" fmla="*/ 35060 w 709739"/>
                <a:gd name="connsiteY22" fmla="*/ 428047 h 709740"/>
                <a:gd name="connsiteX23" fmla="*/ 34930 w 709739"/>
                <a:gd name="connsiteY23" fmla="*/ 428045 h 709740"/>
                <a:gd name="connsiteX24" fmla="*/ 34916 w 709739"/>
                <a:gd name="connsiteY24" fmla="*/ 428045 h 709740"/>
                <a:gd name="connsiteX25" fmla="*/ 497 w 709739"/>
                <a:gd name="connsiteY25" fmla="*/ 393276 h 709740"/>
                <a:gd name="connsiteX26" fmla="*/ 771 w 709739"/>
                <a:gd name="connsiteY26" fmla="*/ 314949 h 709740"/>
                <a:gd name="connsiteX27" fmla="*/ 35431 w 709739"/>
                <a:gd name="connsiteY27" fmla="*/ 280529 h 709740"/>
                <a:gd name="connsiteX28" fmla="*/ 35446 w 709739"/>
                <a:gd name="connsiteY28" fmla="*/ 280529 h 709740"/>
                <a:gd name="connsiteX29" fmla="*/ 36093 w 709739"/>
                <a:gd name="connsiteY29" fmla="*/ 280525 h 709740"/>
                <a:gd name="connsiteX30" fmla="*/ 50217 w 709739"/>
                <a:gd name="connsiteY30" fmla="*/ 269519 h 709740"/>
                <a:gd name="connsiteX31" fmla="*/ 79941 w 709739"/>
                <a:gd name="connsiteY31" fmla="*/ 198439 h 709740"/>
                <a:gd name="connsiteX32" fmla="*/ 77707 w 709739"/>
                <a:gd name="connsiteY32" fmla="*/ 180480 h 709740"/>
                <a:gd name="connsiteX33" fmla="*/ 77156 w 709739"/>
                <a:gd name="connsiteY33" fmla="*/ 179924 h 709740"/>
                <a:gd name="connsiteX34" fmla="*/ 77582 w 709739"/>
                <a:gd name="connsiteY34" fmla="*/ 131331 h 709740"/>
                <a:gd name="connsiteX35" fmla="*/ 133239 w 709739"/>
                <a:gd name="connsiteY35" fmla="*/ 76061 h 709740"/>
                <a:gd name="connsiteX36" fmla="*/ 181836 w 709739"/>
                <a:gd name="connsiteY36" fmla="*/ 75980 h 709740"/>
                <a:gd name="connsiteX37" fmla="*/ 182959 w 709739"/>
                <a:gd name="connsiteY37" fmla="*/ 77082 h 709740"/>
                <a:gd name="connsiteX38" fmla="*/ 200254 w 709739"/>
                <a:gd name="connsiteY38" fmla="*/ 78933 h 709740"/>
                <a:gd name="connsiteX39" fmla="*/ 271621 w 709739"/>
                <a:gd name="connsiteY39" fmla="*/ 49663 h 709740"/>
                <a:gd name="connsiteX40" fmla="*/ 282721 w 709739"/>
                <a:gd name="connsiteY40" fmla="*/ 35624 h 709740"/>
                <a:gd name="connsiteX41" fmla="*/ 282728 w 709739"/>
                <a:gd name="connsiteY41" fmla="*/ 34970 h 709740"/>
                <a:gd name="connsiteX42" fmla="*/ 282728 w 709739"/>
                <a:gd name="connsiteY42" fmla="*/ 34956 h 709740"/>
                <a:gd name="connsiteX43" fmla="*/ 317268 w 709739"/>
                <a:gd name="connsiteY43" fmla="*/ 537 h 709740"/>
                <a:gd name="connsiteX44" fmla="*/ 395480 w 709739"/>
                <a:gd name="connsiteY44" fmla="*/ 811 h 709740"/>
                <a:gd name="connsiteX45" fmla="*/ 430244 w 709739"/>
                <a:gd name="connsiteY45" fmla="*/ 35473 h 709740"/>
                <a:gd name="connsiteX46" fmla="*/ 430244 w 709739"/>
                <a:gd name="connsiteY46" fmla="*/ 35486 h 709740"/>
                <a:gd name="connsiteX47" fmla="*/ 430248 w 709739"/>
                <a:gd name="connsiteY47" fmla="*/ 36121 h 709740"/>
                <a:gd name="connsiteX48" fmla="*/ 441269 w 709739"/>
                <a:gd name="connsiteY48" fmla="*/ 50263 h 709740"/>
                <a:gd name="connsiteX49" fmla="*/ 512393 w 709739"/>
                <a:gd name="connsiteY49" fmla="*/ 80014 h 709740"/>
                <a:gd name="connsiteX50" fmla="*/ 529734 w 709739"/>
                <a:gd name="connsiteY50" fmla="*/ 78279 h 709740"/>
                <a:gd name="connsiteX51" fmla="*/ 530839 w 709739"/>
                <a:gd name="connsiteY51" fmla="*/ 77208 h 709740"/>
                <a:gd name="connsiteX52" fmla="*/ 579444 w 709739"/>
                <a:gd name="connsiteY52" fmla="*/ 77622 h 709740"/>
                <a:gd name="connsiteX53" fmla="*/ 634712 w 709739"/>
                <a:gd name="connsiteY53" fmla="*/ 133280 h 709740"/>
                <a:gd name="connsiteX54" fmla="*/ 634792 w 709739"/>
                <a:gd name="connsiteY54" fmla="*/ 181879 h 709740"/>
                <a:gd name="connsiteX55" fmla="*/ 627352 w 709739"/>
                <a:gd name="connsiteY55" fmla="*/ 192564 h 709740"/>
                <a:gd name="connsiteX56" fmla="*/ 661111 w 709739"/>
                <a:gd name="connsiteY56" fmla="*/ 271667 h 709740"/>
                <a:gd name="connsiteX57" fmla="*/ 675146 w 709739"/>
                <a:gd name="connsiteY57" fmla="*/ 282761 h 709740"/>
                <a:gd name="connsiteX58" fmla="*/ 675803 w 709739"/>
                <a:gd name="connsiteY58" fmla="*/ 282770 h 709740"/>
                <a:gd name="connsiteX59" fmla="*/ 675817 w 709739"/>
                <a:gd name="connsiteY59" fmla="*/ 282770 h 709740"/>
                <a:gd name="connsiteX60" fmla="*/ 710236 w 709739"/>
                <a:gd name="connsiteY60" fmla="*/ 317430 h 709740"/>
                <a:gd name="connsiteX61" fmla="*/ 709962 w 709739"/>
                <a:gd name="connsiteY61" fmla="*/ 395974 h 709740"/>
                <a:gd name="connsiteX62" fmla="*/ 675302 w 709739"/>
                <a:gd name="connsiteY62" fmla="*/ 430286 h 709740"/>
                <a:gd name="connsiteX63" fmla="*/ 675287 w 709739"/>
                <a:gd name="connsiteY63" fmla="*/ 430286 h 709740"/>
                <a:gd name="connsiteX64" fmla="*/ 674628 w 709739"/>
                <a:gd name="connsiteY64" fmla="*/ 430290 h 709740"/>
                <a:gd name="connsiteX65" fmla="*/ 660519 w 709739"/>
                <a:gd name="connsiteY65" fmla="*/ 441283 h 709740"/>
                <a:gd name="connsiteX66" fmla="*/ 626207 w 709739"/>
                <a:gd name="connsiteY66" fmla="*/ 520150 h 709740"/>
                <a:gd name="connsiteX67" fmla="*/ 633570 w 709739"/>
                <a:gd name="connsiteY67" fmla="*/ 530885 h 709740"/>
                <a:gd name="connsiteX68" fmla="*/ 633151 w 709739"/>
                <a:gd name="connsiteY68" fmla="*/ 579484 h 70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09739" h="709740">
                  <a:moveTo>
                    <a:pt x="577495" y="634754"/>
                  </a:moveTo>
                  <a:cubicBezTo>
                    <a:pt x="564057" y="648098"/>
                    <a:pt x="542100" y="648415"/>
                    <a:pt x="528900" y="634840"/>
                  </a:cubicBezTo>
                  <a:cubicBezTo>
                    <a:pt x="528533" y="634461"/>
                    <a:pt x="528158" y="634094"/>
                    <a:pt x="527777" y="633736"/>
                  </a:cubicBezTo>
                  <a:cubicBezTo>
                    <a:pt x="523107" y="629359"/>
                    <a:pt x="516054" y="628750"/>
                    <a:pt x="510473" y="631885"/>
                  </a:cubicBezTo>
                  <a:cubicBezTo>
                    <a:pt x="487729" y="644664"/>
                    <a:pt x="463751" y="654424"/>
                    <a:pt x="439118" y="661150"/>
                  </a:cubicBezTo>
                  <a:cubicBezTo>
                    <a:pt x="432732" y="662894"/>
                    <a:pt x="428162" y="668580"/>
                    <a:pt x="428012" y="675196"/>
                  </a:cubicBezTo>
                  <a:cubicBezTo>
                    <a:pt x="428008" y="675413"/>
                    <a:pt x="428005" y="675627"/>
                    <a:pt x="428004" y="675845"/>
                  </a:cubicBezTo>
                  <a:lnTo>
                    <a:pt x="428004" y="675859"/>
                  </a:lnTo>
                  <a:cubicBezTo>
                    <a:pt x="427879" y="694950"/>
                    <a:pt x="412331" y="710345"/>
                    <a:pt x="393239" y="710278"/>
                  </a:cubicBezTo>
                  <a:lnTo>
                    <a:pt x="314571" y="710001"/>
                  </a:lnTo>
                  <a:cubicBezTo>
                    <a:pt x="295543" y="709935"/>
                    <a:pt x="280228" y="694353"/>
                    <a:pt x="280489" y="675329"/>
                  </a:cubicBezTo>
                  <a:cubicBezTo>
                    <a:pt x="280489" y="675111"/>
                    <a:pt x="280488" y="674892"/>
                    <a:pt x="280485" y="674675"/>
                  </a:cubicBezTo>
                  <a:cubicBezTo>
                    <a:pt x="280380" y="668059"/>
                    <a:pt x="275852" y="662344"/>
                    <a:pt x="269483" y="660557"/>
                  </a:cubicBezTo>
                  <a:cubicBezTo>
                    <a:pt x="244893" y="653658"/>
                    <a:pt x="220982" y="643731"/>
                    <a:pt x="198325" y="630791"/>
                  </a:cubicBezTo>
                  <a:cubicBezTo>
                    <a:pt x="192768" y="627618"/>
                    <a:pt x="185715" y="628178"/>
                    <a:pt x="181015" y="632522"/>
                  </a:cubicBezTo>
                  <a:cubicBezTo>
                    <a:pt x="180633" y="632876"/>
                    <a:pt x="180256" y="633240"/>
                    <a:pt x="179886" y="633614"/>
                  </a:cubicBezTo>
                  <a:cubicBezTo>
                    <a:pt x="166586" y="647099"/>
                    <a:pt x="144634" y="646629"/>
                    <a:pt x="131289" y="633192"/>
                  </a:cubicBezTo>
                  <a:lnTo>
                    <a:pt x="76021" y="577536"/>
                  </a:lnTo>
                  <a:cubicBezTo>
                    <a:pt x="62771" y="564192"/>
                    <a:pt x="62462" y="542046"/>
                    <a:pt x="75941" y="528935"/>
                  </a:cubicBezTo>
                  <a:cubicBezTo>
                    <a:pt x="76091" y="528790"/>
                    <a:pt x="76239" y="528641"/>
                    <a:pt x="76386" y="528494"/>
                  </a:cubicBezTo>
                  <a:cubicBezTo>
                    <a:pt x="81168" y="523669"/>
                    <a:pt x="82107" y="516253"/>
                    <a:pt x="78783" y="510326"/>
                  </a:cubicBezTo>
                  <a:cubicBezTo>
                    <a:pt x="66056" y="487638"/>
                    <a:pt x="56332" y="463725"/>
                    <a:pt x="49625" y="439160"/>
                  </a:cubicBezTo>
                  <a:cubicBezTo>
                    <a:pt x="47835" y="432608"/>
                    <a:pt x="41853" y="428082"/>
                    <a:pt x="35060" y="428047"/>
                  </a:cubicBezTo>
                  <a:lnTo>
                    <a:pt x="34930" y="428045"/>
                  </a:lnTo>
                  <a:lnTo>
                    <a:pt x="34916" y="428045"/>
                  </a:lnTo>
                  <a:cubicBezTo>
                    <a:pt x="15823" y="427918"/>
                    <a:pt x="430" y="412369"/>
                    <a:pt x="497" y="393276"/>
                  </a:cubicBezTo>
                  <a:lnTo>
                    <a:pt x="771" y="314949"/>
                  </a:lnTo>
                  <a:cubicBezTo>
                    <a:pt x="838" y="295872"/>
                    <a:pt x="16357" y="280462"/>
                    <a:pt x="35431" y="280529"/>
                  </a:cubicBezTo>
                  <a:lnTo>
                    <a:pt x="35446" y="280529"/>
                  </a:lnTo>
                  <a:cubicBezTo>
                    <a:pt x="35663" y="280531"/>
                    <a:pt x="35877" y="280529"/>
                    <a:pt x="36093" y="280525"/>
                  </a:cubicBezTo>
                  <a:cubicBezTo>
                    <a:pt x="42712" y="280423"/>
                    <a:pt x="48431" y="275892"/>
                    <a:pt x="50217" y="269519"/>
                  </a:cubicBezTo>
                  <a:cubicBezTo>
                    <a:pt x="57109" y="244958"/>
                    <a:pt x="67023" y="221072"/>
                    <a:pt x="79941" y="198439"/>
                  </a:cubicBezTo>
                  <a:cubicBezTo>
                    <a:pt x="83268" y="192611"/>
                    <a:pt x="82376" y="185300"/>
                    <a:pt x="77707" y="180480"/>
                  </a:cubicBezTo>
                  <a:cubicBezTo>
                    <a:pt x="77526" y="180293"/>
                    <a:pt x="77343" y="180107"/>
                    <a:pt x="77156" y="179924"/>
                  </a:cubicBezTo>
                  <a:cubicBezTo>
                    <a:pt x="63770" y="166725"/>
                    <a:pt x="64241" y="144577"/>
                    <a:pt x="77582" y="131331"/>
                  </a:cubicBezTo>
                  <a:lnTo>
                    <a:pt x="133239" y="76061"/>
                  </a:lnTo>
                  <a:cubicBezTo>
                    <a:pt x="146676" y="62717"/>
                    <a:pt x="168633" y="62405"/>
                    <a:pt x="181836" y="75980"/>
                  </a:cubicBezTo>
                  <a:cubicBezTo>
                    <a:pt x="182204" y="76357"/>
                    <a:pt x="182579" y="76724"/>
                    <a:pt x="182959" y="77082"/>
                  </a:cubicBezTo>
                  <a:cubicBezTo>
                    <a:pt x="187627" y="81458"/>
                    <a:pt x="194676" y="82067"/>
                    <a:pt x="200254" y="78933"/>
                  </a:cubicBezTo>
                  <a:cubicBezTo>
                    <a:pt x="223003" y="66150"/>
                    <a:pt x="246984" y="56390"/>
                    <a:pt x="271621" y="49663"/>
                  </a:cubicBezTo>
                  <a:cubicBezTo>
                    <a:pt x="278003" y="47921"/>
                    <a:pt x="282570" y="42239"/>
                    <a:pt x="282721" y="35624"/>
                  </a:cubicBezTo>
                  <a:cubicBezTo>
                    <a:pt x="282725" y="35407"/>
                    <a:pt x="282728" y="35189"/>
                    <a:pt x="282728" y="34970"/>
                  </a:cubicBezTo>
                  <a:lnTo>
                    <a:pt x="282728" y="34956"/>
                  </a:lnTo>
                  <a:cubicBezTo>
                    <a:pt x="282728" y="15900"/>
                    <a:pt x="298212" y="470"/>
                    <a:pt x="317268" y="537"/>
                  </a:cubicBezTo>
                  <a:lnTo>
                    <a:pt x="395480" y="811"/>
                  </a:lnTo>
                  <a:cubicBezTo>
                    <a:pt x="414613" y="878"/>
                    <a:pt x="430121" y="16340"/>
                    <a:pt x="430244" y="35473"/>
                  </a:cubicBezTo>
                  <a:lnTo>
                    <a:pt x="430244" y="35486"/>
                  </a:lnTo>
                  <a:cubicBezTo>
                    <a:pt x="430244" y="35699"/>
                    <a:pt x="430246" y="35909"/>
                    <a:pt x="430248" y="36121"/>
                  </a:cubicBezTo>
                  <a:cubicBezTo>
                    <a:pt x="430348" y="42746"/>
                    <a:pt x="434888" y="48473"/>
                    <a:pt x="441269" y="50263"/>
                  </a:cubicBezTo>
                  <a:cubicBezTo>
                    <a:pt x="465845" y="57159"/>
                    <a:pt x="489745" y="67081"/>
                    <a:pt x="512393" y="80014"/>
                  </a:cubicBezTo>
                  <a:cubicBezTo>
                    <a:pt x="517961" y="83194"/>
                    <a:pt x="525030" y="82634"/>
                    <a:pt x="529734" y="78279"/>
                  </a:cubicBezTo>
                  <a:cubicBezTo>
                    <a:pt x="530109" y="77932"/>
                    <a:pt x="530478" y="77575"/>
                    <a:pt x="530839" y="77208"/>
                  </a:cubicBezTo>
                  <a:cubicBezTo>
                    <a:pt x="544144" y="63726"/>
                    <a:pt x="566096" y="64181"/>
                    <a:pt x="579444" y="77622"/>
                  </a:cubicBezTo>
                  <a:lnTo>
                    <a:pt x="634712" y="133280"/>
                  </a:lnTo>
                  <a:cubicBezTo>
                    <a:pt x="647962" y="146624"/>
                    <a:pt x="648272" y="168769"/>
                    <a:pt x="634792" y="181879"/>
                  </a:cubicBezTo>
                  <a:cubicBezTo>
                    <a:pt x="631582" y="185003"/>
                    <a:pt x="629104" y="188644"/>
                    <a:pt x="627352" y="192564"/>
                  </a:cubicBezTo>
                  <a:cubicBezTo>
                    <a:pt x="642360" y="217585"/>
                    <a:pt x="653618" y="244218"/>
                    <a:pt x="661111" y="271667"/>
                  </a:cubicBezTo>
                  <a:cubicBezTo>
                    <a:pt x="662853" y="278046"/>
                    <a:pt x="668534" y="282610"/>
                    <a:pt x="675146" y="282761"/>
                  </a:cubicBezTo>
                  <a:cubicBezTo>
                    <a:pt x="675365" y="282767"/>
                    <a:pt x="675585" y="282770"/>
                    <a:pt x="675803" y="282770"/>
                  </a:cubicBezTo>
                  <a:lnTo>
                    <a:pt x="675817" y="282770"/>
                  </a:lnTo>
                  <a:cubicBezTo>
                    <a:pt x="694893" y="282835"/>
                    <a:pt x="710303" y="298355"/>
                    <a:pt x="710236" y="317430"/>
                  </a:cubicBezTo>
                  <a:lnTo>
                    <a:pt x="709962" y="395974"/>
                  </a:lnTo>
                  <a:cubicBezTo>
                    <a:pt x="709895" y="415033"/>
                    <a:pt x="694359" y="430411"/>
                    <a:pt x="675302" y="430286"/>
                  </a:cubicBezTo>
                  <a:lnTo>
                    <a:pt x="675287" y="430286"/>
                  </a:lnTo>
                  <a:cubicBezTo>
                    <a:pt x="675068" y="430284"/>
                    <a:pt x="674846" y="430286"/>
                    <a:pt x="674628" y="430290"/>
                  </a:cubicBezTo>
                  <a:cubicBezTo>
                    <a:pt x="668017" y="430394"/>
                    <a:pt x="662305" y="434917"/>
                    <a:pt x="660519" y="441283"/>
                  </a:cubicBezTo>
                  <a:cubicBezTo>
                    <a:pt x="652834" y="468679"/>
                    <a:pt x="641388" y="495235"/>
                    <a:pt x="626207" y="520150"/>
                  </a:cubicBezTo>
                  <a:cubicBezTo>
                    <a:pt x="627929" y="524081"/>
                    <a:pt x="630384" y="527740"/>
                    <a:pt x="633570" y="530885"/>
                  </a:cubicBezTo>
                  <a:cubicBezTo>
                    <a:pt x="646956" y="544093"/>
                    <a:pt x="646494" y="566235"/>
                    <a:pt x="633151" y="579484"/>
                  </a:cubicBezTo>
                  <a:close/>
                </a:path>
              </a:pathLst>
            </a:custGeom>
            <a:noFill/>
            <a:ln w="15875" cap="rnd">
              <a:solidFill>
                <a:srgbClr val="000000"/>
              </a:solidFill>
              <a:prstDash val="solid"/>
              <a:round/>
            </a:ln>
          </p:spPr>
          <p:txBody>
            <a:bodyPr rtlCol="0" anchor="ctr"/>
            <a:lstStyle/>
            <a:p>
              <a:endParaRPr lang="en-US"/>
            </a:p>
          </p:txBody>
        </p:sp>
        <p:sp>
          <p:nvSpPr>
            <p:cNvPr id="50" name="Freeform 21">
              <a:extLst>
                <a:ext uri="{FF2B5EF4-FFF2-40B4-BE49-F238E27FC236}">
                  <a16:creationId xmlns:a16="http://schemas.microsoft.com/office/drawing/2014/main" id="{7A44352D-25E8-AE12-DA07-712E19675775}"/>
                </a:ext>
              </a:extLst>
            </p:cNvPr>
            <p:cNvSpPr>
              <a:spLocks noGrp="1" noRot="1" noMove="1" noResize="1" noEditPoints="1" noAdjustHandles="1" noChangeArrowheads="1" noChangeShapeType="1"/>
            </p:cNvSpPr>
            <p:nvPr/>
          </p:nvSpPr>
          <p:spPr>
            <a:xfrm flipV="1">
              <a:off x="1792635" y="2250290"/>
              <a:ext cx="419632" cy="419632"/>
            </a:xfrm>
            <a:custGeom>
              <a:avLst/>
              <a:gdLst>
                <a:gd name="connsiteX0" fmla="*/ 420121 w 419632"/>
                <a:gd name="connsiteY0" fmla="*/ 210157 h 419632"/>
                <a:gd name="connsiteX1" fmla="*/ 210304 w 419632"/>
                <a:gd name="connsiteY1" fmla="*/ 341 h 419632"/>
                <a:gd name="connsiteX2" fmla="*/ 488 w 419632"/>
                <a:gd name="connsiteY2" fmla="*/ 210157 h 419632"/>
                <a:gd name="connsiteX3" fmla="*/ 210304 w 419632"/>
                <a:gd name="connsiteY3" fmla="*/ 419974 h 419632"/>
                <a:gd name="connsiteX4" fmla="*/ 420121 w 419632"/>
                <a:gd name="connsiteY4" fmla="*/ 210157 h 41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632" h="419632">
                  <a:moveTo>
                    <a:pt x="420121" y="210157"/>
                  </a:moveTo>
                  <a:cubicBezTo>
                    <a:pt x="420121" y="94278"/>
                    <a:pt x="326182" y="341"/>
                    <a:pt x="210304" y="341"/>
                  </a:cubicBezTo>
                  <a:cubicBezTo>
                    <a:pt x="94427" y="341"/>
                    <a:pt x="488" y="94278"/>
                    <a:pt x="488" y="210157"/>
                  </a:cubicBezTo>
                  <a:cubicBezTo>
                    <a:pt x="488" y="326037"/>
                    <a:pt x="94427" y="419974"/>
                    <a:pt x="210304" y="419974"/>
                  </a:cubicBezTo>
                  <a:cubicBezTo>
                    <a:pt x="326182" y="419974"/>
                    <a:pt x="420121" y="326037"/>
                    <a:pt x="420121" y="210157"/>
                  </a:cubicBezTo>
                  <a:close/>
                </a:path>
              </a:pathLst>
            </a:custGeom>
            <a:noFill/>
            <a:ln w="15875" cap="rnd">
              <a:solidFill>
                <a:srgbClr val="000000"/>
              </a:solidFill>
              <a:prstDash val="solid"/>
              <a:round/>
            </a:ln>
          </p:spPr>
          <p:txBody>
            <a:bodyPr rtlCol="0" anchor="ctr"/>
            <a:lstStyle/>
            <a:p>
              <a:endParaRPr lang="en-US"/>
            </a:p>
          </p:txBody>
        </p:sp>
        <p:sp>
          <p:nvSpPr>
            <p:cNvPr id="51" name="Freeform 22">
              <a:extLst>
                <a:ext uri="{FF2B5EF4-FFF2-40B4-BE49-F238E27FC236}">
                  <a16:creationId xmlns:a16="http://schemas.microsoft.com/office/drawing/2014/main" id="{7FF322A8-378F-7D36-8333-AB485D467BE1}"/>
                </a:ext>
              </a:extLst>
            </p:cNvPr>
            <p:cNvSpPr>
              <a:spLocks noGrp="1" noRot="1" noMove="1" noResize="1" noEditPoints="1" noAdjustHandles="1" noChangeArrowheads="1" noChangeShapeType="1"/>
            </p:cNvSpPr>
            <p:nvPr/>
          </p:nvSpPr>
          <p:spPr>
            <a:xfrm flipV="1">
              <a:off x="1863147" y="2351100"/>
              <a:ext cx="265278" cy="224465"/>
            </a:xfrm>
            <a:custGeom>
              <a:avLst/>
              <a:gdLst>
                <a:gd name="connsiteX0" fmla="*/ 96615 w 265278"/>
                <a:gd name="connsiteY0" fmla="*/ 266 h 224465"/>
                <a:gd name="connsiteX1" fmla="*/ 76806 w 265278"/>
                <a:gd name="connsiteY1" fmla="*/ 8636 h 224465"/>
                <a:gd name="connsiteX2" fmla="*/ 8123 w 265278"/>
                <a:gd name="connsiteY2" fmla="*/ 79313 h 224465"/>
                <a:gd name="connsiteX3" fmla="*/ 8681 w 265278"/>
                <a:gd name="connsiteY3" fmla="*/ 118371 h 224465"/>
                <a:gd name="connsiteX4" fmla="*/ 47741 w 265278"/>
                <a:gd name="connsiteY4" fmla="*/ 117813 h 224465"/>
                <a:gd name="connsiteX5" fmla="*/ 95065 w 265278"/>
                <a:gd name="connsiteY5" fmla="*/ 69119 h 224465"/>
                <a:gd name="connsiteX6" fmla="*/ 216764 w 265278"/>
                <a:gd name="connsiteY6" fmla="*/ 214816 h 224465"/>
                <a:gd name="connsiteX7" fmla="*/ 255672 w 265278"/>
                <a:gd name="connsiteY7" fmla="*/ 218309 h 224465"/>
                <a:gd name="connsiteX8" fmla="*/ 259165 w 265278"/>
                <a:gd name="connsiteY8" fmla="*/ 179399 h 224465"/>
                <a:gd name="connsiteX9" fmla="*/ 117816 w 265278"/>
                <a:gd name="connsiteY9" fmla="*/ 10181 h 224465"/>
                <a:gd name="connsiteX10" fmla="*/ 97656 w 265278"/>
                <a:gd name="connsiteY10" fmla="*/ 284 h 224465"/>
                <a:gd name="connsiteX11" fmla="*/ 96615 w 265278"/>
                <a:gd name="connsiteY11" fmla="*/ 266 h 22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278" h="224465">
                  <a:moveTo>
                    <a:pt x="96615" y="266"/>
                  </a:moveTo>
                  <a:cubicBezTo>
                    <a:pt x="89168" y="266"/>
                    <a:pt x="82017" y="3275"/>
                    <a:pt x="76806" y="8636"/>
                  </a:cubicBezTo>
                  <a:lnTo>
                    <a:pt x="8123" y="79313"/>
                  </a:lnTo>
                  <a:cubicBezTo>
                    <a:pt x="-2509" y="90251"/>
                    <a:pt x="-2259" y="107739"/>
                    <a:pt x="8681" y="118371"/>
                  </a:cubicBezTo>
                  <a:cubicBezTo>
                    <a:pt x="19622" y="129003"/>
                    <a:pt x="37109" y="128754"/>
                    <a:pt x="47741" y="117813"/>
                  </a:cubicBezTo>
                  <a:lnTo>
                    <a:pt x="95065" y="69119"/>
                  </a:lnTo>
                  <a:lnTo>
                    <a:pt x="216764" y="214816"/>
                  </a:lnTo>
                  <a:cubicBezTo>
                    <a:pt x="226544" y="226524"/>
                    <a:pt x="243964" y="228088"/>
                    <a:pt x="255672" y="218309"/>
                  </a:cubicBezTo>
                  <a:cubicBezTo>
                    <a:pt x="267382" y="208528"/>
                    <a:pt x="268945" y="191109"/>
                    <a:pt x="259165" y="179399"/>
                  </a:cubicBezTo>
                  <a:lnTo>
                    <a:pt x="117816" y="10181"/>
                  </a:lnTo>
                  <a:cubicBezTo>
                    <a:pt x="112800" y="4174"/>
                    <a:pt x="105473" y="578"/>
                    <a:pt x="97656" y="284"/>
                  </a:cubicBezTo>
                  <a:cubicBezTo>
                    <a:pt x="97307" y="271"/>
                    <a:pt x="96960" y="266"/>
                    <a:pt x="96615" y="266"/>
                  </a:cubicBezTo>
                  <a:close/>
                </a:path>
              </a:pathLst>
            </a:custGeom>
            <a:noFill/>
            <a:ln w="15875" cap="rnd">
              <a:solidFill>
                <a:srgbClr val="000000"/>
              </a:solidFill>
              <a:prstDash val="solid"/>
              <a:round/>
            </a:ln>
          </p:spPr>
          <p:txBody>
            <a:bodyPr rtlCol="0" anchor="ctr"/>
            <a:lstStyle/>
            <a:p>
              <a:endParaRPr lang="en-US"/>
            </a:p>
          </p:txBody>
        </p:sp>
        <p:sp>
          <p:nvSpPr>
            <p:cNvPr id="52" name="Freeform 23">
              <a:extLst>
                <a:ext uri="{FF2B5EF4-FFF2-40B4-BE49-F238E27FC236}">
                  <a16:creationId xmlns:a16="http://schemas.microsoft.com/office/drawing/2014/main" id="{7DDFB61F-1A5C-985C-B171-9EDEFBC82381}"/>
                </a:ext>
              </a:extLst>
            </p:cNvPr>
            <p:cNvSpPr>
              <a:spLocks noGrp="1" noRot="1" noMove="1" noResize="1" noEditPoints="1" noAdjustHandles="1" noChangeArrowheads="1" noChangeShapeType="1"/>
            </p:cNvSpPr>
            <p:nvPr/>
          </p:nvSpPr>
          <p:spPr>
            <a:xfrm flipV="1">
              <a:off x="1746116" y="2297433"/>
              <a:ext cx="419018" cy="419006"/>
            </a:xfrm>
            <a:custGeom>
              <a:avLst/>
              <a:gdLst>
                <a:gd name="connsiteX0" fmla="*/ 419463 w 419018"/>
                <a:gd name="connsiteY0" fmla="*/ 58509 h 419006"/>
                <a:gd name="connsiteX1" fmla="*/ 256779 w 419018"/>
                <a:gd name="connsiteY1" fmla="*/ 279 h 419006"/>
                <a:gd name="connsiteX2" fmla="*/ 444 w 419018"/>
                <a:gd name="connsiteY2" fmla="*/ 256613 h 419006"/>
                <a:gd name="connsiteX3" fmla="*/ 58666 w 419018"/>
                <a:gd name="connsiteY3" fmla="*/ 419286 h 419006"/>
              </a:gdLst>
              <a:ahLst/>
              <a:cxnLst>
                <a:cxn ang="0">
                  <a:pos x="connsiteX0" y="connsiteY0"/>
                </a:cxn>
                <a:cxn ang="0">
                  <a:pos x="connsiteX1" y="connsiteY1"/>
                </a:cxn>
                <a:cxn ang="0">
                  <a:pos x="connsiteX2" y="connsiteY2"/>
                </a:cxn>
                <a:cxn ang="0">
                  <a:pos x="connsiteX3" y="connsiteY3"/>
                </a:cxn>
              </a:cxnLst>
              <a:rect l="l" t="t" r="r" b="b"/>
              <a:pathLst>
                <a:path w="419018" h="419006">
                  <a:moveTo>
                    <a:pt x="419463" y="58509"/>
                  </a:moveTo>
                  <a:cubicBezTo>
                    <a:pt x="375207" y="22124"/>
                    <a:pt x="318544" y="279"/>
                    <a:pt x="256779" y="279"/>
                  </a:cubicBezTo>
                  <a:cubicBezTo>
                    <a:pt x="115208" y="279"/>
                    <a:pt x="444" y="115043"/>
                    <a:pt x="444" y="256613"/>
                  </a:cubicBezTo>
                  <a:cubicBezTo>
                    <a:pt x="444" y="318373"/>
                    <a:pt x="22286" y="375031"/>
                    <a:pt x="58666" y="419286"/>
                  </a:cubicBezTo>
                </a:path>
              </a:pathLst>
            </a:custGeom>
            <a:noFill/>
            <a:ln w="15875" cap="rnd">
              <a:solidFill>
                <a:srgbClr val="000000"/>
              </a:solidFill>
              <a:prstDash val="solid"/>
              <a:round/>
            </a:ln>
          </p:spPr>
          <p:txBody>
            <a:bodyPr rtlCol="0" anchor="ctr"/>
            <a:lstStyle/>
            <a:p>
              <a:endParaRPr lang="en-US"/>
            </a:p>
          </p:txBody>
        </p:sp>
        <p:sp>
          <p:nvSpPr>
            <p:cNvPr id="53" name="Freeform 24">
              <a:extLst>
                <a:ext uri="{FF2B5EF4-FFF2-40B4-BE49-F238E27FC236}">
                  <a16:creationId xmlns:a16="http://schemas.microsoft.com/office/drawing/2014/main" id="{F1046068-784F-A7FA-5F6D-4478A73403D2}"/>
                </a:ext>
              </a:extLst>
            </p:cNvPr>
            <p:cNvSpPr>
              <a:spLocks noGrp="1" noRot="1" noMove="1" noResize="1" noEditPoints="1" noAdjustHandles="1" noChangeArrowheads="1" noChangeShapeType="1"/>
            </p:cNvSpPr>
            <p:nvPr/>
          </p:nvSpPr>
          <p:spPr>
            <a:xfrm flipV="1">
              <a:off x="1839741" y="2203771"/>
              <a:ext cx="419043" cy="419021"/>
            </a:xfrm>
            <a:custGeom>
              <a:avLst/>
              <a:gdLst>
                <a:gd name="connsiteX0" fmla="*/ 238 w 419043"/>
                <a:gd name="connsiteY0" fmla="*/ 361173 h 419021"/>
                <a:gd name="connsiteX1" fmla="*/ 162947 w 419043"/>
                <a:gd name="connsiteY1" fmla="*/ 419425 h 419021"/>
                <a:gd name="connsiteX2" fmla="*/ 419282 w 419043"/>
                <a:gd name="connsiteY2" fmla="*/ 163090 h 419021"/>
                <a:gd name="connsiteX3" fmla="*/ 361049 w 419043"/>
                <a:gd name="connsiteY3" fmla="*/ 404 h 419021"/>
              </a:gdLst>
              <a:ahLst/>
              <a:cxnLst>
                <a:cxn ang="0">
                  <a:pos x="connsiteX0" y="connsiteY0"/>
                </a:cxn>
                <a:cxn ang="0">
                  <a:pos x="connsiteX1" y="connsiteY1"/>
                </a:cxn>
                <a:cxn ang="0">
                  <a:pos x="connsiteX2" y="connsiteY2"/>
                </a:cxn>
                <a:cxn ang="0">
                  <a:pos x="connsiteX3" y="connsiteY3"/>
                </a:cxn>
              </a:cxnLst>
              <a:rect l="l" t="t" r="r" b="b"/>
              <a:pathLst>
                <a:path w="419043" h="419021">
                  <a:moveTo>
                    <a:pt x="238" y="361173"/>
                  </a:moveTo>
                  <a:cubicBezTo>
                    <a:pt x="44498" y="397570"/>
                    <a:pt x="101171" y="419425"/>
                    <a:pt x="162947" y="419425"/>
                  </a:cubicBezTo>
                  <a:cubicBezTo>
                    <a:pt x="304517" y="419425"/>
                    <a:pt x="419282" y="304659"/>
                    <a:pt x="419282" y="163090"/>
                  </a:cubicBezTo>
                  <a:cubicBezTo>
                    <a:pt x="419282" y="101324"/>
                    <a:pt x="397436" y="44660"/>
                    <a:pt x="361049" y="404"/>
                  </a:cubicBezTo>
                </a:path>
              </a:pathLst>
            </a:custGeom>
            <a:noFill/>
            <a:ln w="15875" cap="rnd">
              <a:solidFill>
                <a:srgbClr val="000000"/>
              </a:solidFill>
              <a:prstDash val="solid"/>
              <a:round/>
            </a:ln>
          </p:spPr>
          <p:txBody>
            <a:bodyPr rtlCol="0" anchor="ctr"/>
            <a:lstStyle/>
            <a:p>
              <a:endParaRPr lang="en-US"/>
            </a:p>
          </p:txBody>
        </p:sp>
      </p:grpSp>
      <p:grpSp>
        <p:nvGrpSpPr>
          <p:cNvPr id="54" name="Graphic 16">
            <a:extLst>
              <a:ext uri="{FF2B5EF4-FFF2-40B4-BE49-F238E27FC236}">
                <a16:creationId xmlns:a16="http://schemas.microsoft.com/office/drawing/2014/main" id="{D85AC05A-2FE0-3DB3-4BCB-94DCFD0CEC15}"/>
              </a:ext>
            </a:extLst>
          </p:cNvPr>
          <p:cNvGrpSpPr>
            <a:grpSpLocks noGrp="1" noUngrp="1" noRot="1" noMove="1" noResize="1"/>
          </p:cNvGrpSpPr>
          <p:nvPr userDrawn="1"/>
        </p:nvGrpSpPr>
        <p:grpSpPr>
          <a:xfrm>
            <a:off x="7192970" y="2231895"/>
            <a:ext cx="702602" cy="702603"/>
            <a:chOff x="7192970" y="2108805"/>
            <a:chExt cx="702602" cy="702603"/>
          </a:xfrm>
          <a:noFill/>
        </p:grpSpPr>
        <p:sp>
          <p:nvSpPr>
            <p:cNvPr id="55" name="Freeform 49">
              <a:extLst>
                <a:ext uri="{FF2B5EF4-FFF2-40B4-BE49-F238E27FC236}">
                  <a16:creationId xmlns:a16="http://schemas.microsoft.com/office/drawing/2014/main" id="{370698BF-8208-8FF7-52DC-60F26D6DC687}"/>
                </a:ext>
              </a:extLst>
            </p:cNvPr>
            <p:cNvSpPr>
              <a:spLocks noGrp="1" noRot="1" noMove="1" noResize="1" noEditPoints="1" noAdjustHandles="1" noChangeArrowheads="1" noChangeShapeType="1"/>
            </p:cNvSpPr>
            <p:nvPr/>
          </p:nvSpPr>
          <p:spPr>
            <a:xfrm flipV="1">
              <a:off x="7192970" y="2108805"/>
              <a:ext cx="628341" cy="221936"/>
            </a:xfrm>
            <a:custGeom>
              <a:avLst/>
              <a:gdLst>
                <a:gd name="connsiteX0" fmla="*/ 122988 w 628341"/>
                <a:gd name="connsiteY0" fmla="*/ 50120 h 221936"/>
                <a:gd name="connsiteX1" fmla="*/ 42960 w 628341"/>
                <a:gd name="connsiteY1" fmla="*/ 3917 h 221936"/>
                <a:gd name="connsiteX2" fmla="*/ 4015 w 628341"/>
                <a:gd name="connsiteY2" fmla="*/ 14293 h 221936"/>
                <a:gd name="connsiteX3" fmla="*/ 14393 w 628341"/>
                <a:gd name="connsiteY3" fmla="*/ 53238 h 221936"/>
                <a:gd name="connsiteX4" fmla="*/ 300060 w 628341"/>
                <a:gd name="connsiteY4" fmla="*/ 218169 h 221936"/>
                <a:gd name="connsiteX5" fmla="*/ 328959 w 628341"/>
                <a:gd name="connsiteY5" fmla="*/ 217976 h 221936"/>
                <a:gd name="connsiteX6" fmla="*/ 614294 w 628341"/>
                <a:gd name="connsiteY6" fmla="*/ 53238 h 221936"/>
                <a:gd name="connsiteX7" fmla="*/ 624671 w 628341"/>
                <a:gd name="connsiteY7" fmla="*/ 14293 h 221936"/>
                <a:gd name="connsiteX8" fmla="*/ 585727 w 628341"/>
                <a:gd name="connsiteY8" fmla="*/ 3917 h 221936"/>
                <a:gd name="connsiteX9" fmla="*/ 314343 w 628341"/>
                <a:gd name="connsiteY9" fmla="*/ 160600 h 221936"/>
                <a:gd name="connsiteX10" fmla="*/ 234305 w 628341"/>
                <a:gd name="connsiteY10" fmla="*/ 114389 h 22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8341" h="221936">
                  <a:moveTo>
                    <a:pt x="122988" y="50120"/>
                  </a:moveTo>
                  <a:lnTo>
                    <a:pt x="42960" y="3917"/>
                  </a:lnTo>
                  <a:cubicBezTo>
                    <a:pt x="29340" y="-3972"/>
                    <a:pt x="11904" y="674"/>
                    <a:pt x="4015" y="14293"/>
                  </a:cubicBezTo>
                  <a:cubicBezTo>
                    <a:pt x="-3873" y="27914"/>
                    <a:pt x="772" y="45349"/>
                    <a:pt x="14393" y="53238"/>
                  </a:cubicBezTo>
                  <a:lnTo>
                    <a:pt x="300060" y="218169"/>
                  </a:lnTo>
                  <a:cubicBezTo>
                    <a:pt x="309331" y="223538"/>
                    <a:pt x="320367" y="223098"/>
                    <a:pt x="328959" y="217976"/>
                  </a:cubicBezTo>
                  <a:lnTo>
                    <a:pt x="614294" y="53238"/>
                  </a:lnTo>
                  <a:cubicBezTo>
                    <a:pt x="627914" y="45349"/>
                    <a:pt x="632560" y="27914"/>
                    <a:pt x="624671" y="14293"/>
                  </a:cubicBezTo>
                  <a:cubicBezTo>
                    <a:pt x="616783" y="674"/>
                    <a:pt x="599346" y="-3972"/>
                    <a:pt x="585727" y="3917"/>
                  </a:cubicBezTo>
                  <a:lnTo>
                    <a:pt x="314343" y="160600"/>
                  </a:lnTo>
                  <a:lnTo>
                    <a:pt x="234305" y="114389"/>
                  </a:lnTo>
                </a:path>
              </a:pathLst>
            </a:custGeom>
            <a:noFill/>
            <a:ln w="15875" cap="rnd">
              <a:solidFill>
                <a:srgbClr val="000000"/>
              </a:solidFill>
              <a:prstDash val="solid"/>
              <a:round/>
            </a:ln>
          </p:spPr>
          <p:txBody>
            <a:bodyPr rtlCol="0" anchor="ctr"/>
            <a:lstStyle/>
            <a:p>
              <a:endParaRPr lang="en-US"/>
            </a:p>
          </p:txBody>
        </p:sp>
        <p:sp>
          <p:nvSpPr>
            <p:cNvPr id="56" name="Freeform 50">
              <a:extLst>
                <a:ext uri="{FF2B5EF4-FFF2-40B4-BE49-F238E27FC236}">
                  <a16:creationId xmlns:a16="http://schemas.microsoft.com/office/drawing/2014/main" id="{E3E65FE7-F279-2F71-0396-7398690F525E}"/>
                </a:ext>
              </a:extLst>
            </p:cNvPr>
            <p:cNvSpPr>
              <a:spLocks noGrp="1" noRot="1" noMove="1" noResize="1" noEditPoints="1" noAdjustHandles="1" noChangeArrowheads="1" noChangeShapeType="1"/>
            </p:cNvSpPr>
            <p:nvPr/>
          </p:nvSpPr>
          <p:spPr>
            <a:xfrm flipV="1">
              <a:off x="7235757" y="2326899"/>
              <a:ext cx="1071" cy="312428"/>
            </a:xfrm>
            <a:custGeom>
              <a:avLst/>
              <a:gdLst>
                <a:gd name="connsiteX0" fmla="*/ 53 w 1071"/>
                <a:gd name="connsiteY0" fmla="*/ 312901 h 312428"/>
                <a:gd name="connsiteX1" fmla="*/ 53 w 1071"/>
                <a:gd name="connsiteY1" fmla="*/ 472 h 312428"/>
              </a:gdLst>
              <a:ahLst/>
              <a:cxnLst>
                <a:cxn ang="0">
                  <a:pos x="connsiteX0" y="connsiteY0"/>
                </a:cxn>
                <a:cxn ang="0">
                  <a:pos x="connsiteX1" y="connsiteY1"/>
                </a:cxn>
              </a:cxnLst>
              <a:rect l="l" t="t" r="r" b="b"/>
              <a:pathLst>
                <a:path w="1071" h="312428">
                  <a:moveTo>
                    <a:pt x="53" y="312901"/>
                  </a:moveTo>
                  <a:lnTo>
                    <a:pt x="53" y="472"/>
                  </a:lnTo>
                </a:path>
              </a:pathLst>
            </a:custGeom>
            <a:noFill/>
            <a:ln w="15875" cap="rnd">
              <a:solidFill>
                <a:srgbClr val="000000"/>
              </a:solidFill>
              <a:prstDash val="solid"/>
              <a:round/>
            </a:ln>
          </p:spPr>
          <p:txBody>
            <a:bodyPr rtlCol="0" anchor="ctr"/>
            <a:lstStyle/>
            <a:p>
              <a:endParaRPr lang="en-US"/>
            </a:p>
          </p:txBody>
        </p:sp>
        <p:sp>
          <p:nvSpPr>
            <p:cNvPr id="57" name="Freeform 51">
              <a:extLst>
                <a:ext uri="{FF2B5EF4-FFF2-40B4-BE49-F238E27FC236}">
                  <a16:creationId xmlns:a16="http://schemas.microsoft.com/office/drawing/2014/main" id="{E9798E44-877A-DEB8-F3DD-2EE5C1564D94}"/>
                </a:ext>
              </a:extLst>
            </p:cNvPr>
            <p:cNvSpPr>
              <a:spLocks noGrp="1" noRot="1" noMove="1" noResize="1" noEditPoints="1" noAdjustHandles="1" noChangeArrowheads="1" noChangeShapeType="1"/>
            </p:cNvSpPr>
            <p:nvPr/>
          </p:nvSpPr>
          <p:spPr>
            <a:xfrm flipV="1">
              <a:off x="7778524" y="2326899"/>
              <a:ext cx="1071" cy="200151"/>
            </a:xfrm>
            <a:custGeom>
              <a:avLst/>
              <a:gdLst>
                <a:gd name="connsiteX0" fmla="*/ 560 w 1071"/>
                <a:gd name="connsiteY0" fmla="*/ 200532 h 200151"/>
                <a:gd name="connsiteX1" fmla="*/ 560 w 1071"/>
                <a:gd name="connsiteY1" fmla="*/ 380 h 200151"/>
              </a:gdLst>
              <a:ahLst/>
              <a:cxnLst>
                <a:cxn ang="0">
                  <a:pos x="connsiteX0" y="connsiteY0"/>
                </a:cxn>
                <a:cxn ang="0">
                  <a:pos x="connsiteX1" y="connsiteY1"/>
                </a:cxn>
              </a:cxnLst>
              <a:rect l="l" t="t" r="r" b="b"/>
              <a:pathLst>
                <a:path w="1071" h="200151">
                  <a:moveTo>
                    <a:pt x="560" y="200532"/>
                  </a:moveTo>
                  <a:lnTo>
                    <a:pt x="560" y="380"/>
                  </a:lnTo>
                </a:path>
              </a:pathLst>
            </a:custGeom>
            <a:noFill/>
            <a:ln w="15875" cap="rnd">
              <a:solidFill>
                <a:srgbClr val="000000"/>
              </a:solidFill>
              <a:prstDash val="solid"/>
              <a:round/>
            </a:ln>
          </p:spPr>
          <p:txBody>
            <a:bodyPr rtlCol="0" anchor="ctr"/>
            <a:lstStyle/>
            <a:p>
              <a:endParaRPr lang="en-US"/>
            </a:p>
          </p:txBody>
        </p:sp>
        <p:sp>
          <p:nvSpPr>
            <p:cNvPr id="58" name="Freeform 52">
              <a:extLst>
                <a:ext uri="{FF2B5EF4-FFF2-40B4-BE49-F238E27FC236}">
                  <a16:creationId xmlns:a16="http://schemas.microsoft.com/office/drawing/2014/main" id="{0A358759-4246-344C-970A-7462CDA3AD4C}"/>
                </a:ext>
              </a:extLst>
            </p:cNvPr>
            <p:cNvSpPr>
              <a:spLocks noGrp="1" noRot="1" noMove="1" noResize="1" noEditPoints="1" noAdjustHandles="1" noChangeArrowheads="1" noChangeShapeType="1"/>
            </p:cNvSpPr>
            <p:nvPr/>
          </p:nvSpPr>
          <p:spPr>
            <a:xfrm flipV="1">
              <a:off x="7206482" y="2639328"/>
              <a:ext cx="403633" cy="58550"/>
            </a:xfrm>
            <a:custGeom>
              <a:avLst/>
              <a:gdLst>
                <a:gd name="connsiteX0" fmla="*/ 403990 w 403633"/>
                <a:gd name="connsiteY0" fmla="*/ 59107 h 58550"/>
                <a:gd name="connsiteX1" fmla="*/ 29631 w 403633"/>
                <a:gd name="connsiteY1" fmla="*/ 59107 h 58550"/>
                <a:gd name="connsiteX2" fmla="*/ 356 w 403633"/>
                <a:gd name="connsiteY2" fmla="*/ 29832 h 58550"/>
                <a:gd name="connsiteX3" fmla="*/ 356 w 403633"/>
                <a:gd name="connsiteY3" fmla="*/ 29832 h 58550"/>
                <a:gd name="connsiteX4" fmla="*/ 29631 w 403633"/>
                <a:gd name="connsiteY4" fmla="*/ 557 h 58550"/>
                <a:gd name="connsiteX5" fmla="*/ 403990 w 403633"/>
                <a:gd name="connsiteY5" fmla="*/ 557 h 5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633" h="58550">
                  <a:moveTo>
                    <a:pt x="403990" y="59107"/>
                  </a:moveTo>
                  <a:lnTo>
                    <a:pt x="29631" y="59107"/>
                  </a:lnTo>
                  <a:cubicBezTo>
                    <a:pt x="13531" y="59107"/>
                    <a:pt x="356" y="45931"/>
                    <a:pt x="356" y="29832"/>
                  </a:cubicBezTo>
                  <a:lnTo>
                    <a:pt x="356" y="29832"/>
                  </a:lnTo>
                  <a:cubicBezTo>
                    <a:pt x="356" y="13732"/>
                    <a:pt x="13529" y="557"/>
                    <a:pt x="29631" y="557"/>
                  </a:cubicBezTo>
                  <a:lnTo>
                    <a:pt x="403990" y="557"/>
                  </a:lnTo>
                </a:path>
              </a:pathLst>
            </a:custGeom>
            <a:noFill/>
            <a:ln w="15875" cap="rnd">
              <a:solidFill>
                <a:srgbClr val="000000"/>
              </a:solidFill>
              <a:prstDash val="solid"/>
              <a:round/>
            </a:ln>
          </p:spPr>
          <p:txBody>
            <a:bodyPr rtlCol="0" anchor="ctr"/>
            <a:lstStyle/>
            <a:p>
              <a:endParaRPr lang="en-US"/>
            </a:p>
          </p:txBody>
        </p:sp>
        <p:sp>
          <p:nvSpPr>
            <p:cNvPr id="59" name="Freeform 53">
              <a:extLst>
                <a:ext uri="{FF2B5EF4-FFF2-40B4-BE49-F238E27FC236}">
                  <a16:creationId xmlns:a16="http://schemas.microsoft.com/office/drawing/2014/main" id="{B58E430B-1882-7796-C65B-A5E3B46B251F}"/>
                </a:ext>
              </a:extLst>
            </p:cNvPr>
            <p:cNvSpPr>
              <a:spLocks noGrp="1" noRot="1" noMove="1" noResize="1" noEditPoints="1" noAdjustHandles="1" noChangeArrowheads="1" noChangeShapeType="1"/>
            </p:cNvSpPr>
            <p:nvPr/>
          </p:nvSpPr>
          <p:spPr>
            <a:xfrm flipV="1">
              <a:off x="7609963" y="2525798"/>
              <a:ext cx="285609" cy="285609"/>
            </a:xfrm>
            <a:custGeom>
              <a:avLst/>
              <a:gdLst>
                <a:gd name="connsiteX0" fmla="*/ 143341 w 285609"/>
                <a:gd name="connsiteY0" fmla="*/ 436 h 285609"/>
                <a:gd name="connsiteX1" fmla="*/ 286146 w 285609"/>
                <a:gd name="connsiteY1" fmla="*/ 143241 h 285609"/>
                <a:gd name="connsiteX2" fmla="*/ 143341 w 285609"/>
                <a:gd name="connsiteY2" fmla="*/ 286046 h 285609"/>
                <a:gd name="connsiteX3" fmla="*/ 536 w 285609"/>
                <a:gd name="connsiteY3" fmla="*/ 143241 h 285609"/>
                <a:gd name="connsiteX4" fmla="*/ 143341 w 285609"/>
                <a:gd name="connsiteY4" fmla="*/ 436 h 285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609" h="285609">
                  <a:moveTo>
                    <a:pt x="143341" y="436"/>
                  </a:moveTo>
                  <a:cubicBezTo>
                    <a:pt x="221995" y="436"/>
                    <a:pt x="286146" y="64587"/>
                    <a:pt x="286146" y="143241"/>
                  </a:cubicBezTo>
                  <a:cubicBezTo>
                    <a:pt x="286146" y="221895"/>
                    <a:pt x="221995" y="286046"/>
                    <a:pt x="143341" y="286046"/>
                  </a:cubicBezTo>
                  <a:cubicBezTo>
                    <a:pt x="64687" y="286046"/>
                    <a:pt x="536" y="221895"/>
                    <a:pt x="536" y="143241"/>
                  </a:cubicBezTo>
                  <a:cubicBezTo>
                    <a:pt x="536" y="64587"/>
                    <a:pt x="64687" y="436"/>
                    <a:pt x="143341" y="436"/>
                  </a:cubicBezTo>
                  <a:close/>
                </a:path>
              </a:pathLst>
            </a:custGeom>
            <a:noFill/>
            <a:ln w="15875" cap="rnd">
              <a:solidFill>
                <a:srgbClr val="000000"/>
              </a:solidFill>
              <a:prstDash val="solid"/>
              <a:round/>
            </a:ln>
          </p:spPr>
          <p:txBody>
            <a:bodyPr rtlCol="0" anchor="ctr"/>
            <a:lstStyle/>
            <a:p>
              <a:endParaRPr lang="en-US"/>
            </a:p>
          </p:txBody>
        </p:sp>
        <p:sp>
          <p:nvSpPr>
            <p:cNvPr id="60" name="Freeform 54">
              <a:extLst>
                <a:ext uri="{FF2B5EF4-FFF2-40B4-BE49-F238E27FC236}">
                  <a16:creationId xmlns:a16="http://schemas.microsoft.com/office/drawing/2014/main" id="{CA5B2EB9-D51C-8412-A4D0-89EAF3002DD7}"/>
                </a:ext>
              </a:extLst>
            </p:cNvPr>
            <p:cNvSpPr>
              <a:spLocks noGrp="1" noRot="1" noMove="1" noResize="1" noEditPoints="1" noAdjustHandles="1" noChangeArrowheads="1" noChangeShapeType="1"/>
            </p:cNvSpPr>
            <p:nvPr/>
          </p:nvSpPr>
          <p:spPr>
            <a:xfrm flipV="1">
              <a:off x="7435738" y="2439401"/>
              <a:ext cx="142804" cy="185646"/>
            </a:xfrm>
            <a:custGeom>
              <a:avLst/>
              <a:gdLst>
                <a:gd name="connsiteX0" fmla="*/ 257 w 142804"/>
                <a:gd name="connsiteY0" fmla="*/ 344 h 185646"/>
                <a:gd name="connsiteX1" fmla="*/ 257 w 142804"/>
                <a:gd name="connsiteY1" fmla="*/ 185990 h 185646"/>
                <a:gd name="connsiteX2" fmla="*/ 143062 w 142804"/>
                <a:gd name="connsiteY2" fmla="*/ 185990 h 185646"/>
                <a:gd name="connsiteX3" fmla="*/ 143062 w 142804"/>
                <a:gd name="connsiteY3" fmla="*/ 344 h 185646"/>
              </a:gdLst>
              <a:ahLst/>
              <a:cxnLst>
                <a:cxn ang="0">
                  <a:pos x="connsiteX0" y="connsiteY0"/>
                </a:cxn>
                <a:cxn ang="0">
                  <a:pos x="connsiteX1" y="connsiteY1"/>
                </a:cxn>
                <a:cxn ang="0">
                  <a:pos x="connsiteX2" y="connsiteY2"/>
                </a:cxn>
                <a:cxn ang="0">
                  <a:pos x="connsiteX3" y="connsiteY3"/>
                </a:cxn>
              </a:cxnLst>
              <a:rect l="l" t="t" r="r" b="b"/>
              <a:pathLst>
                <a:path w="142804" h="185646">
                  <a:moveTo>
                    <a:pt x="257" y="344"/>
                  </a:moveTo>
                  <a:lnTo>
                    <a:pt x="257" y="185990"/>
                  </a:lnTo>
                  <a:lnTo>
                    <a:pt x="143062" y="185990"/>
                  </a:lnTo>
                  <a:lnTo>
                    <a:pt x="143062" y="344"/>
                  </a:lnTo>
                </a:path>
              </a:pathLst>
            </a:custGeom>
            <a:noFill/>
            <a:ln w="15875" cap="rnd">
              <a:solidFill>
                <a:srgbClr val="000000"/>
              </a:solidFill>
              <a:prstDash val="solid"/>
              <a:round/>
            </a:ln>
          </p:spPr>
          <p:txBody>
            <a:bodyPr rtlCol="0" anchor="ctr"/>
            <a:lstStyle/>
            <a:p>
              <a:endParaRPr lang="en-US"/>
            </a:p>
          </p:txBody>
        </p:sp>
        <p:sp>
          <p:nvSpPr>
            <p:cNvPr id="61" name="Freeform 55">
              <a:extLst>
                <a:ext uri="{FF2B5EF4-FFF2-40B4-BE49-F238E27FC236}">
                  <a16:creationId xmlns:a16="http://schemas.microsoft.com/office/drawing/2014/main" id="{3E5292BB-B280-C0B8-A016-B88DE6513667}"/>
                </a:ext>
              </a:extLst>
            </p:cNvPr>
            <p:cNvSpPr>
              <a:spLocks noGrp="1" noRot="1" noMove="1" noResize="1" noEditPoints="1" noAdjustHandles="1" noChangeArrowheads="1" noChangeShapeType="1"/>
            </p:cNvSpPr>
            <p:nvPr/>
          </p:nvSpPr>
          <p:spPr>
            <a:xfrm flipV="1">
              <a:off x="7464300" y="2282313"/>
              <a:ext cx="85682" cy="85682"/>
            </a:xfrm>
            <a:custGeom>
              <a:avLst/>
              <a:gdLst>
                <a:gd name="connsiteX0" fmla="*/ 43148 w 85682"/>
                <a:gd name="connsiteY0" fmla="*/ 185 h 85682"/>
                <a:gd name="connsiteX1" fmla="*/ 85990 w 85682"/>
                <a:gd name="connsiteY1" fmla="*/ 43027 h 85682"/>
                <a:gd name="connsiteX2" fmla="*/ 43148 w 85682"/>
                <a:gd name="connsiteY2" fmla="*/ 85868 h 85682"/>
                <a:gd name="connsiteX3" fmla="*/ 307 w 85682"/>
                <a:gd name="connsiteY3" fmla="*/ 43027 h 85682"/>
                <a:gd name="connsiteX4" fmla="*/ 43148 w 85682"/>
                <a:gd name="connsiteY4" fmla="*/ 185 h 85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82" h="85682">
                  <a:moveTo>
                    <a:pt x="43148" y="185"/>
                  </a:moveTo>
                  <a:cubicBezTo>
                    <a:pt x="66744" y="185"/>
                    <a:pt x="85990" y="19431"/>
                    <a:pt x="85990" y="43027"/>
                  </a:cubicBezTo>
                  <a:cubicBezTo>
                    <a:pt x="85990" y="66622"/>
                    <a:pt x="66744" y="85868"/>
                    <a:pt x="43148" y="85868"/>
                  </a:cubicBezTo>
                  <a:cubicBezTo>
                    <a:pt x="19552" y="85868"/>
                    <a:pt x="307" y="66622"/>
                    <a:pt x="307" y="43027"/>
                  </a:cubicBezTo>
                  <a:cubicBezTo>
                    <a:pt x="307" y="19431"/>
                    <a:pt x="19552" y="185"/>
                    <a:pt x="43148" y="185"/>
                  </a:cubicBezTo>
                  <a:close/>
                </a:path>
              </a:pathLst>
            </a:custGeom>
            <a:noFill/>
            <a:ln w="15875" cap="rnd">
              <a:solidFill>
                <a:srgbClr val="000000"/>
              </a:solidFill>
              <a:prstDash val="solid"/>
              <a:round/>
            </a:ln>
          </p:spPr>
          <p:txBody>
            <a:bodyPr rtlCol="0" anchor="ctr"/>
            <a:lstStyle/>
            <a:p>
              <a:endParaRPr lang="en-US"/>
            </a:p>
          </p:txBody>
        </p:sp>
        <p:sp>
          <p:nvSpPr>
            <p:cNvPr id="62" name="Freeform 56">
              <a:extLst>
                <a:ext uri="{FF2B5EF4-FFF2-40B4-BE49-F238E27FC236}">
                  <a16:creationId xmlns:a16="http://schemas.microsoft.com/office/drawing/2014/main" id="{D70F4826-2F29-18EB-B4E0-4E7824960D55}"/>
                </a:ext>
              </a:extLst>
            </p:cNvPr>
            <p:cNvSpPr>
              <a:spLocks noGrp="1" noRot="1" noMove="1" noResize="1" noEditPoints="1" noAdjustHandles="1" noChangeArrowheads="1" noChangeShapeType="1"/>
            </p:cNvSpPr>
            <p:nvPr/>
          </p:nvSpPr>
          <p:spPr>
            <a:xfrm flipV="1">
              <a:off x="7371439" y="2248556"/>
              <a:ext cx="9" cy="1071"/>
            </a:xfrm>
            <a:custGeom>
              <a:avLst/>
              <a:gdLst>
                <a:gd name="connsiteX0" fmla="*/ 180 w 9"/>
                <a:gd name="connsiteY0" fmla="*/ 144 h 1071"/>
                <a:gd name="connsiteX1" fmla="*/ 190 w 9"/>
                <a:gd name="connsiteY1" fmla="*/ 144 h 1071"/>
              </a:gdLst>
              <a:ahLst/>
              <a:cxnLst>
                <a:cxn ang="0">
                  <a:pos x="connsiteX0" y="connsiteY0"/>
                </a:cxn>
                <a:cxn ang="0">
                  <a:pos x="connsiteX1" y="connsiteY1"/>
                </a:cxn>
              </a:cxnLst>
              <a:rect l="l" t="t" r="r" b="b"/>
              <a:pathLst>
                <a:path w="9" h="1071">
                  <a:moveTo>
                    <a:pt x="180" y="144"/>
                  </a:moveTo>
                  <a:lnTo>
                    <a:pt x="190" y="144"/>
                  </a:lnTo>
                </a:path>
              </a:pathLst>
            </a:custGeom>
            <a:noFill/>
            <a:ln w="15875" cap="rnd">
              <a:solidFill>
                <a:srgbClr val="000000"/>
              </a:solidFill>
              <a:prstDash val="solid"/>
              <a:round/>
            </a:ln>
          </p:spPr>
          <p:txBody>
            <a:bodyPr rtlCol="0" anchor="ctr"/>
            <a:lstStyle/>
            <a:p>
              <a:endParaRPr lang="en-US"/>
            </a:p>
          </p:txBody>
        </p:sp>
        <p:sp>
          <p:nvSpPr>
            <p:cNvPr id="63" name="Freeform 57">
              <a:extLst>
                <a:ext uri="{FF2B5EF4-FFF2-40B4-BE49-F238E27FC236}">
                  <a16:creationId xmlns:a16="http://schemas.microsoft.com/office/drawing/2014/main" id="{F80B4F1F-6EA4-6E09-07AD-E671111733BE}"/>
                </a:ext>
              </a:extLst>
            </p:cNvPr>
            <p:cNvSpPr>
              <a:spLocks noGrp="1" noRot="1" noMove="1" noResize="1" noEditPoints="1" noAdjustHandles="1" noChangeArrowheads="1" noChangeShapeType="1"/>
            </p:cNvSpPr>
            <p:nvPr/>
          </p:nvSpPr>
          <p:spPr>
            <a:xfrm flipV="1">
              <a:off x="7670862" y="2605193"/>
              <a:ext cx="163810" cy="126820"/>
            </a:xfrm>
            <a:custGeom>
              <a:avLst/>
              <a:gdLst>
                <a:gd name="connsiteX0" fmla="*/ 8848 w 163810"/>
                <a:gd name="connsiteY0" fmla="*/ 45876 h 126820"/>
                <a:gd name="connsiteX1" fmla="*/ 8848 w 163810"/>
                <a:gd name="connsiteY1" fmla="*/ 86263 h 126820"/>
                <a:gd name="connsiteX2" fmla="*/ 49236 w 163810"/>
                <a:gd name="connsiteY2" fmla="*/ 86263 h 126820"/>
                <a:gd name="connsiteX3" fmla="*/ 66032 w 163810"/>
                <a:gd name="connsiteY3" fmla="*/ 69468 h 126820"/>
                <a:gd name="connsiteX4" fmla="*/ 115543 w 163810"/>
                <a:gd name="connsiteY4" fmla="*/ 118980 h 126820"/>
                <a:gd name="connsiteX5" fmla="*/ 155930 w 163810"/>
                <a:gd name="connsiteY5" fmla="*/ 118980 h 126820"/>
                <a:gd name="connsiteX6" fmla="*/ 155930 w 163810"/>
                <a:gd name="connsiteY6" fmla="*/ 78593 h 126820"/>
                <a:gd name="connsiteX7" fmla="*/ 86224 w 163810"/>
                <a:gd name="connsiteY7" fmla="*/ 8887 h 126820"/>
                <a:gd name="connsiteX8" fmla="*/ 45838 w 163810"/>
                <a:gd name="connsiteY8" fmla="*/ 8887 h 12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0" h="126820">
                  <a:moveTo>
                    <a:pt x="8848" y="45876"/>
                  </a:moveTo>
                  <a:cubicBezTo>
                    <a:pt x="-2303" y="57029"/>
                    <a:pt x="-2303" y="75111"/>
                    <a:pt x="8848" y="86263"/>
                  </a:cubicBezTo>
                  <a:cubicBezTo>
                    <a:pt x="20001" y="97416"/>
                    <a:pt x="38083" y="97416"/>
                    <a:pt x="49236" y="86263"/>
                  </a:cubicBezTo>
                  <a:lnTo>
                    <a:pt x="66032" y="69468"/>
                  </a:lnTo>
                  <a:lnTo>
                    <a:pt x="115543" y="118980"/>
                  </a:lnTo>
                  <a:cubicBezTo>
                    <a:pt x="126695" y="130131"/>
                    <a:pt x="144779" y="130131"/>
                    <a:pt x="155930" y="118980"/>
                  </a:cubicBezTo>
                  <a:cubicBezTo>
                    <a:pt x="167083" y="107828"/>
                    <a:pt x="167083" y="89745"/>
                    <a:pt x="155930" y="78593"/>
                  </a:cubicBezTo>
                  <a:lnTo>
                    <a:pt x="86224" y="8887"/>
                  </a:lnTo>
                  <a:cubicBezTo>
                    <a:pt x="75073" y="-2265"/>
                    <a:pt x="56989" y="-2265"/>
                    <a:pt x="45838" y="8887"/>
                  </a:cubicBezTo>
                  <a:close/>
                </a:path>
              </a:pathLst>
            </a:custGeom>
            <a:noFill/>
            <a:ln w="15875" cap="rnd">
              <a:solidFill>
                <a:srgbClr val="000000"/>
              </a:solidFill>
              <a:prstDash val="solid"/>
              <a:round/>
            </a:ln>
          </p:spPr>
          <p:txBody>
            <a:bodyPr rtlCol="0" anchor="ctr"/>
            <a:lstStyle/>
            <a:p>
              <a:endParaRPr lang="en-US"/>
            </a:p>
          </p:txBody>
        </p:sp>
      </p:grpSp>
    </p:spTree>
    <p:extLst>
      <p:ext uri="{BB962C8B-B14F-4D97-AF65-F5344CB8AC3E}">
        <p14:creationId xmlns:p14="http://schemas.microsoft.com/office/powerpoint/2010/main" val="5267446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14" name="Text Placeholder 6">
            <a:extLst>
              <a:ext uri="{FF2B5EF4-FFF2-40B4-BE49-F238E27FC236}">
                <a16:creationId xmlns:a16="http://schemas.microsoft.com/office/drawing/2014/main" id="{2AA0D85B-FD23-4CE5-D23C-F89091CA9C59}"/>
              </a:ext>
            </a:extLst>
          </p:cNvPr>
          <p:cNvSpPr>
            <a:spLocks noGrp="1"/>
          </p:cNvSpPr>
          <p:nvPr>
            <p:ph type="body" sz="quarter" idx="21"/>
          </p:nvPr>
        </p:nvSpPr>
        <p:spPr>
          <a:xfrm>
            <a:off x="762000"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6">
            <a:extLst>
              <a:ext uri="{FF2B5EF4-FFF2-40B4-BE49-F238E27FC236}">
                <a16:creationId xmlns:a16="http://schemas.microsoft.com/office/drawing/2014/main" id="{C5D7DE4C-C85C-E29E-D45A-7F4140C95118}"/>
              </a:ext>
            </a:extLst>
          </p:cNvPr>
          <p:cNvSpPr>
            <a:spLocks noGrp="1"/>
          </p:cNvSpPr>
          <p:nvPr>
            <p:ph type="body" sz="quarter" idx="22"/>
          </p:nvPr>
        </p:nvSpPr>
        <p:spPr>
          <a:xfrm>
            <a:off x="6305549"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6">
            <a:extLst>
              <a:ext uri="{FF2B5EF4-FFF2-40B4-BE49-F238E27FC236}">
                <a16:creationId xmlns:a16="http://schemas.microsoft.com/office/drawing/2014/main" id="{09525699-E19E-FBA0-AD1B-4FA6A5F8DC51}"/>
              </a:ext>
            </a:extLst>
          </p:cNvPr>
          <p:cNvSpPr>
            <a:spLocks noGrp="1"/>
          </p:cNvSpPr>
          <p:nvPr>
            <p:ph type="body" sz="quarter" idx="23"/>
          </p:nvPr>
        </p:nvSpPr>
        <p:spPr>
          <a:xfrm>
            <a:off x="762000"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6">
            <a:extLst>
              <a:ext uri="{FF2B5EF4-FFF2-40B4-BE49-F238E27FC236}">
                <a16:creationId xmlns:a16="http://schemas.microsoft.com/office/drawing/2014/main" id="{F69DD1F0-207A-6EF7-1DDD-7FF044EEDFC4}"/>
              </a:ext>
            </a:extLst>
          </p:cNvPr>
          <p:cNvSpPr>
            <a:spLocks noGrp="1"/>
          </p:cNvSpPr>
          <p:nvPr>
            <p:ph type="body" sz="quarter" idx="24"/>
          </p:nvPr>
        </p:nvSpPr>
        <p:spPr>
          <a:xfrm>
            <a:off x="6305549"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SmartArt Placeholder 10">
            <a:extLst>
              <a:ext uri="{FF2B5EF4-FFF2-40B4-BE49-F238E27FC236}">
                <a16:creationId xmlns:a16="http://schemas.microsoft.com/office/drawing/2014/main" id="{A5F023EF-42F8-7450-C2D2-4456AF3AFEFA}"/>
              </a:ext>
            </a:extLst>
          </p:cNvPr>
          <p:cNvSpPr>
            <a:spLocks noGrp="1"/>
          </p:cNvSpPr>
          <p:nvPr>
            <p:ph type="dgm" sz="quarter" idx="13" hasCustomPrompt="1"/>
          </p:nvPr>
        </p:nvSpPr>
        <p:spPr>
          <a:xfrm>
            <a:off x="761217"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1" name="SmartArt Placeholder 10">
            <a:extLst>
              <a:ext uri="{FF2B5EF4-FFF2-40B4-BE49-F238E27FC236}">
                <a16:creationId xmlns:a16="http://schemas.microsoft.com/office/drawing/2014/main" id="{82F7BBB3-13F6-C24A-3775-C94DA35B791C}"/>
              </a:ext>
            </a:extLst>
          </p:cNvPr>
          <p:cNvSpPr>
            <a:spLocks noGrp="1"/>
          </p:cNvSpPr>
          <p:nvPr>
            <p:ph type="dgm" sz="quarter" idx="15" hasCustomPrompt="1"/>
          </p:nvPr>
        </p:nvSpPr>
        <p:spPr>
          <a:xfrm>
            <a:off x="6305298"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4" name="SmartArt Placeholder 10">
            <a:extLst>
              <a:ext uri="{FF2B5EF4-FFF2-40B4-BE49-F238E27FC236}">
                <a16:creationId xmlns:a16="http://schemas.microsoft.com/office/drawing/2014/main" id="{6143B969-5C8E-F4C1-FAB1-63D4A8542BC5}"/>
              </a:ext>
            </a:extLst>
          </p:cNvPr>
          <p:cNvSpPr>
            <a:spLocks noGrp="1"/>
          </p:cNvSpPr>
          <p:nvPr>
            <p:ph type="dgm" sz="quarter" idx="25" hasCustomPrompt="1"/>
          </p:nvPr>
        </p:nvSpPr>
        <p:spPr>
          <a:xfrm>
            <a:off x="757534"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5" name="SmartArt Placeholder 10">
            <a:extLst>
              <a:ext uri="{FF2B5EF4-FFF2-40B4-BE49-F238E27FC236}">
                <a16:creationId xmlns:a16="http://schemas.microsoft.com/office/drawing/2014/main" id="{3C75F470-E949-6910-333B-FABE223C0D5F}"/>
              </a:ext>
            </a:extLst>
          </p:cNvPr>
          <p:cNvSpPr>
            <a:spLocks noGrp="1"/>
          </p:cNvSpPr>
          <p:nvPr>
            <p:ph type="dgm" sz="quarter" idx="26" hasCustomPrompt="1"/>
          </p:nvPr>
        </p:nvSpPr>
        <p:spPr>
          <a:xfrm>
            <a:off x="6301615"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6" name="Text Placeholder 9">
            <a:extLst>
              <a:ext uri="{FF2B5EF4-FFF2-40B4-BE49-F238E27FC236}">
                <a16:creationId xmlns:a16="http://schemas.microsoft.com/office/drawing/2014/main" id="{FD2889E4-1AC3-9A96-6A4E-2409CF3B89F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9B6188E4-84EF-CB2A-3EBC-272C28E95377}"/>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6752775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4 Blocks">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a:p>
        </p:txBody>
      </p:sp>
      <p:sp>
        <p:nvSpPr>
          <p:cNvPr id="3" name="Title 4">
            <a:extLst>
              <a:ext uri="{FF2B5EF4-FFF2-40B4-BE49-F238E27FC236}">
                <a16:creationId xmlns:a16="http://schemas.microsoft.com/office/drawing/2014/main" id="{0CF5D05B-94B6-5F0C-2F20-C85A0877F387}"/>
              </a:ext>
            </a:extLst>
          </p:cNvPr>
          <p:cNvSpPr txBox="1">
            <a:spLocks/>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Health Savings Accounts (HSA)</a:t>
            </a:r>
          </a:p>
        </p:txBody>
      </p:sp>
      <p:sp>
        <p:nvSpPr>
          <p:cNvPr id="11" name="Text Placeholder 8">
            <a:extLst>
              <a:ext uri="{FF2B5EF4-FFF2-40B4-BE49-F238E27FC236}">
                <a16:creationId xmlns:a16="http://schemas.microsoft.com/office/drawing/2014/main" id="{1F5E17A9-C438-39A9-0A36-AD3E0C7FB644}"/>
              </a:ext>
            </a:extLst>
          </p:cNvPr>
          <p:cNvSpPr txBox="1">
            <a:spLocks/>
          </p:cNvSpPr>
          <p:nvPr userDrawn="1"/>
        </p:nvSpPr>
        <p:spPr>
          <a:xfrm>
            <a:off x="762000" y="2002299"/>
            <a:ext cx="5238751" cy="3554381"/>
          </a:xfrm>
          <a:prstGeom prst="rect">
            <a:avLst/>
          </a:prstGeom>
          <a:noFill/>
        </p:spPr>
        <p:txBody>
          <a:bodyPr vert="horz" lIns="0" tIns="9144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1200"/>
              </a:spcAft>
              <a:buFont typeface="Wingdings" pitchFamily="2" charset="2"/>
              <a:buNone/>
            </a:pPr>
            <a:r>
              <a:rPr lang="en-US" sz="1600" b="1"/>
              <a:t>2025 Contribution Limits</a:t>
            </a:r>
          </a:p>
          <a:p>
            <a:pPr marL="0" indent="0">
              <a:buFont typeface="Wingdings" pitchFamily="2" charset="2"/>
              <a:buNone/>
            </a:pPr>
            <a:r>
              <a:rPr lang="en-US" b="1">
                <a:latin typeface="Aptos" panose="020B0004020202020204" pitchFamily="34" charset="0"/>
              </a:rPr>
              <a:t>Individual</a:t>
            </a:r>
          </a:p>
          <a:p>
            <a:pPr marL="0" indent="0">
              <a:buFont typeface="Wingdings" pitchFamily="2" charset="2"/>
              <a:buNone/>
            </a:pPr>
            <a:r>
              <a:rPr lang="en-US" sz="2400">
                <a:latin typeface="Georgia Pro" panose="02040502050405020303" pitchFamily="18" charset="0"/>
              </a:rPr>
              <a:t>$4,300 </a:t>
            </a:r>
          </a:p>
          <a:p>
            <a:pPr marL="0" indent="0">
              <a:buFont typeface="Wingdings" pitchFamily="2" charset="2"/>
              <a:buNone/>
            </a:pPr>
            <a:br>
              <a:rPr lang="en-US" b="1">
                <a:latin typeface="Aptos" panose="020B0004020202020204" pitchFamily="34" charset="0"/>
              </a:rPr>
            </a:br>
            <a:r>
              <a:rPr lang="en-US" b="1">
                <a:latin typeface="Aptos" panose="020B0004020202020204" pitchFamily="34" charset="0"/>
              </a:rPr>
              <a:t>Family</a:t>
            </a:r>
          </a:p>
          <a:p>
            <a:pPr marL="0" indent="0">
              <a:buFont typeface="Wingdings" pitchFamily="2" charset="2"/>
              <a:buNone/>
            </a:pPr>
            <a:r>
              <a:rPr lang="en-US" sz="2400">
                <a:latin typeface="Georgia Pro" panose="02040502050405020303" pitchFamily="18" charset="0"/>
              </a:rPr>
              <a:t>$8,550</a:t>
            </a:r>
          </a:p>
          <a:p>
            <a:pPr marL="0" indent="0">
              <a:buFont typeface="Wingdings" pitchFamily="2" charset="2"/>
              <a:buNone/>
            </a:pPr>
            <a:br>
              <a:rPr lang="en-US" b="1">
                <a:latin typeface="Aptos" panose="020B0004020202020204" pitchFamily="34" charset="0"/>
              </a:rPr>
            </a:br>
            <a:r>
              <a:rPr lang="en-US" sz="1200" b="1">
                <a:latin typeface="Aptos" panose="020B0004020202020204" pitchFamily="34" charset="0"/>
              </a:rPr>
              <a:t>Catch-up</a:t>
            </a:r>
            <a:r>
              <a:rPr lang="en-US">
                <a:latin typeface="Aptos" panose="020B0004020202020204" pitchFamily="34" charset="0"/>
              </a:rPr>
              <a:t> </a:t>
            </a:r>
            <a:r>
              <a:rPr lang="en-US" i="1">
                <a:latin typeface="Aptos" panose="020B0004020202020204" pitchFamily="34" charset="0"/>
              </a:rPr>
              <a:t>(for individuals 55 and older)</a:t>
            </a:r>
          </a:p>
          <a:p>
            <a:pPr marL="0" indent="0">
              <a:buFont typeface="Wingdings" pitchFamily="2" charset="2"/>
              <a:buNone/>
            </a:pPr>
            <a:r>
              <a:rPr lang="en-US" sz="2400">
                <a:latin typeface="Georgia Pro" panose="02040502050405020303" pitchFamily="18" charset="0"/>
              </a:rPr>
              <a:t>$1,000</a:t>
            </a:r>
          </a:p>
          <a:p>
            <a:pPr marL="0" indent="0">
              <a:buFont typeface="Wingdings" pitchFamily="2" charset="2"/>
              <a:buNone/>
            </a:pPr>
            <a:endParaRPr lang="en-US" b="1"/>
          </a:p>
          <a:p>
            <a:endParaRPr lang="en-US"/>
          </a:p>
        </p:txBody>
      </p:sp>
      <p:sp>
        <p:nvSpPr>
          <p:cNvPr id="13" name="Text Placeholder 9">
            <a:extLst>
              <a:ext uri="{FF2B5EF4-FFF2-40B4-BE49-F238E27FC236}">
                <a16:creationId xmlns:a16="http://schemas.microsoft.com/office/drawing/2014/main" id="{29DC0C67-58FF-F3F0-2F2D-4A6E8408A6E2}"/>
              </a:ext>
            </a:extLst>
          </p:cNvPr>
          <p:cNvSpPr txBox="1">
            <a:spLocks/>
          </p:cNvSpPr>
          <p:nvPr userDrawn="1"/>
        </p:nvSpPr>
        <p:spPr>
          <a:xfrm>
            <a:off x="6305549" y="2002299"/>
            <a:ext cx="5238751" cy="1594277"/>
          </a:xfrm>
          <a:prstGeom prst="rect">
            <a:avLst/>
          </a:prstGeom>
          <a:noFill/>
        </p:spPr>
        <p:txBody>
          <a:bodyPr vert="horz" lIns="0" tIns="9144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1200"/>
              </a:spcAft>
              <a:buFont typeface="Wingdings" pitchFamily="2" charset="2"/>
              <a:buNone/>
            </a:pPr>
            <a:r>
              <a:rPr lang="en-US" sz="1600" b="1"/>
              <a:t>HSAs are triple tax advantaged</a:t>
            </a:r>
            <a:endParaRPr lang="en-US"/>
          </a:p>
          <a:p>
            <a:pPr marL="287338" indent="-230188">
              <a:buFont typeface="+mj-lt"/>
              <a:buAutoNum type="arabicPeriod"/>
            </a:pPr>
            <a:r>
              <a:rPr lang="en-US"/>
              <a:t>Contributions are tax deductible</a:t>
            </a:r>
          </a:p>
          <a:p>
            <a:pPr marL="287338" indent="-230188">
              <a:buFont typeface="+mj-lt"/>
              <a:buAutoNum type="arabicPeriod"/>
            </a:pPr>
            <a:r>
              <a:rPr lang="en-US"/>
              <a:t>Earnings grow tax-free</a:t>
            </a:r>
          </a:p>
          <a:p>
            <a:pPr marL="287338" indent="-230188">
              <a:buFont typeface="+mj-lt"/>
              <a:buAutoNum type="arabicPeriod"/>
            </a:pPr>
            <a:r>
              <a:rPr lang="en-US"/>
              <a:t>If withdrawn for qualified medical expenses no taxes are owed</a:t>
            </a:r>
          </a:p>
          <a:p>
            <a:endParaRPr lang="en-US"/>
          </a:p>
        </p:txBody>
      </p:sp>
      <p:sp>
        <p:nvSpPr>
          <p:cNvPr id="5" name="Text Placeholder 11">
            <a:extLst>
              <a:ext uri="{FF2B5EF4-FFF2-40B4-BE49-F238E27FC236}">
                <a16:creationId xmlns:a16="http://schemas.microsoft.com/office/drawing/2014/main" id="{109E4012-78DA-179E-984A-4D1B5B32EA55}"/>
              </a:ext>
            </a:extLst>
          </p:cNvPr>
          <p:cNvSpPr txBox="1">
            <a:spLocks/>
          </p:cNvSpPr>
          <p:nvPr userDrawn="1"/>
        </p:nvSpPr>
        <p:spPr>
          <a:xfrm>
            <a:off x="6305549" y="3968500"/>
            <a:ext cx="5238751" cy="1594277"/>
          </a:xfrm>
          <a:prstGeom prst="rect">
            <a:avLst/>
          </a:prstGeom>
          <a:noFill/>
        </p:spPr>
        <p:txBody>
          <a:bodyPr vert="horz" lIns="0" tIns="9144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1200"/>
              </a:spcAft>
              <a:buFont typeface="Wingdings" pitchFamily="2" charset="2"/>
              <a:buNone/>
            </a:pPr>
            <a:r>
              <a:rPr lang="en-US" sz="1600"/>
              <a:t>Contributions can be made up until </a:t>
            </a:r>
            <a:r>
              <a:rPr lang="en-US" sz="1600" b="1"/>
              <a:t>April 15, 2026</a:t>
            </a:r>
          </a:p>
          <a:p>
            <a:pPr marL="0" indent="0">
              <a:buFont typeface="Wingdings" pitchFamily="2" charset="2"/>
              <a:buNone/>
            </a:pPr>
            <a:r>
              <a:rPr lang="en-US" b="1"/>
              <a:t>At age 65</a:t>
            </a:r>
            <a:r>
              <a:rPr lang="en-US"/>
              <a:t>, you can withdraw </a:t>
            </a:r>
            <a:r>
              <a:rPr lang="en-US" b="1"/>
              <a:t>penalty-free</a:t>
            </a:r>
            <a:r>
              <a:rPr lang="en-US"/>
              <a:t> from HSA for any purpose (but not tax-free)</a:t>
            </a:r>
          </a:p>
          <a:p>
            <a:pPr marL="0" indent="0">
              <a:buFont typeface="Wingdings" pitchFamily="2" charset="2"/>
              <a:buNone/>
            </a:pPr>
            <a:r>
              <a:rPr lang="en-US" b="1"/>
              <a:t>Once enrolled in Medicare</a:t>
            </a:r>
            <a:r>
              <a:rPr lang="en-US"/>
              <a:t>, you lose the ability to contribute to an HSA in the month you turn 65 and enroll</a:t>
            </a:r>
          </a:p>
          <a:p>
            <a:endParaRPr lang="en-US"/>
          </a:p>
        </p:txBody>
      </p:sp>
      <p:sp>
        <p:nvSpPr>
          <p:cNvPr id="16" name="SmartArt Placeholder 6">
            <a:extLst>
              <a:ext uri="{FF2B5EF4-FFF2-40B4-BE49-F238E27FC236}">
                <a16:creationId xmlns:a16="http://schemas.microsoft.com/office/drawing/2014/main" id="{526A9741-8AA7-1165-D445-FDB58F2AE9F7}"/>
              </a:ext>
            </a:extLst>
          </p:cNvPr>
          <p:cNvSpPr txBox="1">
            <a:spLocks/>
          </p:cNvSpPr>
          <p:nvPr userDrawn="1"/>
        </p:nvSpPr>
        <p:spPr>
          <a:xfrm>
            <a:off x="761217" y="1943100"/>
            <a:ext cx="5225222"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8" name="SmartArt Placeholder 7">
            <a:extLst>
              <a:ext uri="{FF2B5EF4-FFF2-40B4-BE49-F238E27FC236}">
                <a16:creationId xmlns:a16="http://schemas.microsoft.com/office/drawing/2014/main" id="{D45C2F28-93A8-6F20-2B1F-B0D13512CB83}"/>
              </a:ext>
            </a:extLst>
          </p:cNvPr>
          <p:cNvSpPr txBox="1">
            <a:spLocks/>
          </p:cNvSpPr>
          <p:nvPr userDrawn="1"/>
        </p:nvSpPr>
        <p:spPr>
          <a:xfrm>
            <a:off x="6305298" y="1943100"/>
            <a:ext cx="5225222"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8" name="SmartArt Placeholder 13">
            <a:extLst>
              <a:ext uri="{FF2B5EF4-FFF2-40B4-BE49-F238E27FC236}">
                <a16:creationId xmlns:a16="http://schemas.microsoft.com/office/drawing/2014/main" id="{FCF51D4E-8F20-9FB3-B429-D5686C7159C8}"/>
              </a:ext>
            </a:extLst>
          </p:cNvPr>
          <p:cNvSpPr txBox="1">
            <a:spLocks/>
          </p:cNvSpPr>
          <p:nvPr userDrawn="1"/>
        </p:nvSpPr>
        <p:spPr>
          <a:xfrm>
            <a:off x="6301615" y="3898809"/>
            <a:ext cx="5225222" cy="9144"/>
          </a:xfrm>
          <a:prstGeom prst="rect">
            <a:avLst/>
          </a:prstGeom>
          <a:solidFill>
            <a:schemeClr val="accent1"/>
          </a:solidFill>
          <a:ln>
            <a:solidFill>
              <a:schemeClr val="accent1">
                <a:shade val="15000"/>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9" name="Text Placeholder 5">
            <a:extLst>
              <a:ext uri="{FF2B5EF4-FFF2-40B4-BE49-F238E27FC236}">
                <a16:creationId xmlns:a16="http://schemas.microsoft.com/office/drawing/2014/main" id="{9A51EA6C-0A0B-F1B7-7902-E97985CE939B}"/>
              </a:ext>
            </a:extLst>
          </p:cNvPr>
          <p:cNvSpPr txBox="1">
            <a:spLocks/>
          </p:cNvSpPr>
          <p:nvPr userDrawn="1"/>
        </p:nvSpPr>
        <p:spPr>
          <a:xfrm>
            <a:off x="645626" y="5829300"/>
            <a:ext cx="10911375" cy="355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a:cs typeface="Arial"/>
              </a:rPr>
              <a:t>Source: IRS Rev. Proc. 2024-25 (</a:t>
            </a:r>
            <a:r>
              <a:rPr lang="en-US">
                <a:latin typeface="Aptos"/>
                <a:cs typeface="Arial"/>
                <a:hlinkClick r:id="rId2"/>
              </a:rPr>
              <a:t>https://www.irs.gov/pub/irs-drop/rp-24-25.pdf</a:t>
            </a:r>
            <a:r>
              <a:rPr lang="en-US">
                <a:latin typeface="Aptos"/>
                <a:cs typeface="Arial"/>
              </a:rPr>
              <a:t>).This information is for educational purposes only, and is not intended to provide, and should not be relied on for tax, legal or accounting advice.</a:t>
            </a:r>
            <a:br>
              <a:rPr lang="en-US">
                <a:latin typeface="Aptos"/>
                <a:cs typeface="Arial"/>
              </a:rPr>
            </a:br>
            <a:r>
              <a:rPr lang="en-US">
                <a:latin typeface="Aptos"/>
                <a:cs typeface="Arial"/>
              </a:rPr>
              <a:t>Please consult your own tax, legal and accounting advisors to discuss your unique tax circumstances.</a:t>
            </a:r>
          </a:p>
        </p:txBody>
      </p:sp>
    </p:spTree>
    <p:extLst>
      <p:ext uri="{BB962C8B-B14F-4D97-AF65-F5344CB8AC3E}">
        <p14:creationId xmlns:p14="http://schemas.microsoft.com/office/powerpoint/2010/main" val="30382484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4 Blocks">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a:p>
        </p:txBody>
      </p:sp>
      <p:sp>
        <p:nvSpPr>
          <p:cNvPr id="3" name="Title 1">
            <a:extLst>
              <a:ext uri="{FF2B5EF4-FFF2-40B4-BE49-F238E27FC236}">
                <a16:creationId xmlns:a16="http://schemas.microsoft.com/office/drawing/2014/main" id="{A9D63839-B839-40EC-99EE-440E930391C7}"/>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Charitable Gifting - Qualified Charitable Contributions (QCD)</a:t>
            </a:r>
          </a:p>
        </p:txBody>
      </p:sp>
      <p:sp>
        <p:nvSpPr>
          <p:cNvPr id="16" name="Text Placeholder 2">
            <a:extLst>
              <a:ext uri="{FF2B5EF4-FFF2-40B4-BE49-F238E27FC236}">
                <a16:creationId xmlns:a16="http://schemas.microsoft.com/office/drawing/2014/main" id="{4DE002DC-C29C-5DD0-B0E0-9AABBA46B4BF}"/>
              </a:ext>
            </a:extLst>
          </p:cNvPr>
          <p:cNvSpPr txBox="1">
            <a:spLocks noGrp="1" noRot="1" noMove="1" noResize="1" noEditPoints="1" noAdjustHandles="1" noChangeArrowheads="1" noChangeShapeType="1"/>
          </p:cNvSpPr>
          <p:nvPr userDrawn="1"/>
        </p:nvSpPr>
        <p:spPr>
          <a:xfrm>
            <a:off x="762000" y="1846316"/>
            <a:ext cx="4612313" cy="1597861"/>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a:t>For those taking Required Minimum Distributions, QCD gifts can reduce taxable income and AGI benefiting:</a:t>
            </a:r>
          </a:p>
          <a:p>
            <a:pPr marL="171450">
              <a:spcAft>
                <a:spcPts val="300"/>
              </a:spcAft>
            </a:pPr>
            <a:r>
              <a:rPr lang="en-US"/>
              <a:t>Medicare Premiums</a:t>
            </a:r>
          </a:p>
          <a:p>
            <a:pPr marL="171450">
              <a:spcBef>
                <a:spcPts val="0"/>
              </a:spcBef>
            </a:pPr>
            <a:r>
              <a:rPr lang="en-US"/>
              <a:t>Net Investment Income </a:t>
            </a:r>
          </a:p>
          <a:p>
            <a:pPr marL="0" indent="0">
              <a:buFont typeface="Wingdings" pitchFamily="2" charset="2"/>
              <a:buNone/>
            </a:pPr>
            <a:endParaRPr lang="en-US"/>
          </a:p>
        </p:txBody>
      </p:sp>
      <p:sp>
        <p:nvSpPr>
          <p:cNvPr id="5" name="Text Placeholder 3">
            <a:extLst>
              <a:ext uri="{FF2B5EF4-FFF2-40B4-BE49-F238E27FC236}">
                <a16:creationId xmlns:a16="http://schemas.microsoft.com/office/drawing/2014/main" id="{EBEF7052-061E-7059-C7DB-68188E937401}"/>
              </a:ext>
            </a:extLst>
          </p:cNvPr>
          <p:cNvSpPr txBox="1">
            <a:spLocks noGrp="1" noRot="1" noMove="1" noResize="1" noEditPoints="1" noAdjustHandles="1" noChangeArrowheads="1" noChangeShapeType="1"/>
          </p:cNvSpPr>
          <p:nvPr userDrawn="1"/>
        </p:nvSpPr>
        <p:spPr>
          <a:xfrm>
            <a:off x="6305549" y="1849900"/>
            <a:ext cx="4612313" cy="1594277"/>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a:t>Can give up to $108,000 directly from IRA</a:t>
            </a:r>
          </a:p>
          <a:p>
            <a:pPr marL="171450"/>
            <a:r>
              <a:rPr lang="en-US"/>
              <a:t>Must be 70 ½ at the time of the distribution (not merely turning 70 ½ later that year)</a:t>
            </a:r>
          </a:p>
          <a:p>
            <a:pPr marL="0" indent="0">
              <a:buFont typeface="Wingdings" pitchFamily="2" charset="2"/>
              <a:buNone/>
            </a:pPr>
            <a:endParaRPr lang="en-US"/>
          </a:p>
        </p:txBody>
      </p:sp>
      <p:sp>
        <p:nvSpPr>
          <p:cNvPr id="18" name="Text Placeholder 4">
            <a:extLst>
              <a:ext uri="{FF2B5EF4-FFF2-40B4-BE49-F238E27FC236}">
                <a16:creationId xmlns:a16="http://schemas.microsoft.com/office/drawing/2014/main" id="{84B47054-84CF-F49D-2D20-AB2DABC1F06D}"/>
              </a:ext>
            </a:extLst>
          </p:cNvPr>
          <p:cNvSpPr txBox="1">
            <a:spLocks noGrp="1" noRot="1" noMove="1" noResize="1" noEditPoints="1" noAdjustHandles="1" noChangeArrowheads="1" noChangeShapeType="1"/>
          </p:cNvSpPr>
          <p:nvPr userDrawn="1"/>
        </p:nvSpPr>
        <p:spPr>
          <a:xfrm>
            <a:off x="762000" y="3816101"/>
            <a:ext cx="4612313" cy="1594277"/>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Aft>
                <a:spcPts val="600"/>
              </a:spcAft>
              <a:buFont typeface="Wingdings" pitchFamily="2" charset="2"/>
              <a:buNone/>
            </a:pPr>
            <a:r>
              <a:rPr lang="en-US"/>
              <a:t>Must go to qualified 501(c)(3) organization. CANNOT go to the following organizations/vehicles:</a:t>
            </a:r>
          </a:p>
          <a:p>
            <a:pPr marL="171450">
              <a:spcBef>
                <a:spcPts val="0"/>
              </a:spcBef>
              <a:spcAft>
                <a:spcPts val="300"/>
              </a:spcAft>
            </a:pPr>
            <a:r>
              <a:rPr lang="en-US"/>
              <a:t>Donor Advised Fund</a:t>
            </a:r>
          </a:p>
          <a:p>
            <a:pPr marL="171450">
              <a:spcBef>
                <a:spcPts val="0"/>
              </a:spcBef>
              <a:spcAft>
                <a:spcPts val="300"/>
              </a:spcAft>
            </a:pPr>
            <a:r>
              <a:rPr lang="en-US"/>
              <a:t>Private Foundation</a:t>
            </a:r>
          </a:p>
          <a:p>
            <a:pPr marL="171450">
              <a:spcBef>
                <a:spcPts val="0"/>
              </a:spcBef>
              <a:spcAft>
                <a:spcPts val="300"/>
              </a:spcAft>
            </a:pPr>
            <a:r>
              <a:rPr lang="en-US"/>
              <a:t>Supporting Organization</a:t>
            </a:r>
          </a:p>
          <a:p>
            <a:endParaRPr lang="en-US"/>
          </a:p>
        </p:txBody>
      </p:sp>
      <p:sp>
        <p:nvSpPr>
          <p:cNvPr id="8" name="Text Placeholder 5">
            <a:extLst>
              <a:ext uri="{FF2B5EF4-FFF2-40B4-BE49-F238E27FC236}">
                <a16:creationId xmlns:a16="http://schemas.microsoft.com/office/drawing/2014/main" id="{187E3FED-9508-DA96-DAEE-9D23B0806E78}"/>
              </a:ext>
            </a:extLst>
          </p:cNvPr>
          <p:cNvSpPr txBox="1">
            <a:spLocks noGrp="1" noRot="1" noMove="1" noResize="1" noEditPoints="1" noAdjustHandles="1" noChangeArrowheads="1" noChangeShapeType="1"/>
          </p:cNvSpPr>
          <p:nvPr userDrawn="1"/>
        </p:nvSpPr>
        <p:spPr>
          <a:xfrm>
            <a:off x="6305549" y="3816101"/>
            <a:ext cx="4612313" cy="1594277"/>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a:t>CANNOT receive any benefit from the QCD</a:t>
            </a:r>
          </a:p>
          <a:p>
            <a:pPr marL="171450">
              <a:spcAft>
                <a:spcPts val="300"/>
              </a:spcAft>
            </a:pPr>
            <a:r>
              <a:rPr lang="en-US"/>
              <a:t>Purchase something at a charity auction</a:t>
            </a:r>
          </a:p>
          <a:p>
            <a:pPr marL="171450">
              <a:spcBef>
                <a:spcPts val="0"/>
              </a:spcBef>
            </a:pPr>
            <a:r>
              <a:rPr lang="en-US"/>
              <a:t>Purchase tickets for charity golf outing</a:t>
            </a:r>
          </a:p>
          <a:p>
            <a:pPr marL="0" indent="0">
              <a:buFont typeface="Wingdings" pitchFamily="2" charset="2"/>
              <a:buNone/>
            </a:pPr>
            <a:endParaRPr lang="en-US"/>
          </a:p>
        </p:txBody>
      </p:sp>
      <p:sp>
        <p:nvSpPr>
          <p:cNvPr id="9" name="Text Placeholder 10">
            <a:extLst>
              <a:ext uri="{FF2B5EF4-FFF2-40B4-BE49-F238E27FC236}">
                <a16:creationId xmlns:a16="http://schemas.microsoft.com/office/drawing/2014/main" id="{C4EE3EE9-8781-1996-BA24-A0FFA0426EA6}"/>
              </a:ext>
            </a:extLst>
          </p:cNvPr>
          <p:cNvSpPr txBox="1">
            <a:spLocks noGrp="1" noRot="1" noMove="1" noResize="1" noEditPoints="1" noAdjustHandles="1" noChangeArrowheads="1" noChangeShapeType="1"/>
          </p:cNvSpPr>
          <p:nvPr userDrawn="1"/>
        </p:nvSpPr>
        <p:spPr>
          <a:xfrm>
            <a:off x="645626" y="5829300"/>
            <a:ext cx="10911375" cy="355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atin typeface="Aptos"/>
                <a:cs typeface="Arial"/>
              </a:rPr>
              <a:t>Source: IRS Notice 2024-08 (</a:t>
            </a:r>
            <a:r>
              <a:rPr lang="en-US">
                <a:latin typeface="Aptos"/>
                <a:cs typeface="Arial"/>
                <a:hlinkClick r:id="rId2"/>
              </a:rPr>
              <a:t>https://www.irs.gov/pub/irs-drop/n-24-80.pdf</a:t>
            </a:r>
            <a:r>
              <a:rPr lang="en-US">
                <a:latin typeface="Aptos"/>
                <a:cs typeface="Arial"/>
              </a:rPr>
              <a:t> ) This information is for educational purposes only, and is not intended to provide, and should not be relied on for tax, legal or accounting advice.</a:t>
            </a:r>
            <a:br>
              <a:rPr lang="en-US">
                <a:latin typeface="Aptos"/>
                <a:cs typeface="Arial"/>
              </a:rPr>
            </a:br>
            <a:r>
              <a:rPr lang="en-US">
                <a:latin typeface="Aptos"/>
                <a:cs typeface="Arial"/>
              </a:rPr>
              <a:t>Please consult your own tax, legal and accounting advisors to discuss your unique tax circumstances.</a:t>
            </a:r>
          </a:p>
        </p:txBody>
      </p:sp>
      <p:grpSp>
        <p:nvGrpSpPr>
          <p:cNvPr id="10" name="Group 9">
            <a:extLst>
              <a:ext uri="{FF2B5EF4-FFF2-40B4-BE49-F238E27FC236}">
                <a16:creationId xmlns:a16="http://schemas.microsoft.com/office/drawing/2014/main" id="{D816F998-4864-3017-3BC0-522A7DDA0F91}"/>
              </a:ext>
            </a:extLst>
          </p:cNvPr>
          <p:cNvGrpSpPr>
            <a:grpSpLocks noGrp="1" noUngrp="1" noRot="1" noMove="1" noResize="1"/>
          </p:cNvGrpSpPr>
          <p:nvPr userDrawn="1"/>
        </p:nvGrpSpPr>
        <p:grpSpPr>
          <a:xfrm>
            <a:off x="816957" y="1801253"/>
            <a:ext cx="532807" cy="533400"/>
            <a:chOff x="955395" y="2096691"/>
            <a:chExt cx="639368" cy="640080"/>
          </a:xfrm>
        </p:grpSpPr>
        <p:sp>
          <p:nvSpPr>
            <p:cNvPr id="22" name="Freeform 91">
              <a:extLst>
                <a:ext uri="{FF2B5EF4-FFF2-40B4-BE49-F238E27FC236}">
                  <a16:creationId xmlns:a16="http://schemas.microsoft.com/office/drawing/2014/main" id="{F203B109-0538-E850-0B1B-26A636A4A0BA}"/>
                </a:ext>
              </a:extLst>
            </p:cNvPr>
            <p:cNvSpPr>
              <a:spLocks noGrp="1" noRot="1" noMove="1" noResize="1" noEditPoints="1" noAdjustHandles="1" noChangeArrowheads="1" noChangeShapeType="1"/>
            </p:cNvSpPr>
            <p:nvPr/>
          </p:nvSpPr>
          <p:spPr>
            <a:xfrm>
              <a:off x="1244847" y="2115957"/>
              <a:ext cx="245731" cy="157701"/>
            </a:xfrm>
            <a:custGeom>
              <a:avLst/>
              <a:gdLst>
                <a:gd name="connsiteX0" fmla="*/ 265984 w 435416"/>
                <a:gd name="connsiteY0" fmla="*/ 279432 h 279432"/>
                <a:gd name="connsiteX1" fmla="*/ 331734 w 435416"/>
                <a:gd name="connsiteY1" fmla="*/ 279432 h 279432"/>
                <a:gd name="connsiteX2" fmla="*/ 435416 w 435416"/>
                <a:gd name="connsiteY2" fmla="*/ 225305 h 279432"/>
                <a:gd name="connsiteX3" fmla="*/ 435416 w 435416"/>
                <a:gd name="connsiteY3" fmla="*/ 0 h 279432"/>
                <a:gd name="connsiteX4" fmla="*/ 234253 w 435416"/>
                <a:gd name="connsiteY4" fmla="*/ 0 h 279432"/>
                <a:gd name="connsiteX5" fmla="*/ 113588 w 435416"/>
                <a:gd name="connsiteY5" fmla="*/ 49981 h 279432"/>
                <a:gd name="connsiteX6" fmla="*/ 0 w 435416"/>
                <a:gd name="connsiteY6" fmla="*/ 163569 h 2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16" h="279432">
                  <a:moveTo>
                    <a:pt x="265984" y="279432"/>
                  </a:moveTo>
                  <a:lnTo>
                    <a:pt x="331734" y="279432"/>
                  </a:lnTo>
                  <a:cubicBezTo>
                    <a:pt x="374664" y="279432"/>
                    <a:pt x="412562" y="258013"/>
                    <a:pt x="435416" y="225305"/>
                  </a:cubicBezTo>
                  <a:lnTo>
                    <a:pt x="435416" y="0"/>
                  </a:lnTo>
                  <a:lnTo>
                    <a:pt x="234253" y="0"/>
                  </a:lnTo>
                  <a:cubicBezTo>
                    <a:pt x="188996" y="0"/>
                    <a:pt x="145591" y="17978"/>
                    <a:pt x="113588" y="49981"/>
                  </a:cubicBezTo>
                  <a:lnTo>
                    <a:pt x="0" y="163569"/>
                  </a:lnTo>
                </a:path>
              </a:pathLst>
            </a:custGeom>
            <a:noFill/>
            <a:ln w="15875" cap="rnd">
              <a:solidFill>
                <a:schemeClr val="tx1"/>
              </a:solidFill>
              <a:prstDash val="solid"/>
              <a:round/>
            </a:ln>
          </p:spPr>
          <p:txBody>
            <a:bodyPr rtlCol="0" anchor="ctr"/>
            <a:lstStyle/>
            <a:p>
              <a:endParaRPr lang="en-US" sz="1500"/>
            </a:p>
          </p:txBody>
        </p:sp>
        <p:sp>
          <p:nvSpPr>
            <p:cNvPr id="23" name="Freeform 92">
              <a:extLst>
                <a:ext uri="{FF2B5EF4-FFF2-40B4-BE49-F238E27FC236}">
                  <a16:creationId xmlns:a16="http://schemas.microsoft.com/office/drawing/2014/main" id="{4032BAA6-378D-D9BC-13FE-5A5062C3DD8C}"/>
                </a:ext>
              </a:extLst>
            </p:cNvPr>
            <p:cNvSpPr>
              <a:spLocks noGrp="1" noRot="1" noMove="1" noResize="1" noEditPoints="1" noAdjustHandles="1" noChangeArrowheads="1" noChangeShapeType="1"/>
            </p:cNvSpPr>
            <p:nvPr/>
          </p:nvSpPr>
          <p:spPr>
            <a:xfrm>
              <a:off x="955396" y="2368772"/>
              <a:ext cx="639367" cy="367999"/>
            </a:xfrm>
            <a:custGeom>
              <a:avLst/>
              <a:gdLst>
                <a:gd name="connsiteX0" fmla="*/ 381642 w 1132905"/>
                <a:gd name="connsiteY0" fmla="*/ 2 h 652063"/>
                <a:gd name="connsiteX1" fmla="*/ 143944 w 1132905"/>
                <a:gd name="connsiteY1" fmla="*/ 2 h 652063"/>
                <a:gd name="connsiteX2" fmla="*/ 89536 w 1132905"/>
                <a:gd name="connsiteY2" fmla="*/ 31029 h 652063"/>
                <a:gd name="connsiteX3" fmla="*/ 19082 w 1132905"/>
                <a:gd name="connsiteY3" fmla="*/ 150096 h 652063"/>
                <a:gd name="connsiteX4" fmla="*/ 0 w 1132905"/>
                <a:gd name="connsiteY4" fmla="*/ 219821 h 652063"/>
                <a:gd name="connsiteX5" fmla="*/ 0 w 1132905"/>
                <a:gd name="connsiteY5" fmla="*/ 614131 h 652063"/>
                <a:gd name="connsiteX6" fmla="*/ 37932 w 1132905"/>
                <a:gd name="connsiteY6" fmla="*/ 652063 h 652063"/>
                <a:gd name="connsiteX7" fmla="*/ 1094973 w 1132905"/>
                <a:gd name="connsiteY7" fmla="*/ 652063 h 652063"/>
                <a:gd name="connsiteX8" fmla="*/ 1132905 w 1132905"/>
                <a:gd name="connsiteY8" fmla="*/ 614131 h 652063"/>
                <a:gd name="connsiteX9" fmla="*/ 1132905 w 1132905"/>
                <a:gd name="connsiteY9" fmla="*/ 219821 h 652063"/>
                <a:gd name="connsiteX10" fmla="*/ 1113821 w 1132905"/>
                <a:gd name="connsiteY10" fmla="*/ 150094 h 652063"/>
                <a:gd name="connsiteX11" fmla="*/ 1043368 w 1132905"/>
                <a:gd name="connsiteY11" fmla="*/ 31027 h 652063"/>
                <a:gd name="connsiteX12" fmla="*/ 988959 w 1132905"/>
                <a:gd name="connsiteY12" fmla="*/ 0 h 652063"/>
                <a:gd name="connsiteX13" fmla="*/ 892781 w 1132905"/>
                <a:gd name="connsiteY13" fmla="*/ 0 h 65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2905" h="652063">
                  <a:moveTo>
                    <a:pt x="381642" y="2"/>
                  </a:moveTo>
                  <a:lnTo>
                    <a:pt x="143944" y="2"/>
                  </a:lnTo>
                  <a:cubicBezTo>
                    <a:pt x="121598" y="2"/>
                    <a:pt x="100914" y="11798"/>
                    <a:pt x="89536" y="31029"/>
                  </a:cubicBezTo>
                  <a:lnTo>
                    <a:pt x="19082" y="150096"/>
                  </a:lnTo>
                  <a:cubicBezTo>
                    <a:pt x="6591" y="171209"/>
                    <a:pt x="0" y="195289"/>
                    <a:pt x="0" y="219821"/>
                  </a:cubicBezTo>
                  <a:lnTo>
                    <a:pt x="0" y="614131"/>
                  </a:lnTo>
                  <a:cubicBezTo>
                    <a:pt x="0" y="635080"/>
                    <a:pt x="16983" y="652063"/>
                    <a:pt x="37932" y="652063"/>
                  </a:cubicBezTo>
                  <a:lnTo>
                    <a:pt x="1094973" y="652063"/>
                  </a:lnTo>
                  <a:cubicBezTo>
                    <a:pt x="1115923" y="652063"/>
                    <a:pt x="1132905" y="635080"/>
                    <a:pt x="1132905" y="614131"/>
                  </a:cubicBezTo>
                  <a:lnTo>
                    <a:pt x="1132905" y="219821"/>
                  </a:lnTo>
                  <a:cubicBezTo>
                    <a:pt x="1132905" y="195289"/>
                    <a:pt x="1126315" y="171207"/>
                    <a:pt x="1113821" y="150094"/>
                  </a:cubicBezTo>
                  <a:lnTo>
                    <a:pt x="1043368" y="31027"/>
                  </a:lnTo>
                  <a:cubicBezTo>
                    <a:pt x="1031989" y="11796"/>
                    <a:pt x="1011303" y="0"/>
                    <a:pt x="988959" y="0"/>
                  </a:cubicBezTo>
                  <a:lnTo>
                    <a:pt x="892781" y="0"/>
                  </a:lnTo>
                </a:path>
              </a:pathLst>
            </a:custGeom>
            <a:noFill/>
            <a:ln w="15875" cap="rnd">
              <a:solidFill>
                <a:schemeClr val="tx1"/>
              </a:solidFill>
              <a:prstDash val="solid"/>
              <a:round/>
            </a:ln>
          </p:spPr>
          <p:txBody>
            <a:bodyPr rtlCol="0" anchor="ctr"/>
            <a:lstStyle/>
            <a:p>
              <a:endParaRPr lang="en-US" sz="1500"/>
            </a:p>
          </p:txBody>
        </p:sp>
        <p:sp>
          <p:nvSpPr>
            <p:cNvPr id="11" name="Freeform 93">
              <a:extLst>
                <a:ext uri="{FF2B5EF4-FFF2-40B4-BE49-F238E27FC236}">
                  <a16:creationId xmlns:a16="http://schemas.microsoft.com/office/drawing/2014/main" id="{F0DC1A8F-920D-704F-C366-AD9C2CFDA930}"/>
                </a:ext>
              </a:extLst>
            </p:cNvPr>
            <p:cNvSpPr>
              <a:spLocks noGrp="1" noRot="1" noMove="1" noResize="1" noEditPoints="1" noAdjustHandles="1" noChangeArrowheads="1" noChangeShapeType="1"/>
            </p:cNvSpPr>
            <p:nvPr/>
          </p:nvSpPr>
          <p:spPr>
            <a:xfrm>
              <a:off x="1379377" y="2368774"/>
              <a:ext cx="34794" cy="1288"/>
            </a:xfrm>
            <a:custGeom>
              <a:avLst/>
              <a:gdLst>
                <a:gd name="connsiteX0" fmla="*/ 61651 w 61651"/>
                <a:gd name="connsiteY0" fmla="*/ 0 h 2282"/>
                <a:gd name="connsiteX1" fmla="*/ 0 w 61651"/>
                <a:gd name="connsiteY1" fmla="*/ 0 h 2282"/>
              </a:gdLst>
              <a:ahLst/>
              <a:cxnLst>
                <a:cxn ang="0">
                  <a:pos x="connsiteX0" y="connsiteY0"/>
                </a:cxn>
                <a:cxn ang="0">
                  <a:pos x="connsiteX1" y="connsiteY1"/>
                </a:cxn>
              </a:cxnLst>
              <a:rect l="l" t="t" r="r" b="b"/>
              <a:pathLst>
                <a:path w="61651" h="2282">
                  <a:moveTo>
                    <a:pt x="61651" y="0"/>
                  </a:moveTo>
                  <a:lnTo>
                    <a:pt x="0" y="0"/>
                  </a:lnTo>
                </a:path>
              </a:pathLst>
            </a:custGeom>
            <a:ln w="15875" cap="rnd">
              <a:solidFill>
                <a:schemeClr val="tx1"/>
              </a:solidFill>
              <a:prstDash val="solid"/>
              <a:round/>
            </a:ln>
          </p:spPr>
          <p:txBody>
            <a:bodyPr rtlCol="0" anchor="ctr"/>
            <a:lstStyle/>
            <a:p>
              <a:endParaRPr lang="en-US" sz="1500"/>
            </a:p>
          </p:txBody>
        </p:sp>
        <p:sp>
          <p:nvSpPr>
            <p:cNvPr id="53" name="Freeform 94">
              <a:extLst>
                <a:ext uri="{FF2B5EF4-FFF2-40B4-BE49-F238E27FC236}">
                  <a16:creationId xmlns:a16="http://schemas.microsoft.com/office/drawing/2014/main" id="{F9EFD32A-8336-4147-9CAE-4468BC914AB3}"/>
                </a:ext>
              </a:extLst>
            </p:cNvPr>
            <p:cNvSpPr>
              <a:spLocks noGrp="1" noRot="1" noMove="1" noResize="1" noEditPoints="1" noAdjustHandles="1" noChangeArrowheads="1" noChangeShapeType="1"/>
            </p:cNvSpPr>
            <p:nvPr/>
          </p:nvSpPr>
          <p:spPr>
            <a:xfrm>
              <a:off x="955395" y="2481447"/>
              <a:ext cx="639367" cy="255324"/>
            </a:xfrm>
            <a:custGeom>
              <a:avLst/>
              <a:gdLst>
                <a:gd name="connsiteX0" fmla="*/ 230994 w 1132905"/>
                <a:gd name="connsiteY0" fmla="*/ 0 h 452412"/>
                <a:gd name="connsiteX1" fmla="*/ 37932 w 1132905"/>
                <a:gd name="connsiteY1" fmla="*/ 0 h 452412"/>
                <a:gd name="connsiteX2" fmla="*/ 0 w 1132905"/>
                <a:gd name="connsiteY2" fmla="*/ 37932 h 452412"/>
                <a:gd name="connsiteX3" fmla="*/ 0 w 1132905"/>
                <a:gd name="connsiteY3" fmla="*/ 414481 h 452412"/>
                <a:gd name="connsiteX4" fmla="*/ 37932 w 1132905"/>
                <a:gd name="connsiteY4" fmla="*/ 452413 h 452412"/>
                <a:gd name="connsiteX5" fmla="*/ 1094973 w 1132905"/>
                <a:gd name="connsiteY5" fmla="*/ 452413 h 452412"/>
                <a:gd name="connsiteX6" fmla="*/ 1132905 w 1132905"/>
                <a:gd name="connsiteY6" fmla="*/ 414481 h 452412"/>
                <a:gd name="connsiteX7" fmla="*/ 1132905 w 1132905"/>
                <a:gd name="connsiteY7" fmla="*/ 37932 h 452412"/>
                <a:gd name="connsiteX8" fmla="*/ 1094973 w 1132905"/>
                <a:gd name="connsiteY8" fmla="*/ 0 h 452412"/>
                <a:gd name="connsiteX9" fmla="*/ 310865 w 1132905"/>
                <a:gd name="connsiteY9" fmla="*/ 0 h 45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2905" h="452412">
                  <a:moveTo>
                    <a:pt x="230994" y="0"/>
                  </a:moveTo>
                  <a:lnTo>
                    <a:pt x="37932" y="0"/>
                  </a:lnTo>
                  <a:cubicBezTo>
                    <a:pt x="16983" y="0"/>
                    <a:pt x="0" y="16983"/>
                    <a:pt x="0" y="37932"/>
                  </a:cubicBezTo>
                  <a:lnTo>
                    <a:pt x="0" y="414481"/>
                  </a:lnTo>
                  <a:cubicBezTo>
                    <a:pt x="0" y="435430"/>
                    <a:pt x="16983" y="452413"/>
                    <a:pt x="37932" y="452413"/>
                  </a:cubicBezTo>
                  <a:lnTo>
                    <a:pt x="1094973" y="452413"/>
                  </a:lnTo>
                  <a:cubicBezTo>
                    <a:pt x="1115922" y="452413"/>
                    <a:pt x="1132905" y="435430"/>
                    <a:pt x="1132905" y="414481"/>
                  </a:cubicBezTo>
                  <a:lnTo>
                    <a:pt x="1132905" y="37932"/>
                  </a:lnTo>
                  <a:cubicBezTo>
                    <a:pt x="1132905" y="16983"/>
                    <a:pt x="1115922" y="0"/>
                    <a:pt x="1094973" y="0"/>
                  </a:cubicBezTo>
                  <a:lnTo>
                    <a:pt x="310865" y="0"/>
                  </a:lnTo>
                </a:path>
              </a:pathLst>
            </a:custGeom>
            <a:noFill/>
            <a:ln w="15875" cap="rnd">
              <a:solidFill>
                <a:schemeClr val="tx1"/>
              </a:solidFill>
              <a:prstDash val="solid"/>
              <a:round/>
            </a:ln>
          </p:spPr>
          <p:txBody>
            <a:bodyPr rtlCol="0" anchor="ctr"/>
            <a:lstStyle/>
            <a:p>
              <a:endParaRPr lang="en-US" sz="1500"/>
            </a:p>
          </p:txBody>
        </p:sp>
        <p:sp>
          <p:nvSpPr>
            <p:cNvPr id="54" name="Freeform 95">
              <a:extLst>
                <a:ext uri="{FF2B5EF4-FFF2-40B4-BE49-F238E27FC236}">
                  <a16:creationId xmlns:a16="http://schemas.microsoft.com/office/drawing/2014/main" id="{C9FBC2F6-DD08-E7E9-33A8-7CE8C43F08B3}"/>
                </a:ext>
              </a:extLst>
            </p:cNvPr>
            <p:cNvSpPr>
              <a:spLocks noGrp="1" noRot="1" noMove="1" noResize="1" noEditPoints="1" noAdjustHandles="1" noChangeArrowheads="1" noChangeShapeType="1"/>
            </p:cNvSpPr>
            <p:nvPr/>
          </p:nvSpPr>
          <p:spPr>
            <a:xfrm>
              <a:off x="1205451" y="2204256"/>
              <a:ext cx="146644" cy="29497"/>
            </a:xfrm>
            <a:custGeom>
              <a:avLst/>
              <a:gdLst>
                <a:gd name="connsiteX0" fmla="*/ 259841 w 259841"/>
                <a:gd name="connsiteY0" fmla="*/ 52268 h 52267"/>
                <a:gd name="connsiteX1" fmla="*/ 123376 w 259841"/>
                <a:gd name="connsiteY1" fmla="*/ 0 h 52267"/>
                <a:gd name="connsiteX2" fmla="*/ 0 w 259841"/>
                <a:gd name="connsiteY2" fmla="*/ 41455 h 52267"/>
              </a:gdLst>
              <a:ahLst/>
              <a:cxnLst>
                <a:cxn ang="0">
                  <a:pos x="connsiteX0" y="connsiteY0"/>
                </a:cxn>
                <a:cxn ang="0">
                  <a:pos x="connsiteX1" y="connsiteY1"/>
                </a:cxn>
                <a:cxn ang="0">
                  <a:pos x="connsiteX2" y="connsiteY2"/>
                </a:cxn>
              </a:cxnLst>
              <a:rect l="l" t="t" r="r" b="b"/>
              <a:pathLst>
                <a:path w="259841" h="52267">
                  <a:moveTo>
                    <a:pt x="259841" y="52268"/>
                  </a:moveTo>
                  <a:cubicBezTo>
                    <a:pt x="223662" y="19776"/>
                    <a:pt x="175830" y="0"/>
                    <a:pt x="123376" y="0"/>
                  </a:cubicBezTo>
                  <a:cubicBezTo>
                    <a:pt x="77023" y="0"/>
                    <a:pt x="34283" y="15445"/>
                    <a:pt x="0" y="41455"/>
                  </a:cubicBezTo>
                </a:path>
              </a:pathLst>
            </a:custGeom>
            <a:noFill/>
            <a:ln w="15875" cap="rnd">
              <a:solidFill>
                <a:schemeClr val="tx1"/>
              </a:solidFill>
              <a:prstDash val="solid"/>
              <a:round/>
            </a:ln>
          </p:spPr>
          <p:txBody>
            <a:bodyPr rtlCol="0" anchor="ctr"/>
            <a:lstStyle/>
            <a:p>
              <a:endParaRPr lang="en-US" sz="1500"/>
            </a:p>
          </p:txBody>
        </p:sp>
        <p:sp>
          <p:nvSpPr>
            <p:cNvPr id="55" name="Freeform 96">
              <a:extLst>
                <a:ext uri="{FF2B5EF4-FFF2-40B4-BE49-F238E27FC236}">
                  <a16:creationId xmlns:a16="http://schemas.microsoft.com/office/drawing/2014/main" id="{23CE174B-5551-CACC-E1B4-82DD4FA2FB5C}"/>
                </a:ext>
              </a:extLst>
            </p:cNvPr>
            <p:cNvSpPr>
              <a:spLocks noGrp="1" noRot="1" noMove="1" noResize="1" noEditPoints="1" noAdjustHandles="1" noChangeArrowheads="1" noChangeShapeType="1"/>
            </p:cNvSpPr>
            <p:nvPr/>
          </p:nvSpPr>
          <p:spPr>
            <a:xfrm>
              <a:off x="1159768" y="2261432"/>
              <a:ext cx="230619" cy="154683"/>
            </a:xfrm>
            <a:custGeom>
              <a:avLst/>
              <a:gdLst>
                <a:gd name="connsiteX0" fmla="*/ 27843 w 408638"/>
                <a:gd name="connsiteY0" fmla="*/ 0 h 274085"/>
                <a:gd name="connsiteX1" fmla="*/ 0 w 408638"/>
                <a:gd name="connsiteY1" fmla="*/ 103009 h 274085"/>
                <a:gd name="connsiteX2" fmla="*/ 92660 w 408638"/>
                <a:gd name="connsiteY2" fmla="*/ 274086 h 274085"/>
                <a:gd name="connsiteX3" fmla="*/ 315979 w 408638"/>
                <a:gd name="connsiteY3" fmla="*/ 274086 h 274085"/>
                <a:gd name="connsiteX4" fmla="*/ 408639 w 408638"/>
                <a:gd name="connsiteY4" fmla="*/ 103009 h 274085"/>
                <a:gd name="connsiteX5" fmla="*/ 398643 w 408638"/>
                <a:gd name="connsiteY5" fmla="*/ 39758 h 27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38" h="274085">
                  <a:moveTo>
                    <a:pt x="27843" y="0"/>
                  </a:moveTo>
                  <a:cubicBezTo>
                    <a:pt x="10150" y="30246"/>
                    <a:pt x="0" y="65440"/>
                    <a:pt x="0" y="103009"/>
                  </a:cubicBezTo>
                  <a:cubicBezTo>
                    <a:pt x="0" y="174630"/>
                    <a:pt x="36882" y="237605"/>
                    <a:pt x="92660" y="274086"/>
                  </a:cubicBezTo>
                  <a:lnTo>
                    <a:pt x="315979" y="274086"/>
                  </a:lnTo>
                  <a:cubicBezTo>
                    <a:pt x="371757" y="237605"/>
                    <a:pt x="408639" y="174630"/>
                    <a:pt x="408639" y="103009"/>
                  </a:cubicBezTo>
                  <a:cubicBezTo>
                    <a:pt x="408639" y="80930"/>
                    <a:pt x="405122" y="59675"/>
                    <a:pt x="398643" y="39758"/>
                  </a:cubicBezTo>
                </a:path>
              </a:pathLst>
            </a:custGeom>
            <a:noFill/>
            <a:ln w="15875" cap="rnd">
              <a:solidFill>
                <a:schemeClr val="tx1"/>
              </a:solidFill>
              <a:prstDash val="solid"/>
              <a:round/>
            </a:ln>
          </p:spPr>
          <p:txBody>
            <a:bodyPr rtlCol="0" anchor="ctr"/>
            <a:lstStyle/>
            <a:p>
              <a:endParaRPr lang="en-US" sz="1500"/>
            </a:p>
          </p:txBody>
        </p:sp>
        <p:grpSp>
          <p:nvGrpSpPr>
            <p:cNvPr id="56" name="Graphic 111">
              <a:extLst>
                <a:ext uri="{FF2B5EF4-FFF2-40B4-BE49-F238E27FC236}">
                  <a16:creationId xmlns:a16="http://schemas.microsoft.com/office/drawing/2014/main" id="{CE78CAE0-8EF6-CFEA-B816-0ACC47F8D1D7}"/>
                </a:ext>
              </a:extLst>
            </p:cNvPr>
            <p:cNvGrpSpPr>
              <a:grpSpLocks noGrp="1" noUngrp="1" noRot="1" noMove="1" noResize="1"/>
            </p:cNvGrpSpPr>
            <p:nvPr/>
          </p:nvGrpSpPr>
          <p:grpSpPr>
            <a:xfrm>
              <a:off x="1240725" y="2254252"/>
              <a:ext cx="68707" cy="130629"/>
              <a:chOff x="548729" y="6900301"/>
              <a:chExt cx="121744" cy="231464"/>
            </a:xfrm>
            <a:noFill/>
          </p:grpSpPr>
          <p:sp>
            <p:nvSpPr>
              <p:cNvPr id="76" name="Freeform 181">
                <a:extLst>
                  <a:ext uri="{FF2B5EF4-FFF2-40B4-BE49-F238E27FC236}">
                    <a16:creationId xmlns:a16="http://schemas.microsoft.com/office/drawing/2014/main" id="{D2466015-1B07-44C6-C1C6-AC6AE9E29C76}"/>
                  </a:ext>
                </a:extLst>
              </p:cNvPr>
              <p:cNvSpPr>
                <a:spLocks noGrp="1" noRot="1" noMove="1" noResize="1" noEditPoints="1" noAdjustHandles="1" noChangeArrowheads="1" noChangeShapeType="1"/>
              </p:cNvSpPr>
              <p:nvPr/>
            </p:nvSpPr>
            <p:spPr>
              <a:xfrm>
                <a:off x="548729" y="6933367"/>
                <a:ext cx="121744" cy="165328"/>
              </a:xfrm>
              <a:custGeom>
                <a:avLst/>
                <a:gdLst>
                  <a:gd name="connsiteX0" fmla="*/ 121744 w 121744"/>
                  <a:gd name="connsiteY0" fmla="*/ 36072 h 165328"/>
                  <a:gd name="connsiteX1" fmla="*/ 85672 w 121744"/>
                  <a:gd name="connsiteY1" fmla="*/ 0 h 165328"/>
                  <a:gd name="connsiteX2" fmla="*/ 36072 w 121744"/>
                  <a:gd name="connsiteY2" fmla="*/ 0 h 165328"/>
                  <a:gd name="connsiteX3" fmla="*/ 0 w 121744"/>
                  <a:gd name="connsiteY3" fmla="*/ 36072 h 165328"/>
                  <a:gd name="connsiteX4" fmla="*/ 0 w 121744"/>
                  <a:gd name="connsiteY4" fmla="*/ 46592 h 165328"/>
                  <a:gd name="connsiteX5" fmla="*/ 36072 w 121744"/>
                  <a:gd name="connsiteY5" fmla="*/ 82664 h 165328"/>
                  <a:gd name="connsiteX6" fmla="*/ 85672 w 121744"/>
                  <a:gd name="connsiteY6" fmla="*/ 82664 h 165328"/>
                  <a:gd name="connsiteX7" fmla="*/ 121744 w 121744"/>
                  <a:gd name="connsiteY7" fmla="*/ 118736 h 165328"/>
                  <a:gd name="connsiteX8" fmla="*/ 121744 w 121744"/>
                  <a:gd name="connsiteY8" fmla="*/ 129257 h 165328"/>
                  <a:gd name="connsiteX9" fmla="*/ 85672 w 121744"/>
                  <a:gd name="connsiteY9" fmla="*/ 165329 h 165328"/>
                  <a:gd name="connsiteX10" fmla="*/ 36072 w 121744"/>
                  <a:gd name="connsiteY10" fmla="*/ 165329 h 165328"/>
                  <a:gd name="connsiteX11" fmla="*/ 0 w 121744"/>
                  <a:gd name="connsiteY11" fmla="*/ 131497 h 1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744" h="165328">
                    <a:moveTo>
                      <a:pt x="121744" y="36072"/>
                    </a:moveTo>
                    <a:cubicBezTo>
                      <a:pt x="121744" y="16150"/>
                      <a:pt x="105594" y="0"/>
                      <a:pt x="85672" y="0"/>
                    </a:cubicBezTo>
                    <a:lnTo>
                      <a:pt x="36072" y="0"/>
                    </a:lnTo>
                    <a:cubicBezTo>
                      <a:pt x="16150" y="0"/>
                      <a:pt x="0" y="16150"/>
                      <a:pt x="0" y="36072"/>
                    </a:cubicBezTo>
                    <a:lnTo>
                      <a:pt x="0" y="46592"/>
                    </a:lnTo>
                    <a:cubicBezTo>
                      <a:pt x="0" y="66514"/>
                      <a:pt x="16150" y="82664"/>
                      <a:pt x="36072" y="82664"/>
                    </a:cubicBezTo>
                    <a:lnTo>
                      <a:pt x="85672" y="82664"/>
                    </a:lnTo>
                    <a:cubicBezTo>
                      <a:pt x="105594" y="82664"/>
                      <a:pt x="121744" y="98814"/>
                      <a:pt x="121744" y="118736"/>
                    </a:cubicBezTo>
                    <a:lnTo>
                      <a:pt x="121744" y="129257"/>
                    </a:lnTo>
                    <a:cubicBezTo>
                      <a:pt x="121744" y="149179"/>
                      <a:pt x="105594" y="165329"/>
                      <a:pt x="85672" y="165329"/>
                    </a:cubicBezTo>
                    <a:lnTo>
                      <a:pt x="36072" y="165329"/>
                    </a:lnTo>
                    <a:cubicBezTo>
                      <a:pt x="16150" y="165329"/>
                      <a:pt x="0" y="151420"/>
                      <a:pt x="0" y="131497"/>
                    </a:cubicBezTo>
                  </a:path>
                </a:pathLst>
              </a:custGeom>
              <a:noFill/>
              <a:ln w="15875" cap="rnd">
                <a:solidFill>
                  <a:schemeClr val="tx1"/>
                </a:solidFill>
                <a:prstDash val="solid"/>
                <a:round/>
              </a:ln>
            </p:spPr>
            <p:txBody>
              <a:bodyPr rtlCol="0" anchor="ctr"/>
              <a:lstStyle/>
              <a:p>
                <a:endParaRPr lang="en-US" sz="1500"/>
              </a:p>
            </p:txBody>
          </p:sp>
          <p:sp>
            <p:nvSpPr>
              <p:cNvPr id="77" name="Freeform 184">
                <a:extLst>
                  <a:ext uri="{FF2B5EF4-FFF2-40B4-BE49-F238E27FC236}">
                    <a16:creationId xmlns:a16="http://schemas.microsoft.com/office/drawing/2014/main" id="{568955D6-E934-1558-56B0-AD0A7C1CC27D}"/>
                  </a:ext>
                </a:extLst>
              </p:cNvPr>
              <p:cNvSpPr>
                <a:spLocks noGrp="1" noRot="1" noMove="1" noResize="1" noEditPoints="1" noAdjustHandles="1" noChangeArrowheads="1" noChangeShapeType="1"/>
              </p:cNvSpPr>
              <p:nvPr/>
            </p:nvSpPr>
            <p:spPr>
              <a:xfrm>
                <a:off x="609600" y="6900301"/>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sp>
            <p:nvSpPr>
              <p:cNvPr id="78" name="Freeform 192">
                <a:extLst>
                  <a:ext uri="{FF2B5EF4-FFF2-40B4-BE49-F238E27FC236}">
                    <a16:creationId xmlns:a16="http://schemas.microsoft.com/office/drawing/2014/main" id="{4AF41F11-4A2D-492E-5A0D-E412CD0EB0B7}"/>
                  </a:ext>
                </a:extLst>
              </p:cNvPr>
              <p:cNvSpPr>
                <a:spLocks noGrp="1" noRot="1" noMove="1" noResize="1" noEditPoints="1" noAdjustHandles="1" noChangeArrowheads="1" noChangeShapeType="1"/>
              </p:cNvSpPr>
              <p:nvPr/>
            </p:nvSpPr>
            <p:spPr>
              <a:xfrm>
                <a:off x="609600" y="7098698"/>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grpSp>
        <p:sp>
          <p:nvSpPr>
            <p:cNvPr id="57" name="Freeform 98">
              <a:extLst>
                <a:ext uri="{FF2B5EF4-FFF2-40B4-BE49-F238E27FC236}">
                  <a16:creationId xmlns:a16="http://schemas.microsoft.com/office/drawing/2014/main" id="{79DF55E7-A5CE-F51F-26DC-2F6ADB1BD75C}"/>
                </a:ext>
              </a:extLst>
            </p:cNvPr>
            <p:cNvSpPr>
              <a:spLocks noGrp="1" noRot="1" noMove="1" noResize="1" noEditPoints="1" noAdjustHandles="1" noChangeArrowheads="1" noChangeShapeType="1"/>
            </p:cNvSpPr>
            <p:nvPr/>
          </p:nvSpPr>
          <p:spPr>
            <a:xfrm>
              <a:off x="1096130" y="2416116"/>
              <a:ext cx="357896" cy="1288"/>
            </a:xfrm>
            <a:custGeom>
              <a:avLst/>
              <a:gdLst>
                <a:gd name="connsiteX0" fmla="*/ 0 w 634162"/>
                <a:gd name="connsiteY0" fmla="*/ 0 h 2282"/>
                <a:gd name="connsiteX1" fmla="*/ 634163 w 634162"/>
                <a:gd name="connsiteY1" fmla="*/ 0 h 2282"/>
              </a:gdLst>
              <a:ahLst/>
              <a:cxnLst>
                <a:cxn ang="0">
                  <a:pos x="connsiteX0" y="connsiteY0"/>
                </a:cxn>
                <a:cxn ang="0">
                  <a:pos x="connsiteX1" y="connsiteY1"/>
                </a:cxn>
              </a:cxnLst>
              <a:rect l="l" t="t" r="r" b="b"/>
              <a:pathLst>
                <a:path w="634162" h="2282">
                  <a:moveTo>
                    <a:pt x="0" y="0"/>
                  </a:moveTo>
                  <a:lnTo>
                    <a:pt x="634163" y="0"/>
                  </a:lnTo>
                </a:path>
              </a:pathLst>
            </a:custGeom>
            <a:ln w="15875" cap="rnd">
              <a:solidFill>
                <a:schemeClr val="tx1"/>
              </a:solidFill>
              <a:prstDash val="solid"/>
              <a:round/>
            </a:ln>
          </p:spPr>
          <p:txBody>
            <a:bodyPr rtlCol="0" anchor="ctr"/>
            <a:lstStyle/>
            <a:p>
              <a:endParaRPr lang="en-US" sz="1500"/>
            </a:p>
          </p:txBody>
        </p:sp>
        <p:sp>
          <p:nvSpPr>
            <p:cNvPr id="58" name="Freeform 99">
              <a:extLst>
                <a:ext uri="{FF2B5EF4-FFF2-40B4-BE49-F238E27FC236}">
                  <a16:creationId xmlns:a16="http://schemas.microsoft.com/office/drawing/2014/main" id="{ED2545BE-BB43-44A5-AE11-162BCD5D04E0}"/>
                </a:ext>
              </a:extLst>
            </p:cNvPr>
            <p:cNvSpPr>
              <a:spLocks noGrp="1" noRot="1" noMove="1" noResize="1" noEditPoints="1" noAdjustHandles="1" noChangeArrowheads="1" noChangeShapeType="1"/>
            </p:cNvSpPr>
            <p:nvPr/>
          </p:nvSpPr>
          <p:spPr>
            <a:xfrm>
              <a:off x="1339490" y="2165551"/>
              <a:ext cx="103280" cy="133865"/>
            </a:xfrm>
            <a:custGeom>
              <a:avLst/>
              <a:gdLst>
                <a:gd name="connsiteX0" fmla="*/ 183003 w 183003"/>
                <a:gd name="connsiteY0" fmla="*/ 106842 h 237198"/>
                <a:gd name="connsiteX1" fmla="*/ 60522 w 183003"/>
                <a:gd name="connsiteY1" fmla="*/ 229324 h 237198"/>
                <a:gd name="connsiteX2" fmla="*/ 22501 w 183003"/>
                <a:gd name="connsiteY2" fmla="*/ 229324 h 237198"/>
                <a:gd name="connsiteX3" fmla="*/ 22501 w 183003"/>
                <a:gd name="connsiteY3" fmla="*/ 229324 h 237198"/>
                <a:gd name="connsiteX4" fmla="*/ 22501 w 183003"/>
                <a:gd name="connsiteY4" fmla="*/ 120674 h 237198"/>
                <a:gd name="connsiteX5" fmla="*/ 86337 w 183003"/>
                <a:gd name="connsiteY5" fmla="*/ 56839 h 237198"/>
                <a:gd name="connsiteX6" fmla="*/ 98920 w 183003"/>
                <a:gd name="connsiteY6" fmla="*/ 26458 h 237198"/>
                <a:gd name="connsiteX7" fmla="*/ 98920 w 183003"/>
                <a:gd name="connsiteY7" fmla="*/ 0 h 23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003" h="237198">
                  <a:moveTo>
                    <a:pt x="183003" y="106842"/>
                  </a:moveTo>
                  <a:lnTo>
                    <a:pt x="60522" y="229324"/>
                  </a:lnTo>
                  <a:cubicBezTo>
                    <a:pt x="50023" y="239823"/>
                    <a:pt x="33001" y="239823"/>
                    <a:pt x="22501" y="229324"/>
                  </a:cubicBezTo>
                  <a:lnTo>
                    <a:pt x="22501" y="229324"/>
                  </a:lnTo>
                  <a:cubicBezTo>
                    <a:pt x="-7500" y="199322"/>
                    <a:pt x="-7500" y="150676"/>
                    <a:pt x="22501" y="120674"/>
                  </a:cubicBezTo>
                  <a:lnTo>
                    <a:pt x="86337" y="56839"/>
                  </a:lnTo>
                  <a:cubicBezTo>
                    <a:pt x="94395" y="48781"/>
                    <a:pt x="98920" y="37854"/>
                    <a:pt x="98920" y="26458"/>
                  </a:cubicBezTo>
                  <a:lnTo>
                    <a:pt x="98920" y="0"/>
                  </a:lnTo>
                </a:path>
              </a:pathLst>
            </a:custGeom>
            <a:noFill/>
            <a:ln w="15875" cap="rnd">
              <a:solidFill>
                <a:schemeClr val="tx1"/>
              </a:solidFill>
              <a:prstDash val="solid"/>
              <a:round/>
            </a:ln>
          </p:spPr>
          <p:txBody>
            <a:bodyPr rtlCol="0" anchor="ctr"/>
            <a:lstStyle/>
            <a:p>
              <a:endParaRPr lang="en-US" sz="1500"/>
            </a:p>
          </p:txBody>
        </p:sp>
        <p:sp>
          <p:nvSpPr>
            <p:cNvPr id="59" name="Freeform 100">
              <a:extLst>
                <a:ext uri="{FF2B5EF4-FFF2-40B4-BE49-F238E27FC236}">
                  <a16:creationId xmlns:a16="http://schemas.microsoft.com/office/drawing/2014/main" id="{91B73870-4418-3296-0DDF-AA1900B49225}"/>
                </a:ext>
              </a:extLst>
            </p:cNvPr>
            <p:cNvSpPr>
              <a:spLocks noGrp="1" noRot="1" noMove="1" noResize="1" noEditPoints="1" noAdjustHandles="1" noChangeArrowheads="1" noChangeShapeType="1"/>
            </p:cNvSpPr>
            <p:nvPr/>
          </p:nvSpPr>
          <p:spPr>
            <a:xfrm>
              <a:off x="1490580" y="2096691"/>
              <a:ext cx="104181" cy="184103"/>
            </a:xfrm>
            <a:custGeom>
              <a:avLst/>
              <a:gdLst>
                <a:gd name="connsiteX0" fmla="*/ 159315 w 184600"/>
                <a:gd name="connsiteY0" fmla="*/ 326216 h 326216"/>
                <a:gd name="connsiteX1" fmla="*/ 25287 w 184600"/>
                <a:gd name="connsiteY1" fmla="*/ 326216 h 326216"/>
                <a:gd name="connsiteX2" fmla="*/ 0 w 184600"/>
                <a:gd name="connsiteY2" fmla="*/ 300929 h 326216"/>
                <a:gd name="connsiteX3" fmla="*/ 0 w 184600"/>
                <a:gd name="connsiteY3" fmla="*/ 25287 h 326216"/>
                <a:gd name="connsiteX4" fmla="*/ 25287 w 184600"/>
                <a:gd name="connsiteY4" fmla="*/ 0 h 326216"/>
                <a:gd name="connsiteX5" fmla="*/ 159313 w 184600"/>
                <a:gd name="connsiteY5" fmla="*/ 0 h 326216"/>
                <a:gd name="connsiteX6" fmla="*/ 184600 w 184600"/>
                <a:gd name="connsiteY6" fmla="*/ 25287 h 326216"/>
                <a:gd name="connsiteX7" fmla="*/ 184600 w 184600"/>
                <a:gd name="connsiteY7" fmla="*/ 300927 h 326216"/>
                <a:gd name="connsiteX8" fmla="*/ 159315 w 184600"/>
                <a:gd name="connsiteY8" fmla="*/ 326216 h 32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00" h="326216">
                  <a:moveTo>
                    <a:pt x="159315" y="326216"/>
                  </a:moveTo>
                  <a:lnTo>
                    <a:pt x="25287" y="326216"/>
                  </a:lnTo>
                  <a:cubicBezTo>
                    <a:pt x="11321" y="326216"/>
                    <a:pt x="0" y="314895"/>
                    <a:pt x="0" y="300929"/>
                  </a:cubicBezTo>
                  <a:lnTo>
                    <a:pt x="0" y="25287"/>
                  </a:lnTo>
                  <a:cubicBezTo>
                    <a:pt x="0" y="11321"/>
                    <a:pt x="11321" y="0"/>
                    <a:pt x="25287" y="0"/>
                  </a:cubicBezTo>
                  <a:lnTo>
                    <a:pt x="159313" y="0"/>
                  </a:lnTo>
                  <a:cubicBezTo>
                    <a:pt x="173279" y="0"/>
                    <a:pt x="184600" y="11321"/>
                    <a:pt x="184600" y="25287"/>
                  </a:cubicBezTo>
                  <a:lnTo>
                    <a:pt x="184600" y="300927"/>
                  </a:lnTo>
                  <a:cubicBezTo>
                    <a:pt x="184603" y="314895"/>
                    <a:pt x="173281" y="326216"/>
                    <a:pt x="159315" y="326216"/>
                  </a:cubicBezTo>
                  <a:close/>
                </a:path>
              </a:pathLst>
            </a:custGeom>
            <a:noFill/>
            <a:ln w="15875" cap="rnd">
              <a:solidFill>
                <a:schemeClr val="tx1"/>
              </a:solidFill>
              <a:prstDash val="solid"/>
              <a:round/>
            </a:ln>
          </p:spPr>
          <p:txBody>
            <a:bodyPr rtlCol="0" anchor="ctr"/>
            <a:lstStyle/>
            <a:p>
              <a:endParaRPr lang="en-US" sz="1500"/>
            </a:p>
          </p:txBody>
        </p:sp>
        <p:grpSp>
          <p:nvGrpSpPr>
            <p:cNvPr id="60" name="Graphic 111">
              <a:extLst>
                <a:ext uri="{FF2B5EF4-FFF2-40B4-BE49-F238E27FC236}">
                  <a16:creationId xmlns:a16="http://schemas.microsoft.com/office/drawing/2014/main" id="{5DE1FEB6-470C-7A5E-94EA-211443F7B401}"/>
                </a:ext>
              </a:extLst>
            </p:cNvPr>
            <p:cNvGrpSpPr>
              <a:grpSpLocks noGrp="1" noUngrp="1" noRot="1" noMove="1" noResize="1"/>
            </p:cNvGrpSpPr>
            <p:nvPr/>
          </p:nvGrpSpPr>
          <p:grpSpPr>
            <a:xfrm>
              <a:off x="1012910" y="2561661"/>
              <a:ext cx="524333" cy="94896"/>
              <a:chOff x="145060" y="7445003"/>
              <a:chExt cx="929076" cy="168149"/>
            </a:xfrm>
            <a:noFill/>
          </p:grpSpPr>
          <p:grpSp>
            <p:nvGrpSpPr>
              <p:cNvPr id="61" name="Graphic 111">
                <a:extLst>
                  <a:ext uri="{FF2B5EF4-FFF2-40B4-BE49-F238E27FC236}">
                    <a16:creationId xmlns:a16="http://schemas.microsoft.com/office/drawing/2014/main" id="{E7827E9D-4479-6571-5F76-47312C7E8604}"/>
                  </a:ext>
                </a:extLst>
              </p:cNvPr>
              <p:cNvGrpSpPr>
                <a:grpSpLocks noGrp="1" noUngrp="1" noRot="1" noMove="1" noResize="1"/>
              </p:cNvGrpSpPr>
              <p:nvPr/>
            </p:nvGrpSpPr>
            <p:grpSpPr>
              <a:xfrm>
                <a:off x="700164" y="7445004"/>
                <a:ext cx="132757" cy="168148"/>
                <a:chOff x="700164" y="7445004"/>
                <a:chExt cx="132757" cy="168148"/>
              </a:xfrm>
              <a:noFill/>
            </p:grpSpPr>
            <p:sp>
              <p:nvSpPr>
                <p:cNvPr id="74" name="Freeform 144">
                  <a:extLst>
                    <a:ext uri="{FF2B5EF4-FFF2-40B4-BE49-F238E27FC236}">
                      <a16:creationId xmlns:a16="http://schemas.microsoft.com/office/drawing/2014/main" id="{2E985C98-C178-2001-5E6D-BA52B3C937B4}"/>
                    </a:ext>
                  </a:extLst>
                </p:cNvPr>
                <p:cNvSpPr>
                  <a:spLocks noGrp="1" noRot="1" noMove="1" noResize="1" noEditPoints="1" noAdjustHandles="1" noChangeArrowheads="1" noChangeShapeType="1"/>
                </p:cNvSpPr>
                <p:nvPr/>
              </p:nvSpPr>
              <p:spPr>
                <a:xfrm>
                  <a:off x="700164" y="7445004"/>
                  <a:ext cx="132757" cy="168148"/>
                </a:xfrm>
                <a:custGeom>
                  <a:avLst/>
                  <a:gdLst>
                    <a:gd name="connsiteX0" fmla="*/ 0 w 132757"/>
                    <a:gd name="connsiteY0" fmla="*/ 168148 h 168148"/>
                    <a:gd name="connsiteX1" fmla="*/ 63139 w 132757"/>
                    <a:gd name="connsiteY1" fmla="*/ 2368 h 168148"/>
                    <a:gd name="connsiteX2" fmla="*/ 70191 w 132757"/>
                    <a:gd name="connsiteY2" fmla="*/ 2361 h 168148"/>
                    <a:gd name="connsiteX3" fmla="*/ 132757 w 132757"/>
                    <a:gd name="connsiteY3" fmla="*/ 168148 h 168148"/>
                  </a:gdLst>
                  <a:ahLst/>
                  <a:cxnLst>
                    <a:cxn ang="0">
                      <a:pos x="connsiteX0" y="connsiteY0"/>
                    </a:cxn>
                    <a:cxn ang="0">
                      <a:pos x="connsiteX1" y="connsiteY1"/>
                    </a:cxn>
                    <a:cxn ang="0">
                      <a:pos x="connsiteX2" y="connsiteY2"/>
                    </a:cxn>
                    <a:cxn ang="0">
                      <a:pos x="connsiteX3" y="connsiteY3"/>
                    </a:cxn>
                  </a:cxnLst>
                  <a:rect l="l" t="t" r="r" b="b"/>
                  <a:pathLst>
                    <a:path w="132757" h="168148">
                      <a:moveTo>
                        <a:pt x="0" y="168148"/>
                      </a:moveTo>
                      <a:lnTo>
                        <a:pt x="63139" y="2368"/>
                      </a:lnTo>
                      <a:cubicBezTo>
                        <a:pt x="64429" y="-786"/>
                        <a:pt x="68895" y="-790"/>
                        <a:pt x="70191" y="2361"/>
                      </a:cubicBezTo>
                      <a:lnTo>
                        <a:pt x="132757" y="168148"/>
                      </a:lnTo>
                    </a:path>
                  </a:pathLst>
                </a:custGeom>
                <a:noFill/>
                <a:ln w="15875" cap="rnd">
                  <a:solidFill>
                    <a:schemeClr val="tx1"/>
                  </a:solidFill>
                  <a:prstDash val="solid"/>
                  <a:round/>
                </a:ln>
              </p:spPr>
              <p:txBody>
                <a:bodyPr rtlCol="0" anchor="ctr"/>
                <a:lstStyle/>
                <a:p>
                  <a:endParaRPr lang="en-US" sz="1500"/>
                </a:p>
              </p:txBody>
            </p:sp>
            <p:sp>
              <p:nvSpPr>
                <p:cNvPr id="75" name="Freeform 157">
                  <a:extLst>
                    <a:ext uri="{FF2B5EF4-FFF2-40B4-BE49-F238E27FC236}">
                      <a16:creationId xmlns:a16="http://schemas.microsoft.com/office/drawing/2014/main" id="{88FE08FA-12A0-C01D-8F27-0941F04F2911}"/>
                    </a:ext>
                  </a:extLst>
                </p:cNvPr>
                <p:cNvSpPr>
                  <a:spLocks noGrp="1" noRot="1" noMove="1" noResize="1" noEditPoints="1" noAdjustHandles="1" noChangeArrowheads="1" noChangeShapeType="1"/>
                </p:cNvSpPr>
                <p:nvPr/>
              </p:nvSpPr>
              <p:spPr>
                <a:xfrm>
                  <a:off x="719856" y="7571864"/>
                  <a:ext cx="93691" cy="2282"/>
                </a:xfrm>
                <a:custGeom>
                  <a:avLst/>
                  <a:gdLst>
                    <a:gd name="connsiteX0" fmla="*/ 0 w 93691"/>
                    <a:gd name="connsiteY0" fmla="*/ 0 h 2282"/>
                    <a:gd name="connsiteX1" fmla="*/ 93691 w 93691"/>
                    <a:gd name="connsiteY1" fmla="*/ 0 h 2282"/>
                  </a:gdLst>
                  <a:ahLst/>
                  <a:cxnLst>
                    <a:cxn ang="0">
                      <a:pos x="connsiteX0" y="connsiteY0"/>
                    </a:cxn>
                    <a:cxn ang="0">
                      <a:pos x="connsiteX1" y="connsiteY1"/>
                    </a:cxn>
                  </a:cxnLst>
                  <a:rect l="l" t="t" r="r" b="b"/>
                  <a:pathLst>
                    <a:path w="93691" h="2282">
                      <a:moveTo>
                        <a:pt x="0" y="0"/>
                      </a:moveTo>
                      <a:lnTo>
                        <a:pt x="93691" y="0"/>
                      </a:lnTo>
                    </a:path>
                  </a:pathLst>
                </a:custGeom>
                <a:ln w="15875" cap="rnd">
                  <a:solidFill>
                    <a:schemeClr val="tx1"/>
                  </a:solidFill>
                  <a:prstDash val="solid"/>
                  <a:round/>
                </a:ln>
              </p:spPr>
              <p:txBody>
                <a:bodyPr rtlCol="0" anchor="ctr"/>
                <a:lstStyle/>
                <a:p>
                  <a:endParaRPr lang="en-US" sz="1500"/>
                </a:p>
              </p:txBody>
            </p:sp>
          </p:grpSp>
          <p:grpSp>
            <p:nvGrpSpPr>
              <p:cNvPr id="62" name="Graphic 111">
                <a:extLst>
                  <a:ext uri="{FF2B5EF4-FFF2-40B4-BE49-F238E27FC236}">
                    <a16:creationId xmlns:a16="http://schemas.microsoft.com/office/drawing/2014/main" id="{685C2394-3177-05DF-4A6C-2CC53B859580}"/>
                  </a:ext>
                </a:extLst>
              </p:cNvPr>
              <p:cNvGrpSpPr>
                <a:grpSpLocks noGrp="1" noUngrp="1" noRot="1" noMove="1" noResize="1"/>
              </p:cNvGrpSpPr>
              <p:nvPr/>
            </p:nvGrpSpPr>
            <p:grpSpPr>
              <a:xfrm>
                <a:off x="1003934" y="7445770"/>
                <a:ext cx="70202" cy="166613"/>
                <a:chOff x="1003934" y="7445770"/>
                <a:chExt cx="70202" cy="166613"/>
              </a:xfrm>
              <a:noFill/>
            </p:grpSpPr>
            <p:sp>
              <p:nvSpPr>
                <p:cNvPr id="72" name="Freeform 113">
                  <a:extLst>
                    <a:ext uri="{FF2B5EF4-FFF2-40B4-BE49-F238E27FC236}">
                      <a16:creationId xmlns:a16="http://schemas.microsoft.com/office/drawing/2014/main" id="{10C076E0-F7E1-8C31-2E5D-7AEA1F364253}"/>
                    </a:ext>
                  </a:extLst>
                </p:cNvPr>
                <p:cNvSpPr>
                  <a:spLocks noGrp="1" noRot="1" noMove="1" noResize="1" noEditPoints="1" noAdjustHandles="1" noChangeArrowheads="1" noChangeShapeType="1"/>
                </p:cNvSpPr>
                <p:nvPr/>
              </p:nvSpPr>
              <p:spPr>
                <a:xfrm>
                  <a:off x="1003934" y="7445770"/>
                  <a:ext cx="70202" cy="166613"/>
                </a:xfrm>
                <a:custGeom>
                  <a:avLst/>
                  <a:gdLst>
                    <a:gd name="connsiteX0" fmla="*/ 70202 w 70202"/>
                    <a:gd name="connsiteY0" fmla="*/ 0 h 166613"/>
                    <a:gd name="connsiteX1" fmla="*/ 0 w 70202"/>
                    <a:gd name="connsiteY1" fmla="*/ 0 h 166613"/>
                    <a:gd name="connsiteX2" fmla="*/ 0 w 70202"/>
                    <a:gd name="connsiteY2" fmla="*/ 166613 h 166613"/>
                    <a:gd name="connsiteX3" fmla="*/ 70202 w 70202"/>
                    <a:gd name="connsiteY3" fmla="*/ 166613 h 166613"/>
                  </a:gdLst>
                  <a:ahLst/>
                  <a:cxnLst>
                    <a:cxn ang="0">
                      <a:pos x="connsiteX0" y="connsiteY0"/>
                    </a:cxn>
                    <a:cxn ang="0">
                      <a:pos x="connsiteX1" y="connsiteY1"/>
                    </a:cxn>
                    <a:cxn ang="0">
                      <a:pos x="connsiteX2" y="connsiteY2"/>
                    </a:cxn>
                    <a:cxn ang="0">
                      <a:pos x="connsiteX3" y="connsiteY3"/>
                    </a:cxn>
                  </a:cxnLst>
                  <a:rect l="l" t="t" r="r" b="b"/>
                  <a:pathLst>
                    <a:path w="70202" h="166613">
                      <a:moveTo>
                        <a:pt x="70202" y="0"/>
                      </a:moveTo>
                      <a:lnTo>
                        <a:pt x="0" y="0"/>
                      </a:lnTo>
                      <a:lnTo>
                        <a:pt x="0" y="166613"/>
                      </a:lnTo>
                      <a:lnTo>
                        <a:pt x="70202" y="166613"/>
                      </a:lnTo>
                    </a:path>
                  </a:pathLst>
                </a:custGeom>
                <a:noFill/>
                <a:ln w="15875" cap="rnd">
                  <a:solidFill>
                    <a:schemeClr val="tx1"/>
                  </a:solidFill>
                  <a:prstDash val="solid"/>
                  <a:round/>
                </a:ln>
              </p:spPr>
              <p:txBody>
                <a:bodyPr rtlCol="0" anchor="ctr"/>
                <a:lstStyle/>
                <a:p>
                  <a:endParaRPr lang="en-US" sz="1500"/>
                </a:p>
              </p:txBody>
            </p:sp>
            <p:sp>
              <p:nvSpPr>
                <p:cNvPr id="73" name="Freeform 114">
                  <a:extLst>
                    <a:ext uri="{FF2B5EF4-FFF2-40B4-BE49-F238E27FC236}">
                      <a16:creationId xmlns:a16="http://schemas.microsoft.com/office/drawing/2014/main" id="{57C0D436-EBA9-12E1-6F6E-692C4732A7A4}"/>
                    </a:ext>
                  </a:extLst>
                </p:cNvPr>
                <p:cNvSpPr>
                  <a:spLocks noGrp="1" noRot="1" noMove="1" noResize="1" noEditPoints="1" noAdjustHandles="1" noChangeArrowheads="1" noChangeShapeType="1"/>
                </p:cNvSpPr>
                <p:nvPr/>
              </p:nvSpPr>
              <p:spPr>
                <a:xfrm>
                  <a:off x="1003935" y="7529078"/>
                  <a:ext cx="65026" cy="2282"/>
                </a:xfrm>
                <a:custGeom>
                  <a:avLst/>
                  <a:gdLst>
                    <a:gd name="connsiteX0" fmla="*/ 65027 w 65026"/>
                    <a:gd name="connsiteY0" fmla="*/ 0 h 2282"/>
                    <a:gd name="connsiteX1" fmla="*/ 0 w 65026"/>
                    <a:gd name="connsiteY1" fmla="*/ 0 h 2282"/>
                  </a:gdLst>
                  <a:ahLst/>
                  <a:cxnLst>
                    <a:cxn ang="0">
                      <a:pos x="connsiteX0" y="connsiteY0"/>
                    </a:cxn>
                    <a:cxn ang="0">
                      <a:pos x="connsiteX1" y="connsiteY1"/>
                    </a:cxn>
                  </a:cxnLst>
                  <a:rect l="l" t="t" r="r" b="b"/>
                  <a:pathLst>
                    <a:path w="65026" h="2282">
                      <a:moveTo>
                        <a:pt x="65027" y="0"/>
                      </a:moveTo>
                      <a:lnTo>
                        <a:pt x="0" y="0"/>
                      </a:lnTo>
                    </a:path>
                  </a:pathLst>
                </a:custGeom>
                <a:ln w="15875" cap="rnd">
                  <a:solidFill>
                    <a:schemeClr val="tx1"/>
                  </a:solidFill>
                  <a:prstDash val="solid"/>
                  <a:round/>
                </a:ln>
              </p:spPr>
              <p:txBody>
                <a:bodyPr rtlCol="0" anchor="ctr"/>
                <a:lstStyle/>
                <a:p>
                  <a:endParaRPr lang="en-US" sz="1500"/>
                </a:p>
              </p:txBody>
            </p:sp>
          </p:grpSp>
          <p:grpSp>
            <p:nvGrpSpPr>
              <p:cNvPr id="63" name="Graphic 111">
                <a:extLst>
                  <a:ext uri="{FF2B5EF4-FFF2-40B4-BE49-F238E27FC236}">
                    <a16:creationId xmlns:a16="http://schemas.microsoft.com/office/drawing/2014/main" id="{D824CBBB-51B9-984F-15A2-9D67465ACFA5}"/>
                  </a:ext>
                </a:extLst>
              </p:cNvPr>
              <p:cNvGrpSpPr>
                <a:grpSpLocks noGrp="1" noUngrp="1" noRot="1" noMove="1" noResize="1"/>
              </p:cNvGrpSpPr>
              <p:nvPr/>
            </p:nvGrpSpPr>
            <p:grpSpPr>
              <a:xfrm>
                <a:off x="145060" y="7445003"/>
                <a:ext cx="503970" cy="168149"/>
                <a:chOff x="145060" y="7445003"/>
                <a:chExt cx="503970" cy="168149"/>
              </a:xfrm>
              <a:noFill/>
            </p:grpSpPr>
            <p:sp>
              <p:nvSpPr>
                <p:cNvPr id="68" name="Freeform 109">
                  <a:extLst>
                    <a:ext uri="{FF2B5EF4-FFF2-40B4-BE49-F238E27FC236}">
                      <a16:creationId xmlns:a16="http://schemas.microsoft.com/office/drawing/2014/main" id="{8FCE4F5B-2831-8701-6FF8-C9E68ABA28C4}"/>
                    </a:ext>
                  </a:extLst>
                </p:cNvPr>
                <p:cNvSpPr>
                  <a:spLocks noGrp="1" noRot="1" noMove="1" noResize="1" noEditPoints="1" noAdjustHandles="1" noChangeArrowheads="1" noChangeShapeType="1"/>
                </p:cNvSpPr>
                <p:nvPr/>
              </p:nvSpPr>
              <p:spPr>
                <a:xfrm>
                  <a:off x="531203" y="7445003"/>
                  <a:ext cx="117828" cy="168149"/>
                </a:xfrm>
                <a:custGeom>
                  <a:avLst/>
                  <a:gdLst>
                    <a:gd name="connsiteX0" fmla="*/ 0 w 117828"/>
                    <a:gd name="connsiteY0" fmla="*/ 168149 h 168149"/>
                    <a:gd name="connsiteX1" fmla="*/ 0 w 117828"/>
                    <a:gd name="connsiteY1" fmla="*/ 315 h 168149"/>
                    <a:gd name="connsiteX2" fmla="*/ 113472 w 117828"/>
                    <a:gd name="connsiteY2" fmla="*/ 164628 h 168149"/>
                    <a:gd name="connsiteX3" fmla="*/ 117828 w 117828"/>
                    <a:gd name="connsiteY3" fmla="*/ 162483 h 168149"/>
                    <a:gd name="connsiteX4" fmla="*/ 116258 w 117828"/>
                    <a:gd name="connsiteY4" fmla="*/ 0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828" h="168149">
                      <a:moveTo>
                        <a:pt x="0" y="168149"/>
                      </a:moveTo>
                      <a:lnTo>
                        <a:pt x="0" y="315"/>
                      </a:lnTo>
                      <a:lnTo>
                        <a:pt x="113472" y="164628"/>
                      </a:lnTo>
                      <a:cubicBezTo>
                        <a:pt x="115576" y="167668"/>
                        <a:pt x="117828" y="166178"/>
                        <a:pt x="117828" y="162483"/>
                      </a:cubicBezTo>
                      <a:lnTo>
                        <a:pt x="116258" y="0"/>
                      </a:lnTo>
                    </a:path>
                  </a:pathLst>
                </a:custGeom>
                <a:noFill/>
                <a:ln w="15875" cap="rnd">
                  <a:solidFill>
                    <a:schemeClr val="tx1"/>
                  </a:solidFill>
                  <a:prstDash val="solid"/>
                  <a:round/>
                </a:ln>
              </p:spPr>
              <p:txBody>
                <a:bodyPr rtlCol="0" anchor="ctr"/>
                <a:lstStyle/>
                <a:p>
                  <a:endParaRPr lang="en-US" sz="1500"/>
                </a:p>
              </p:txBody>
            </p:sp>
            <p:grpSp>
              <p:nvGrpSpPr>
                <p:cNvPr id="69" name="Graphic 111">
                  <a:extLst>
                    <a:ext uri="{FF2B5EF4-FFF2-40B4-BE49-F238E27FC236}">
                      <a16:creationId xmlns:a16="http://schemas.microsoft.com/office/drawing/2014/main" id="{7C75796D-AC1F-7AD1-BF8A-A16C2CC17C28}"/>
                    </a:ext>
                  </a:extLst>
                </p:cNvPr>
                <p:cNvGrpSpPr>
                  <a:grpSpLocks noGrp="1" noUngrp="1" noRot="1" noMove="1" noResize="1"/>
                </p:cNvGrpSpPr>
                <p:nvPr/>
              </p:nvGrpSpPr>
              <p:grpSpPr>
                <a:xfrm>
                  <a:off x="145060" y="7447491"/>
                  <a:ext cx="112109" cy="163174"/>
                  <a:chOff x="145060" y="7447491"/>
                  <a:chExt cx="112109" cy="163174"/>
                </a:xfrm>
                <a:noFill/>
              </p:grpSpPr>
              <p:sp>
                <p:nvSpPr>
                  <p:cNvPr id="70" name="Freeform 111">
                    <a:extLst>
                      <a:ext uri="{FF2B5EF4-FFF2-40B4-BE49-F238E27FC236}">
                        <a16:creationId xmlns:a16="http://schemas.microsoft.com/office/drawing/2014/main" id="{201520AB-B5CE-2193-63D5-D54B44E2702A}"/>
                      </a:ext>
                    </a:extLst>
                  </p:cNvPr>
                  <p:cNvSpPr>
                    <a:spLocks noGrp="1" noRot="1" noMove="1" noResize="1" noEditPoints="1" noAdjustHandles="1" noChangeArrowheads="1" noChangeShapeType="1"/>
                  </p:cNvSpPr>
                  <p:nvPr/>
                </p:nvSpPr>
                <p:spPr>
                  <a:xfrm>
                    <a:off x="145062" y="7447660"/>
                    <a:ext cx="2282" cy="160353"/>
                  </a:xfrm>
                  <a:custGeom>
                    <a:avLst/>
                    <a:gdLst>
                      <a:gd name="connsiteX0" fmla="*/ 0 w 2282"/>
                      <a:gd name="connsiteY0" fmla="*/ 0 h 160353"/>
                      <a:gd name="connsiteX1" fmla="*/ 0 w 2282"/>
                      <a:gd name="connsiteY1" fmla="*/ 160354 h 160353"/>
                    </a:gdLst>
                    <a:ahLst/>
                    <a:cxnLst>
                      <a:cxn ang="0">
                        <a:pos x="connsiteX0" y="connsiteY0"/>
                      </a:cxn>
                      <a:cxn ang="0">
                        <a:pos x="connsiteX1" y="connsiteY1"/>
                      </a:cxn>
                    </a:cxnLst>
                    <a:rect l="l" t="t" r="r" b="b"/>
                    <a:pathLst>
                      <a:path w="2282" h="160353">
                        <a:moveTo>
                          <a:pt x="0" y="0"/>
                        </a:moveTo>
                        <a:lnTo>
                          <a:pt x="0" y="160354"/>
                        </a:lnTo>
                      </a:path>
                    </a:pathLst>
                  </a:custGeom>
                  <a:ln w="15875" cap="rnd">
                    <a:solidFill>
                      <a:schemeClr val="tx1"/>
                    </a:solidFill>
                    <a:prstDash val="solid"/>
                    <a:round/>
                  </a:ln>
                </p:spPr>
                <p:txBody>
                  <a:bodyPr rtlCol="0" anchor="ctr"/>
                  <a:lstStyle/>
                  <a:p>
                    <a:endParaRPr lang="en-US" sz="1500"/>
                  </a:p>
                </p:txBody>
              </p:sp>
              <p:sp>
                <p:nvSpPr>
                  <p:cNvPr id="71" name="Freeform 112">
                    <a:extLst>
                      <a:ext uri="{FF2B5EF4-FFF2-40B4-BE49-F238E27FC236}">
                        <a16:creationId xmlns:a16="http://schemas.microsoft.com/office/drawing/2014/main" id="{AC7C69AF-7A75-C909-EDD2-7BECE54F77BA}"/>
                      </a:ext>
                    </a:extLst>
                  </p:cNvPr>
                  <p:cNvSpPr>
                    <a:spLocks noGrp="1" noRot="1" noMove="1" noResize="1" noEditPoints="1" noAdjustHandles="1" noChangeArrowheads="1" noChangeShapeType="1"/>
                  </p:cNvSpPr>
                  <p:nvPr/>
                </p:nvSpPr>
                <p:spPr>
                  <a:xfrm>
                    <a:off x="145060" y="7447491"/>
                    <a:ext cx="112109" cy="163174"/>
                  </a:xfrm>
                  <a:custGeom>
                    <a:avLst/>
                    <a:gdLst>
                      <a:gd name="connsiteX0" fmla="*/ 112109 w 112109"/>
                      <a:gd name="connsiteY0" fmla="*/ 81587 h 163174"/>
                      <a:gd name="connsiteX1" fmla="*/ 47567 w 112109"/>
                      <a:gd name="connsiteY1" fmla="*/ 162816 h 163174"/>
                      <a:gd name="connsiteX2" fmla="*/ 331 w 112109"/>
                      <a:gd name="connsiteY2" fmla="*/ 163174 h 163174"/>
                      <a:gd name="connsiteX3" fmla="*/ 119 w 112109"/>
                      <a:gd name="connsiteY3" fmla="*/ 81407 h 163174"/>
                      <a:gd name="connsiteX4" fmla="*/ 0 w 112109"/>
                      <a:gd name="connsiteY4" fmla="*/ 0 h 163174"/>
                      <a:gd name="connsiteX5" fmla="*/ 46213 w 112109"/>
                      <a:gd name="connsiteY5" fmla="*/ 0 h 163174"/>
                      <a:gd name="connsiteX6" fmla="*/ 112109 w 112109"/>
                      <a:gd name="connsiteY6" fmla="*/ 81587 h 16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109" h="163174">
                        <a:moveTo>
                          <a:pt x="112109" y="81587"/>
                        </a:moveTo>
                        <a:cubicBezTo>
                          <a:pt x="112109" y="126548"/>
                          <a:pt x="87155" y="162125"/>
                          <a:pt x="47567" y="162816"/>
                        </a:cubicBezTo>
                        <a:cubicBezTo>
                          <a:pt x="34388" y="163047"/>
                          <a:pt x="331" y="163174"/>
                          <a:pt x="331" y="163174"/>
                        </a:cubicBezTo>
                        <a:cubicBezTo>
                          <a:pt x="331" y="163174"/>
                          <a:pt x="119" y="104070"/>
                          <a:pt x="119" y="81407"/>
                        </a:cubicBezTo>
                        <a:cubicBezTo>
                          <a:pt x="119" y="62795"/>
                          <a:pt x="0" y="0"/>
                          <a:pt x="0" y="0"/>
                        </a:cubicBezTo>
                        <a:cubicBezTo>
                          <a:pt x="0" y="0"/>
                          <a:pt x="30641" y="0"/>
                          <a:pt x="46213" y="0"/>
                        </a:cubicBezTo>
                        <a:cubicBezTo>
                          <a:pt x="89638" y="0"/>
                          <a:pt x="112109" y="36627"/>
                          <a:pt x="112109" y="81587"/>
                        </a:cubicBezTo>
                        <a:close/>
                      </a:path>
                    </a:pathLst>
                  </a:custGeom>
                  <a:noFill/>
                  <a:ln w="15875" cap="rnd">
                    <a:solidFill>
                      <a:schemeClr val="tx1"/>
                    </a:solidFill>
                    <a:prstDash val="solid"/>
                    <a:round/>
                  </a:ln>
                </p:spPr>
                <p:txBody>
                  <a:bodyPr rtlCol="0" anchor="ctr"/>
                  <a:lstStyle/>
                  <a:p>
                    <a:endParaRPr lang="en-US" sz="1500"/>
                  </a:p>
                </p:txBody>
              </p:sp>
            </p:grpSp>
          </p:grpSp>
          <p:grpSp>
            <p:nvGrpSpPr>
              <p:cNvPr id="64" name="Graphic 111">
                <a:extLst>
                  <a:ext uri="{FF2B5EF4-FFF2-40B4-BE49-F238E27FC236}">
                    <a16:creationId xmlns:a16="http://schemas.microsoft.com/office/drawing/2014/main" id="{087FF750-1737-B184-6729-F66720D7EA52}"/>
                  </a:ext>
                </a:extLst>
              </p:cNvPr>
              <p:cNvGrpSpPr>
                <a:grpSpLocks noGrp="1" noUngrp="1" noRot="1" noMove="1" noResize="1"/>
              </p:cNvGrpSpPr>
              <p:nvPr/>
            </p:nvGrpSpPr>
            <p:grpSpPr>
              <a:xfrm>
                <a:off x="857031" y="7445003"/>
                <a:ext cx="92860" cy="168149"/>
                <a:chOff x="857031" y="7445003"/>
                <a:chExt cx="92860" cy="168149"/>
              </a:xfrm>
            </p:grpSpPr>
            <p:sp>
              <p:nvSpPr>
                <p:cNvPr id="66" name="Freeform 107">
                  <a:extLst>
                    <a:ext uri="{FF2B5EF4-FFF2-40B4-BE49-F238E27FC236}">
                      <a16:creationId xmlns:a16="http://schemas.microsoft.com/office/drawing/2014/main" id="{8E196797-0FD3-4087-F2CF-FEC438754BC2}"/>
                    </a:ext>
                  </a:extLst>
                </p:cNvPr>
                <p:cNvSpPr>
                  <a:spLocks noGrp="1" noRot="1" noMove="1" noResize="1" noEditPoints="1" noAdjustHandles="1" noChangeArrowheads="1" noChangeShapeType="1"/>
                </p:cNvSpPr>
                <p:nvPr/>
              </p:nvSpPr>
              <p:spPr>
                <a:xfrm>
                  <a:off x="857031" y="7445003"/>
                  <a:ext cx="92860" cy="2282"/>
                </a:xfrm>
                <a:custGeom>
                  <a:avLst/>
                  <a:gdLst>
                    <a:gd name="connsiteX0" fmla="*/ 0 w 92860"/>
                    <a:gd name="connsiteY0" fmla="*/ 0 h 2282"/>
                    <a:gd name="connsiteX1" fmla="*/ 92860 w 92860"/>
                    <a:gd name="connsiteY1" fmla="*/ 0 h 2282"/>
                  </a:gdLst>
                  <a:ahLst/>
                  <a:cxnLst>
                    <a:cxn ang="0">
                      <a:pos x="connsiteX0" y="connsiteY0"/>
                    </a:cxn>
                    <a:cxn ang="0">
                      <a:pos x="connsiteX1" y="connsiteY1"/>
                    </a:cxn>
                  </a:cxnLst>
                  <a:rect l="l" t="t" r="r" b="b"/>
                  <a:pathLst>
                    <a:path w="92860" h="2282">
                      <a:moveTo>
                        <a:pt x="0" y="0"/>
                      </a:moveTo>
                      <a:lnTo>
                        <a:pt x="92860" y="0"/>
                      </a:lnTo>
                    </a:path>
                  </a:pathLst>
                </a:custGeom>
                <a:ln w="15875" cap="rnd">
                  <a:solidFill>
                    <a:schemeClr val="tx1"/>
                  </a:solidFill>
                  <a:prstDash val="solid"/>
                  <a:round/>
                </a:ln>
              </p:spPr>
              <p:txBody>
                <a:bodyPr rtlCol="0" anchor="ctr"/>
                <a:lstStyle/>
                <a:p>
                  <a:endParaRPr lang="en-US" sz="1500"/>
                </a:p>
              </p:txBody>
            </p:sp>
            <p:sp>
              <p:nvSpPr>
                <p:cNvPr id="67" name="Freeform 108">
                  <a:extLst>
                    <a:ext uri="{FF2B5EF4-FFF2-40B4-BE49-F238E27FC236}">
                      <a16:creationId xmlns:a16="http://schemas.microsoft.com/office/drawing/2014/main" id="{662D81D0-D534-9EC7-3731-0D5CEE35ACA3}"/>
                    </a:ext>
                  </a:extLst>
                </p:cNvPr>
                <p:cNvSpPr>
                  <a:spLocks noGrp="1" noRot="1" noMove="1" noResize="1" noEditPoints="1" noAdjustHandles="1" noChangeArrowheads="1" noChangeShapeType="1"/>
                </p:cNvSpPr>
                <p:nvPr/>
              </p:nvSpPr>
              <p:spPr>
                <a:xfrm>
                  <a:off x="903274" y="7450373"/>
                  <a:ext cx="2282" cy="162779"/>
                </a:xfrm>
                <a:custGeom>
                  <a:avLst/>
                  <a:gdLst>
                    <a:gd name="connsiteX0" fmla="*/ 0 w 2282"/>
                    <a:gd name="connsiteY0" fmla="*/ 0 h 162779"/>
                    <a:gd name="connsiteX1" fmla="*/ 0 w 2282"/>
                    <a:gd name="connsiteY1" fmla="*/ 162780 h 162779"/>
                  </a:gdLst>
                  <a:ahLst/>
                  <a:cxnLst>
                    <a:cxn ang="0">
                      <a:pos x="connsiteX0" y="connsiteY0"/>
                    </a:cxn>
                    <a:cxn ang="0">
                      <a:pos x="connsiteX1" y="connsiteY1"/>
                    </a:cxn>
                  </a:cxnLst>
                  <a:rect l="l" t="t" r="r" b="b"/>
                  <a:pathLst>
                    <a:path w="2282" h="162779">
                      <a:moveTo>
                        <a:pt x="0" y="0"/>
                      </a:moveTo>
                      <a:lnTo>
                        <a:pt x="0" y="162780"/>
                      </a:lnTo>
                    </a:path>
                  </a:pathLst>
                </a:custGeom>
                <a:ln w="15875" cap="rnd">
                  <a:solidFill>
                    <a:schemeClr val="tx1"/>
                  </a:solidFill>
                  <a:prstDash val="solid"/>
                  <a:round/>
                </a:ln>
              </p:spPr>
              <p:txBody>
                <a:bodyPr rtlCol="0" anchor="ctr"/>
                <a:lstStyle/>
                <a:p>
                  <a:endParaRPr lang="en-US" sz="1500"/>
                </a:p>
              </p:txBody>
            </p:sp>
          </p:grpSp>
          <p:sp>
            <p:nvSpPr>
              <p:cNvPr id="65" name="Freeform 106">
                <a:extLst>
                  <a:ext uri="{FF2B5EF4-FFF2-40B4-BE49-F238E27FC236}">
                    <a16:creationId xmlns:a16="http://schemas.microsoft.com/office/drawing/2014/main" id="{A65C1D30-3A3F-C180-A717-640895512C5A}"/>
                  </a:ext>
                </a:extLst>
              </p:cNvPr>
              <p:cNvSpPr>
                <a:spLocks noGrp="1" noRot="1" noMove="1" noResize="1" noEditPoints="1" noAdjustHandles="1" noChangeArrowheads="1" noChangeShapeType="1"/>
              </p:cNvSpPr>
              <p:nvPr/>
            </p:nvSpPr>
            <p:spPr>
              <a:xfrm>
                <a:off x="310754" y="7445003"/>
                <a:ext cx="168149" cy="168149"/>
              </a:xfrm>
              <a:custGeom>
                <a:avLst/>
                <a:gdLst>
                  <a:gd name="connsiteX0" fmla="*/ 168149 w 168149"/>
                  <a:gd name="connsiteY0" fmla="*/ 84075 h 168149"/>
                  <a:gd name="connsiteX1" fmla="*/ 84075 w 168149"/>
                  <a:gd name="connsiteY1" fmla="*/ 168149 h 168149"/>
                  <a:gd name="connsiteX2" fmla="*/ 0 w 168149"/>
                  <a:gd name="connsiteY2" fmla="*/ 84075 h 168149"/>
                  <a:gd name="connsiteX3" fmla="*/ 84075 w 168149"/>
                  <a:gd name="connsiteY3" fmla="*/ 0 h 168149"/>
                  <a:gd name="connsiteX4" fmla="*/ 168149 w 168149"/>
                  <a:gd name="connsiteY4" fmla="*/ 84075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49" h="168149">
                    <a:moveTo>
                      <a:pt x="168149" y="84075"/>
                    </a:moveTo>
                    <a:cubicBezTo>
                      <a:pt x="168149" y="130508"/>
                      <a:pt x="130508" y="168149"/>
                      <a:pt x="84075" y="168149"/>
                    </a:cubicBezTo>
                    <a:cubicBezTo>
                      <a:pt x="37641" y="168149"/>
                      <a:pt x="0" y="130508"/>
                      <a:pt x="0" y="84075"/>
                    </a:cubicBezTo>
                    <a:cubicBezTo>
                      <a:pt x="0" y="37642"/>
                      <a:pt x="37641" y="0"/>
                      <a:pt x="84075" y="0"/>
                    </a:cubicBezTo>
                    <a:cubicBezTo>
                      <a:pt x="130508" y="0"/>
                      <a:pt x="168149" y="37641"/>
                      <a:pt x="168149" y="84075"/>
                    </a:cubicBezTo>
                    <a:close/>
                  </a:path>
                </a:pathLst>
              </a:custGeom>
              <a:noFill/>
              <a:ln w="15875" cap="rnd">
                <a:solidFill>
                  <a:schemeClr val="tx1"/>
                </a:solidFill>
                <a:prstDash val="solid"/>
                <a:round/>
              </a:ln>
            </p:spPr>
            <p:txBody>
              <a:bodyPr rtlCol="0" anchor="ctr"/>
              <a:lstStyle/>
              <a:p>
                <a:endParaRPr lang="en-US" sz="1500"/>
              </a:p>
            </p:txBody>
          </p:sp>
        </p:grpSp>
      </p:grpSp>
      <p:grpSp>
        <p:nvGrpSpPr>
          <p:cNvPr id="79" name="Group 78">
            <a:extLst>
              <a:ext uri="{FF2B5EF4-FFF2-40B4-BE49-F238E27FC236}">
                <a16:creationId xmlns:a16="http://schemas.microsoft.com/office/drawing/2014/main" id="{A95352B1-440A-86BC-CC58-7C2F2BC14BE4}"/>
              </a:ext>
            </a:extLst>
          </p:cNvPr>
          <p:cNvGrpSpPr>
            <a:grpSpLocks noGrp="1" noUngrp="1" noRot="1" noChangeAspect="1" noMove="1" noResize="1"/>
          </p:cNvGrpSpPr>
          <p:nvPr userDrawn="1"/>
        </p:nvGrpSpPr>
        <p:grpSpPr>
          <a:xfrm>
            <a:off x="6314514" y="1825587"/>
            <a:ext cx="457200" cy="509768"/>
            <a:chOff x="880194" y="3008483"/>
            <a:chExt cx="614314" cy="684947"/>
          </a:xfrm>
        </p:grpSpPr>
        <p:sp>
          <p:nvSpPr>
            <p:cNvPr id="80" name="Freeform 57">
              <a:extLst>
                <a:ext uri="{FF2B5EF4-FFF2-40B4-BE49-F238E27FC236}">
                  <a16:creationId xmlns:a16="http://schemas.microsoft.com/office/drawing/2014/main" id="{7144FAF6-C24B-A0CD-4D4C-DCF537ABC121}"/>
                </a:ext>
              </a:extLst>
            </p:cNvPr>
            <p:cNvSpPr>
              <a:spLocks noGrp="1" noRot="1" noMove="1" noResize="1" noEditPoints="1" noAdjustHandles="1" noChangeArrowheads="1" noChangeShapeType="1"/>
            </p:cNvSpPr>
            <p:nvPr/>
          </p:nvSpPr>
          <p:spPr>
            <a:xfrm flipV="1">
              <a:off x="880194" y="3482939"/>
              <a:ext cx="614313" cy="210491"/>
            </a:xfrm>
            <a:custGeom>
              <a:avLst/>
              <a:gdLst>
                <a:gd name="connsiteX0" fmla="*/ 772809 w 772244"/>
                <a:gd name="connsiteY0" fmla="*/ 265252 h 264605"/>
                <a:gd name="connsiteX1" fmla="*/ 772809 w 772244"/>
                <a:gd name="connsiteY1" fmla="*/ 52621 h 264605"/>
                <a:gd name="connsiteX2" fmla="*/ 720835 w 772244"/>
                <a:gd name="connsiteY2" fmla="*/ 647 h 264605"/>
                <a:gd name="connsiteX3" fmla="*/ 52538 w 772244"/>
                <a:gd name="connsiteY3" fmla="*/ 647 h 264605"/>
                <a:gd name="connsiteX4" fmla="*/ 564 w 772244"/>
                <a:gd name="connsiteY4" fmla="*/ 52621 h 264605"/>
                <a:gd name="connsiteX5" fmla="*/ 564 w 772244"/>
                <a:gd name="connsiteY5" fmla="*/ 124922 h 26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244" h="264605">
                  <a:moveTo>
                    <a:pt x="772809" y="265252"/>
                  </a:moveTo>
                  <a:lnTo>
                    <a:pt x="772809" y="52621"/>
                  </a:lnTo>
                  <a:cubicBezTo>
                    <a:pt x="772809" y="23918"/>
                    <a:pt x="749538" y="647"/>
                    <a:pt x="720835" y="647"/>
                  </a:cubicBezTo>
                  <a:lnTo>
                    <a:pt x="52538" y="647"/>
                  </a:lnTo>
                  <a:cubicBezTo>
                    <a:pt x="23835" y="647"/>
                    <a:pt x="564" y="23918"/>
                    <a:pt x="564" y="52621"/>
                  </a:cubicBezTo>
                  <a:lnTo>
                    <a:pt x="564" y="124922"/>
                  </a:lnTo>
                </a:path>
              </a:pathLst>
            </a:custGeom>
            <a:noFill/>
            <a:ln w="15875" cap="rnd">
              <a:solidFill>
                <a:schemeClr val="tx1"/>
              </a:solidFill>
              <a:prstDash val="solid"/>
              <a:round/>
            </a:ln>
          </p:spPr>
          <p:txBody>
            <a:bodyPr rtlCol="0" anchor="ctr"/>
            <a:lstStyle/>
            <a:p>
              <a:endParaRPr lang="en-US" sz="1500"/>
            </a:p>
          </p:txBody>
        </p:sp>
        <p:sp>
          <p:nvSpPr>
            <p:cNvPr id="81" name="Freeform 58">
              <a:extLst>
                <a:ext uri="{FF2B5EF4-FFF2-40B4-BE49-F238E27FC236}">
                  <a16:creationId xmlns:a16="http://schemas.microsoft.com/office/drawing/2014/main" id="{2BB7FC2A-0B95-5BFD-9D63-2EECE605E691}"/>
                </a:ext>
              </a:extLst>
            </p:cNvPr>
            <p:cNvSpPr>
              <a:spLocks noGrp="1" noRot="1" noMove="1" noResize="1" noEditPoints="1" noAdjustHandles="1" noChangeArrowheads="1" noChangeShapeType="1"/>
            </p:cNvSpPr>
            <p:nvPr/>
          </p:nvSpPr>
          <p:spPr>
            <a:xfrm flipV="1">
              <a:off x="880195" y="3055718"/>
              <a:ext cx="614313" cy="596367"/>
            </a:xfrm>
            <a:custGeom>
              <a:avLst/>
              <a:gdLst>
                <a:gd name="connsiteX0" fmla="*/ 579329 w 772244"/>
                <a:gd name="connsiteY0" fmla="*/ 128 h 749684"/>
                <a:gd name="connsiteX1" fmla="*/ 52513 w 772244"/>
                <a:gd name="connsiteY1" fmla="*/ 128 h 749684"/>
                <a:gd name="connsiteX2" fmla="*/ 453 w 772244"/>
                <a:gd name="connsiteY2" fmla="*/ 52188 h 749684"/>
                <a:gd name="connsiteX3" fmla="*/ 453 w 772244"/>
                <a:gd name="connsiteY3" fmla="*/ 697751 h 749684"/>
                <a:gd name="connsiteX4" fmla="*/ 52513 w 772244"/>
                <a:gd name="connsiteY4" fmla="*/ 749812 h 749684"/>
                <a:gd name="connsiteX5" fmla="*/ 720635 w 772244"/>
                <a:gd name="connsiteY5" fmla="*/ 749812 h 749684"/>
                <a:gd name="connsiteX6" fmla="*/ 772697 w 772244"/>
                <a:gd name="connsiteY6" fmla="*/ 697751 h 749684"/>
                <a:gd name="connsiteX7" fmla="*/ 772697 w 772244"/>
                <a:gd name="connsiteY7" fmla="*/ 193496 h 749684"/>
                <a:gd name="connsiteX8" fmla="*/ 757448 w 772244"/>
                <a:gd name="connsiteY8" fmla="*/ 156682 h 749684"/>
                <a:gd name="connsiteX9" fmla="*/ 616142 w 772244"/>
                <a:gd name="connsiteY9" fmla="*/ 15377 h 749684"/>
                <a:gd name="connsiteX10" fmla="*/ 579329 w 772244"/>
                <a:gd name="connsiteY10" fmla="*/ 128 h 74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244" h="749684">
                  <a:moveTo>
                    <a:pt x="579329" y="128"/>
                  </a:moveTo>
                  <a:lnTo>
                    <a:pt x="52513" y="128"/>
                  </a:lnTo>
                  <a:cubicBezTo>
                    <a:pt x="23761" y="128"/>
                    <a:pt x="453" y="23436"/>
                    <a:pt x="453" y="52188"/>
                  </a:cubicBezTo>
                  <a:lnTo>
                    <a:pt x="453" y="697751"/>
                  </a:lnTo>
                  <a:cubicBezTo>
                    <a:pt x="453" y="726503"/>
                    <a:pt x="23761" y="749812"/>
                    <a:pt x="52513" y="749812"/>
                  </a:cubicBezTo>
                  <a:lnTo>
                    <a:pt x="720635" y="749812"/>
                  </a:lnTo>
                  <a:cubicBezTo>
                    <a:pt x="749388" y="749812"/>
                    <a:pt x="772697" y="726503"/>
                    <a:pt x="772697" y="697751"/>
                  </a:cubicBezTo>
                  <a:lnTo>
                    <a:pt x="772697" y="193496"/>
                  </a:lnTo>
                  <a:cubicBezTo>
                    <a:pt x="772697" y="179688"/>
                    <a:pt x="767212" y="166445"/>
                    <a:pt x="757448" y="156682"/>
                  </a:cubicBezTo>
                  <a:lnTo>
                    <a:pt x="616142" y="15377"/>
                  </a:lnTo>
                  <a:cubicBezTo>
                    <a:pt x="606378" y="5613"/>
                    <a:pt x="593137" y="128"/>
                    <a:pt x="579329" y="128"/>
                  </a:cubicBezTo>
                  <a:close/>
                </a:path>
              </a:pathLst>
            </a:custGeom>
            <a:noFill/>
            <a:ln w="15875" cap="rnd">
              <a:solidFill>
                <a:schemeClr val="tx1"/>
              </a:solidFill>
              <a:prstDash val="solid"/>
              <a:round/>
            </a:ln>
          </p:spPr>
          <p:txBody>
            <a:bodyPr rtlCol="0" anchor="ctr"/>
            <a:lstStyle/>
            <a:p>
              <a:endParaRPr lang="en-US" sz="1500"/>
            </a:p>
          </p:txBody>
        </p:sp>
        <p:sp>
          <p:nvSpPr>
            <p:cNvPr id="82" name="Freeform 59">
              <a:extLst>
                <a:ext uri="{FF2B5EF4-FFF2-40B4-BE49-F238E27FC236}">
                  <a16:creationId xmlns:a16="http://schemas.microsoft.com/office/drawing/2014/main" id="{EFA43907-FFF9-3135-8C51-6B43171C80DE}"/>
                </a:ext>
              </a:extLst>
            </p:cNvPr>
            <p:cNvSpPr>
              <a:spLocks noGrp="1" noRot="1" noMove="1" noResize="1" noEditPoints="1" noAdjustHandles="1" noChangeArrowheads="1" noChangeShapeType="1"/>
            </p:cNvSpPr>
            <p:nvPr/>
          </p:nvSpPr>
          <p:spPr>
            <a:xfrm flipV="1">
              <a:off x="1323714" y="3481292"/>
              <a:ext cx="170793" cy="170793"/>
            </a:xfrm>
            <a:custGeom>
              <a:avLst/>
              <a:gdLst>
                <a:gd name="connsiteX0" fmla="*/ 494 w 214701"/>
                <a:gd name="connsiteY0" fmla="*/ 488 h 214701"/>
                <a:gd name="connsiteX1" fmla="*/ 43151 w 214701"/>
                <a:gd name="connsiteY1" fmla="*/ 43145 h 214701"/>
                <a:gd name="connsiteX2" fmla="*/ 43151 w 214701"/>
                <a:gd name="connsiteY2" fmla="*/ 129877 h 214701"/>
                <a:gd name="connsiteX3" fmla="*/ 85806 w 214701"/>
                <a:gd name="connsiteY3" fmla="*/ 172534 h 214701"/>
                <a:gd name="connsiteX4" fmla="*/ 172540 w 214701"/>
                <a:gd name="connsiteY4" fmla="*/ 172534 h 214701"/>
                <a:gd name="connsiteX5" fmla="*/ 215195 w 214701"/>
                <a:gd name="connsiteY5" fmla="*/ 215189 h 21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01" h="214701">
                  <a:moveTo>
                    <a:pt x="494" y="488"/>
                  </a:moveTo>
                  <a:cubicBezTo>
                    <a:pt x="24052" y="488"/>
                    <a:pt x="43151" y="19585"/>
                    <a:pt x="43151" y="43145"/>
                  </a:cubicBezTo>
                  <a:lnTo>
                    <a:pt x="43151" y="129877"/>
                  </a:lnTo>
                  <a:cubicBezTo>
                    <a:pt x="43151" y="153436"/>
                    <a:pt x="62248" y="172534"/>
                    <a:pt x="85806" y="172534"/>
                  </a:cubicBezTo>
                  <a:lnTo>
                    <a:pt x="172540" y="172534"/>
                  </a:lnTo>
                  <a:cubicBezTo>
                    <a:pt x="196098" y="172534"/>
                    <a:pt x="215195" y="191631"/>
                    <a:pt x="215195" y="215189"/>
                  </a:cubicBezTo>
                </a:path>
              </a:pathLst>
            </a:custGeom>
            <a:noFill/>
            <a:ln w="15875" cap="rnd">
              <a:solidFill>
                <a:schemeClr val="tx1"/>
              </a:solidFill>
              <a:prstDash val="solid"/>
              <a:round/>
            </a:ln>
          </p:spPr>
          <p:txBody>
            <a:bodyPr rtlCol="0" anchor="ctr"/>
            <a:lstStyle/>
            <a:p>
              <a:endParaRPr lang="en-US" sz="1500"/>
            </a:p>
          </p:txBody>
        </p:sp>
        <p:sp>
          <p:nvSpPr>
            <p:cNvPr id="83" name="Freeform 60">
              <a:extLst>
                <a:ext uri="{FF2B5EF4-FFF2-40B4-BE49-F238E27FC236}">
                  <a16:creationId xmlns:a16="http://schemas.microsoft.com/office/drawing/2014/main" id="{05EB7446-7BEC-6730-FF54-02F42519CD1D}"/>
                </a:ext>
              </a:extLst>
            </p:cNvPr>
            <p:cNvSpPr>
              <a:spLocks noGrp="1" noRot="1" noMove="1" noResize="1" noEditPoints="1" noAdjustHandles="1" noChangeArrowheads="1" noChangeShapeType="1"/>
            </p:cNvSpPr>
            <p:nvPr/>
          </p:nvSpPr>
          <p:spPr>
            <a:xfrm flipV="1">
              <a:off x="880194" y="3203429"/>
              <a:ext cx="122207" cy="1033"/>
            </a:xfrm>
            <a:custGeom>
              <a:avLst/>
              <a:gdLst>
                <a:gd name="connsiteX0" fmla="*/ 153773 w 153624"/>
                <a:gd name="connsiteY0" fmla="*/ 199 h 1299"/>
                <a:gd name="connsiteX1" fmla="*/ 148 w 153624"/>
                <a:gd name="connsiteY1" fmla="*/ 199 h 1299"/>
              </a:gdLst>
              <a:ahLst/>
              <a:cxnLst>
                <a:cxn ang="0">
                  <a:pos x="connsiteX0" y="connsiteY0"/>
                </a:cxn>
                <a:cxn ang="0">
                  <a:pos x="connsiteX1" y="connsiteY1"/>
                </a:cxn>
              </a:cxnLst>
              <a:rect l="l" t="t" r="r" b="b"/>
              <a:pathLst>
                <a:path w="153624" h="1299">
                  <a:moveTo>
                    <a:pt x="153773" y="199"/>
                  </a:moveTo>
                  <a:lnTo>
                    <a:pt x="148" y="199"/>
                  </a:lnTo>
                </a:path>
              </a:pathLst>
            </a:custGeom>
            <a:noFill/>
            <a:ln w="15875" cap="rnd">
              <a:solidFill>
                <a:schemeClr val="tx1"/>
              </a:solidFill>
              <a:prstDash val="solid"/>
              <a:round/>
            </a:ln>
          </p:spPr>
          <p:txBody>
            <a:bodyPr rtlCol="0" anchor="ctr"/>
            <a:lstStyle/>
            <a:p>
              <a:endParaRPr lang="en-US" sz="1500"/>
            </a:p>
          </p:txBody>
        </p:sp>
        <p:sp>
          <p:nvSpPr>
            <p:cNvPr id="84" name="Freeform 61">
              <a:extLst>
                <a:ext uri="{FF2B5EF4-FFF2-40B4-BE49-F238E27FC236}">
                  <a16:creationId xmlns:a16="http://schemas.microsoft.com/office/drawing/2014/main" id="{2CBEC7D9-E77F-AEFF-0819-4B3FAF41C5E7}"/>
                </a:ext>
              </a:extLst>
            </p:cNvPr>
            <p:cNvSpPr>
              <a:spLocks noGrp="1" noRot="1" noMove="1" noResize="1" noEditPoints="1" noAdjustHandles="1" noChangeArrowheads="1" noChangeShapeType="1"/>
            </p:cNvSpPr>
            <p:nvPr/>
          </p:nvSpPr>
          <p:spPr>
            <a:xfrm flipV="1">
              <a:off x="1043746" y="3203429"/>
              <a:ext cx="450761" cy="1033"/>
            </a:xfrm>
            <a:custGeom>
              <a:avLst/>
              <a:gdLst>
                <a:gd name="connsiteX0" fmla="*/ 567229 w 566645"/>
                <a:gd name="connsiteY0" fmla="*/ 199 h 1299"/>
                <a:gd name="connsiteX1" fmla="*/ 584 w 566645"/>
                <a:gd name="connsiteY1" fmla="*/ 199 h 1299"/>
              </a:gdLst>
              <a:ahLst/>
              <a:cxnLst>
                <a:cxn ang="0">
                  <a:pos x="connsiteX0" y="connsiteY0"/>
                </a:cxn>
                <a:cxn ang="0">
                  <a:pos x="connsiteX1" y="connsiteY1"/>
                </a:cxn>
              </a:cxnLst>
              <a:rect l="l" t="t" r="r" b="b"/>
              <a:pathLst>
                <a:path w="566645" h="1299">
                  <a:moveTo>
                    <a:pt x="567229" y="199"/>
                  </a:moveTo>
                  <a:lnTo>
                    <a:pt x="584" y="199"/>
                  </a:lnTo>
                </a:path>
              </a:pathLst>
            </a:custGeom>
            <a:noFill/>
            <a:ln w="15875" cap="rnd">
              <a:solidFill>
                <a:schemeClr val="tx1"/>
              </a:solidFill>
              <a:prstDash val="solid"/>
              <a:round/>
            </a:ln>
          </p:spPr>
          <p:txBody>
            <a:bodyPr rtlCol="0" anchor="ctr"/>
            <a:lstStyle/>
            <a:p>
              <a:endParaRPr lang="en-US" sz="1500"/>
            </a:p>
          </p:txBody>
        </p:sp>
        <p:sp>
          <p:nvSpPr>
            <p:cNvPr id="85" name="Freeform 62">
              <a:extLst>
                <a:ext uri="{FF2B5EF4-FFF2-40B4-BE49-F238E27FC236}">
                  <a16:creationId xmlns:a16="http://schemas.microsoft.com/office/drawing/2014/main" id="{790F974A-96E8-D551-4FFE-A14B3CCDF0F0}"/>
                </a:ext>
              </a:extLst>
            </p:cNvPr>
            <p:cNvSpPr>
              <a:spLocks noGrp="1" noRot="1" noMove="1" noResize="1" noEditPoints="1" noAdjustHandles="1" noChangeArrowheads="1" noChangeShapeType="1"/>
            </p:cNvSpPr>
            <p:nvPr/>
          </p:nvSpPr>
          <p:spPr>
            <a:xfrm flipV="1">
              <a:off x="976137" y="3008483"/>
              <a:ext cx="46936" cy="109058"/>
            </a:xfrm>
            <a:custGeom>
              <a:avLst/>
              <a:gdLst>
                <a:gd name="connsiteX0" fmla="*/ 26677 w 59002"/>
                <a:gd name="connsiteY0" fmla="*/ 23 h 137095"/>
                <a:gd name="connsiteX1" fmla="*/ 158 w 59002"/>
                <a:gd name="connsiteY1" fmla="*/ 26542 h 137095"/>
                <a:gd name="connsiteX2" fmla="*/ 158 w 59002"/>
                <a:gd name="connsiteY2" fmla="*/ 110600 h 137095"/>
                <a:gd name="connsiteX3" fmla="*/ 26677 w 59002"/>
                <a:gd name="connsiteY3" fmla="*/ 137119 h 137095"/>
                <a:gd name="connsiteX4" fmla="*/ 32642 w 59002"/>
                <a:gd name="connsiteY4" fmla="*/ 137119 h 137095"/>
                <a:gd name="connsiteX5" fmla="*/ 59161 w 59002"/>
                <a:gd name="connsiteY5" fmla="*/ 110600 h 137095"/>
                <a:gd name="connsiteX6" fmla="*/ 59161 w 59002"/>
                <a:gd name="connsiteY6" fmla="*/ 77740 h 13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02" h="137095">
                  <a:moveTo>
                    <a:pt x="26677" y="23"/>
                  </a:moveTo>
                  <a:cubicBezTo>
                    <a:pt x="12031" y="23"/>
                    <a:pt x="158" y="11896"/>
                    <a:pt x="158" y="26542"/>
                  </a:cubicBezTo>
                  <a:lnTo>
                    <a:pt x="158" y="110600"/>
                  </a:lnTo>
                  <a:cubicBezTo>
                    <a:pt x="158" y="125246"/>
                    <a:pt x="12031" y="137119"/>
                    <a:pt x="26677" y="137119"/>
                  </a:cubicBezTo>
                  <a:lnTo>
                    <a:pt x="32642" y="137119"/>
                  </a:lnTo>
                  <a:cubicBezTo>
                    <a:pt x="47288" y="137119"/>
                    <a:pt x="59161" y="125246"/>
                    <a:pt x="59161" y="110600"/>
                  </a:cubicBezTo>
                  <a:lnTo>
                    <a:pt x="59161" y="77740"/>
                  </a:lnTo>
                </a:path>
              </a:pathLst>
            </a:custGeom>
            <a:noFill/>
            <a:ln w="15875" cap="rnd">
              <a:solidFill>
                <a:schemeClr val="tx1"/>
              </a:solidFill>
              <a:prstDash val="solid"/>
              <a:round/>
            </a:ln>
          </p:spPr>
          <p:txBody>
            <a:bodyPr rtlCol="0" anchor="ctr"/>
            <a:lstStyle/>
            <a:p>
              <a:endParaRPr lang="en-US" sz="1500"/>
            </a:p>
          </p:txBody>
        </p:sp>
        <p:sp>
          <p:nvSpPr>
            <p:cNvPr id="86" name="Freeform 63">
              <a:extLst>
                <a:ext uri="{FF2B5EF4-FFF2-40B4-BE49-F238E27FC236}">
                  <a16:creationId xmlns:a16="http://schemas.microsoft.com/office/drawing/2014/main" id="{EB3896AF-8A3A-90EF-684B-9786F52CE329}"/>
                </a:ext>
              </a:extLst>
            </p:cNvPr>
            <p:cNvSpPr>
              <a:spLocks noGrp="1" noRot="1" noMove="1" noResize="1" noEditPoints="1" noAdjustHandles="1" noChangeArrowheads="1" noChangeShapeType="1"/>
            </p:cNvSpPr>
            <p:nvPr/>
          </p:nvSpPr>
          <p:spPr>
            <a:xfrm flipV="1">
              <a:off x="1351627" y="3008483"/>
              <a:ext cx="46936" cy="109058"/>
            </a:xfrm>
            <a:custGeom>
              <a:avLst/>
              <a:gdLst>
                <a:gd name="connsiteX0" fmla="*/ 27040 w 59002"/>
                <a:gd name="connsiteY0" fmla="*/ 23 h 137095"/>
                <a:gd name="connsiteX1" fmla="*/ 521 w 59002"/>
                <a:gd name="connsiteY1" fmla="*/ 26542 h 137095"/>
                <a:gd name="connsiteX2" fmla="*/ 521 w 59002"/>
                <a:gd name="connsiteY2" fmla="*/ 110600 h 137095"/>
                <a:gd name="connsiteX3" fmla="*/ 27040 w 59002"/>
                <a:gd name="connsiteY3" fmla="*/ 137119 h 137095"/>
                <a:gd name="connsiteX4" fmla="*/ 33005 w 59002"/>
                <a:gd name="connsiteY4" fmla="*/ 137119 h 137095"/>
                <a:gd name="connsiteX5" fmla="*/ 59524 w 59002"/>
                <a:gd name="connsiteY5" fmla="*/ 110600 h 137095"/>
                <a:gd name="connsiteX6" fmla="*/ 59524 w 59002"/>
                <a:gd name="connsiteY6" fmla="*/ 77740 h 13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02" h="137095">
                  <a:moveTo>
                    <a:pt x="27040" y="23"/>
                  </a:moveTo>
                  <a:cubicBezTo>
                    <a:pt x="12394" y="23"/>
                    <a:pt x="521" y="11896"/>
                    <a:pt x="521" y="26542"/>
                  </a:cubicBezTo>
                  <a:lnTo>
                    <a:pt x="521" y="110600"/>
                  </a:lnTo>
                  <a:cubicBezTo>
                    <a:pt x="521" y="125246"/>
                    <a:pt x="12394" y="137119"/>
                    <a:pt x="27040" y="137119"/>
                  </a:cubicBezTo>
                  <a:lnTo>
                    <a:pt x="33005" y="137119"/>
                  </a:lnTo>
                  <a:cubicBezTo>
                    <a:pt x="47651" y="137119"/>
                    <a:pt x="59524" y="125246"/>
                    <a:pt x="59524" y="110600"/>
                  </a:cubicBezTo>
                  <a:lnTo>
                    <a:pt x="59524" y="77740"/>
                  </a:lnTo>
                </a:path>
              </a:pathLst>
            </a:custGeom>
            <a:noFill/>
            <a:ln w="15875" cap="rnd">
              <a:solidFill>
                <a:schemeClr val="tx1"/>
              </a:solidFill>
              <a:prstDash val="solid"/>
              <a:round/>
            </a:ln>
          </p:spPr>
          <p:txBody>
            <a:bodyPr rtlCol="0" anchor="ctr"/>
            <a:lstStyle/>
            <a:p>
              <a:endParaRPr lang="en-US" sz="1500"/>
            </a:p>
          </p:txBody>
        </p:sp>
        <p:sp>
          <p:nvSpPr>
            <p:cNvPr id="87" name="Freeform 64">
              <a:extLst>
                <a:ext uri="{FF2B5EF4-FFF2-40B4-BE49-F238E27FC236}">
                  <a16:creationId xmlns:a16="http://schemas.microsoft.com/office/drawing/2014/main" id="{A0A9FBE0-C128-ED75-BD3C-A1C846ED6A29}"/>
                </a:ext>
              </a:extLst>
            </p:cNvPr>
            <p:cNvSpPr>
              <a:spLocks noGrp="1" noRot="1" noMove="1" noResize="1" noEditPoints="1" noAdjustHandles="1" noChangeArrowheads="1" noChangeShapeType="1"/>
            </p:cNvSpPr>
            <p:nvPr/>
          </p:nvSpPr>
          <p:spPr>
            <a:xfrm flipV="1">
              <a:off x="942212" y="3265446"/>
              <a:ext cx="68908" cy="68908"/>
            </a:xfrm>
            <a:custGeom>
              <a:avLst/>
              <a:gdLst>
                <a:gd name="connsiteX0" fmla="*/ 74404 w 86623"/>
                <a:gd name="connsiteY0" fmla="*/ 267 h 86623"/>
                <a:gd name="connsiteX1" fmla="*/ 12530 w 86623"/>
                <a:gd name="connsiteY1" fmla="*/ 267 h 86623"/>
                <a:gd name="connsiteX2" fmla="*/ 155 w 86623"/>
                <a:gd name="connsiteY2" fmla="*/ 12642 h 86623"/>
                <a:gd name="connsiteX3" fmla="*/ 155 w 86623"/>
                <a:gd name="connsiteY3" fmla="*/ 74515 h 86623"/>
                <a:gd name="connsiteX4" fmla="*/ 12530 w 86623"/>
                <a:gd name="connsiteY4" fmla="*/ 86890 h 86623"/>
                <a:gd name="connsiteX5" fmla="*/ 74404 w 86623"/>
                <a:gd name="connsiteY5" fmla="*/ 86890 h 86623"/>
                <a:gd name="connsiteX6" fmla="*/ 86779 w 86623"/>
                <a:gd name="connsiteY6" fmla="*/ 74515 h 86623"/>
                <a:gd name="connsiteX7" fmla="*/ 86779 w 86623"/>
                <a:gd name="connsiteY7" fmla="*/ 12642 h 86623"/>
                <a:gd name="connsiteX8" fmla="*/ 74404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267"/>
                  </a:moveTo>
                  <a:lnTo>
                    <a:pt x="12530" y="267"/>
                  </a:lnTo>
                  <a:cubicBezTo>
                    <a:pt x="5696" y="267"/>
                    <a:pt x="155" y="5807"/>
                    <a:pt x="155" y="12642"/>
                  </a:cubicBezTo>
                  <a:lnTo>
                    <a:pt x="155" y="74515"/>
                  </a:lnTo>
                  <a:cubicBezTo>
                    <a:pt x="155" y="81350"/>
                    <a:pt x="5696" y="86890"/>
                    <a:pt x="12530" y="86890"/>
                  </a:cubicBezTo>
                  <a:lnTo>
                    <a:pt x="74404" y="86890"/>
                  </a:lnTo>
                  <a:cubicBezTo>
                    <a:pt x="81238" y="86890"/>
                    <a:pt x="86779" y="81350"/>
                    <a:pt x="86779" y="74515"/>
                  </a:cubicBezTo>
                  <a:lnTo>
                    <a:pt x="86779" y="12642"/>
                  </a:lnTo>
                  <a:cubicBezTo>
                    <a:pt x="86779" y="5807"/>
                    <a:pt x="81238" y="267"/>
                    <a:pt x="74404" y="267"/>
                  </a:cubicBezTo>
                  <a:close/>
                </a:path>
              </a:pathLst>
            </a:custGeom>
            <a:noFill/>
            <a:ln w="15875" cap="rnd">
              <a:solidFill>
                <a:schemeClr val="tx1"/>
              </a:solidFill>
              <a:prstDash val="solid"/>
              <a:round/>
            </a:ln>
          </p:spPr>
          <p:txBody>
            <a:bodyPr rtlCol="0" anchor="ctr"/>
            <a:lstStyle/>
            <a:p>
              <a:endParaRPr lang="en-US" sz="1500"/>
            </a:p>
          </p:txBody>
        </p:sp>
        <p:sp>
          <p:nvSpPr>
            <p:cNvPr id="88" name="Freeform 65">
              <a:extLst>
                <a:ext uri="{FF2B5EF4-FFF2-40B4-BE49-F238E27FC236}">
                  <a16:creationId xmlns:a16="http://schemas.microsoft.com/office/drawing/2014/main" id="{85447D66-080A-7EA7-6393-525A3726E0FF}"/>
                </a:ext>
              </a:extLst>
            </p:cNvPr>
            <p:cNvSpPr>
              <a:spLocks noGrp="1" noRot="1" noMove="1" noResize="1" noEditPoints="1" noAdjustHandles="1" noChangeArrowheads="1" noChangeShapeType="1"/>
            </p:cNvSpPr>
            <p:nvPr/>
          </p:nvSpPr>
          <p:spPr>
            <a:xfrm flipV="1">
              <a:off x="1082668" y="3265446"/>
              <a:ext cx="68908" cy="68908"/>
            </a:xfrm>
            <a:custGeom>
              <a:avLst/>
              <a:gdLst>
                <a:gd name="connsiteX0" fmla="*/ 74540 w 86623"/>
                <a:gd name="connsiteY0" fmla="*/ 267 h 86623"/>
                <a:gd name="connsiteX1" fmla="*/ 12666 w 86623"/>
                <a:gd name="connsiteY1" fmla="*/ 267 h 86623"/>
                <a:gd name="connsiteX2" fmla="*/ 291 w 86623"/>
                <a:gd name="connsiteY2" fmla="*/ 12642 h 86623"/>
                <a:gd name="connsiteX3" fmla="*/ 291 w 86623"/>
                <a:gd name="connsiteY3" fmla="*/ 74515 h 86623"/>
                <a:gd name="connsiteX4" fmla="*/ 12666 w 86623"/>
                <a:gd name="connsiteY4" fmla="*/ 86890 h 86623"/>
                <a:gd name="connsiteX5" fmla="*/ 74540 w 86623"/>
                <a:gd name="connsiteY5" fmla="*/ 86890 h 86623"/>
                <a:gd name="connsiteX6" fmla="*/ 86915 w 86623"/>
                <a:gd name="connsiteY6" fmla="*/ 74515 h 86623"/>
                <a:gd name="connsiteX7" fmla="*/ 86915 w 86623"/>
                <a:gd name="connsiteY7" fmla="*/ 12642 h 86623"/>
                <a:gd name="connsiteX8" fmla="*/ 74540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267"/>
                  </a:moveTo>
                  <a:lnTo>
                    <a:pt x="12666" y="267"/>
                  </a:lnTo>
                  <a:cubicBezTo>
                    <a:pt x="5832" y="267"/>
                    <a:pt x="291" y="5807"/>
                    <a:pt x="291" y="12642"/>
                  </a:cubicBezTo>
                  <a:lnTo>
                    <a:pt x="291" y="74515"/>
                  </a:lnTo>
                  <a:cubicBezTo>
                    <a:pt x="291" y="81350"/>
                    <a:pt x="5832" y="86890"/>
                    <a:pt x="12666" y="86890"/>
                  </a:cubicBezTo>
                  <a:lnTo>
                    <a:pt x="74540" y="86890"/>
                  </a:lnTo>
                  <a:cubicBezTo>
                    <a:pt x="81374" y="86890"/>
                    <a:pt x="86915" y="81350"/>
                    <a:pt x="86915" y="74515"/>
                  </a:cubicBezTo>
                  <a:lnTo>
                    <a:pt x="86915" y="12642"/>
                  </a:lnTo>
                  <a:cubicBezTo>
                    <a:pt x="86915" y="5807"/>
                    <a:pt x="81374" y="267"/>
                    <a:pt x="74540" y="267"/>
                  </a:cubicBezTo>
                  <a:close/>
                </a:path>
              </a:pathLst>
            </a:custGeom>
            <a:noFill/>
            <a:ln w="15875" cap="rnd">
              <a:solidFill>
                <a:schemeClr val="tx1"/>
              </a:solidFill>
              <a:prstDash val="solid"/>
              <a:round/>
            </a:ln>
          </p:spPr>
          <p:txBody>
            <a:bodyPr rtlCol="0" anchor="ctr"/>
            <a:lstStyle/>
            <a:p>
              <a:endParaRPr lang="en-US" sz="1500"/>
            </a:p>
          </p:txBody>
        </p:sp>
        <p:sp>
          <p:nvSpPr>
            <p:cNvPr id="89" name="Freeform 66">
              <a:extLst>
                <a:ext uri="{FF2B5EF4-FFF2-40B4-BE49-F238E27FC236}">
                  <a16:creationId xmlns:a16="http://schemas.microsoft.com/office/drawing/2014/main" id="{5CBDAED0-88B0-405D-425D-BA74D32621A2}"/>
                </a:ext>
              </a:extLst>
            </p:cNvPr>
            <p:cNvSpPr>
              <a:spLocks noGrp="1" noRot="1" noMove="1" noResize="1" noEditPoints="1" noAdjustHandles="1" noChangeArrowheads="1" noChangeShapeType="1"/>
            </p:cNvSpPr>
            <p:nvPr/>
          </p:nvSpPr>
          <p:spPr>
            <a:xfrm flipV="1">
              <a:off x="1223125" y="3265446"/>
              <a:ext cx="68908" cy="68908"/>
            </a:xfrm>
            <a:custGeom>
              <a:avLst/>
              <a:gdLst>
                <a:gd name="connsiteX0" fmla="*/ 74676 w 86623"/>
                <a:gd name="connsiteY0" fmla="*/ 267 h 86623"/>
                <a:gd name="connsiteX1" fmla="*/ 12802 w 86623"/>
                <a:gd name="connsiteY1" fmla="*/ 267 h 86623"/>
                <a:gd name="connsiteX2" fmla="*/ 427 w 86623"/>
                <a:gd name="connsiteY2" fmla="*/ 12642 h 86623"/>
                <a:gd name="connsiteX3" fmla="*/ 427 w 86623"/>
                <a:gd name="connsiteY3" fmla="*/ 74515 h 86623"/>
                <a:gd name="connsiteX4" fmla="*/ 12802 w 86623"/>
                <a:gd name="connsiteY4" fmla="*/ 86890 h 86623"/>
                <a:gd name="connsiteX5" fmla="*/ 74676 w 86623"/>
                <a:gd name="connsiteY5" fmla="*/ 86890 h 86623"/>
                <a:gd name="connsiteX6" fmla="*/ 87051 w 86623"/>
                <a:gd name="connsiteY6" fmla="*/ 74515 h 86623"/>
                <a:gd name="connsiteX7" fmla="*/ 87051 w 86623"/>
                <a:gd name="connsiteY7" fmla="*/ 12642 h 86623"/>
                <a:gd name="connsiteX8" fmla="*/ 74676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676" y="267"/>
                  </a:moveTo>
                  <a:lnTo>
                    <a:pt x="12802" y="267"/>
                  </a:lnTo>
                  <a:cubicBezTo>
                    <a:pt x="5968" y="267"/>
                    <a:pt x="427" y="5807"/>
                    <a:pt x="427" y="12642"/>
                  </a:cubicBezTo>
                  <a:lnTo>
                    <a:pt x="427" y="74515"/>
                  </a:lnTo>
                  <a:cubicBezTo>
                    <a:pt x="427" y="81350"/>
                    <a:pt x="5968" y="86890"/>
                    <a:pt x="12802" y="86890"/>
                  </a:cubicBezTo>
                  <a:lnTo>
                    <a:pt x="74676" y="86890"/>
                  </a:lnTo>
                  <a:cubicBezTo>
                    <a:pt x="81510" y="86890"/>
                    <a:pt x="87051" y="81350"/>
                    <a:pt x="87051" y="74515"/>
                  </a:cubicBezTo>
                  <a:lnTo>
                    <a:pt x="87051" y="12642"/>
                  </a:lnTo>
                  <a:cubicBezTo>
                    <a:pt x="87051" y="5807"/>
                    <a:pt x="81510" y="267"/>
                    <a:pt x="74676" y="267"/>
                  </a:cubicBezTo>
                  <a:close/>
                </a:path>
              </a:pathLst>
            </a:custGeom>
            <a:noFill/>
            <a:ln w="15875" cap="rnd">
              <a:solidFill>
                <a:schemeClr val="tx1"/>
              </a:solidFill>
              <a:prstDash val="solid"/>
              <a:round/>
            </a:ln>
          </p:spPr>
          <p:txBody>
            <a:bodyPr rtlCol="0" anchor="ctr"/>
            <a:lstStyle/>
            <a:p>
              <a:endParaRPr lang="en-US" sz="1500"/>
            </a:p>
          </p:txBody>
        </p:sp>
        <p:sp>
          <p:nvSpPr>
            <p:cNvPr id="90" name="Freeform 67">
              <a:extLst>
                <a:ext uri="{FF2B5EF4-FFF2-40B4-BE49-F238E27FC236}">
                  <a16:creationId xmlns:a16="http://schemas.microsoft.com/office/drawing/2014/main" id="{DF92D44A-AFA8-1BAC-5B8E-A6CA9FCFA655}"/>
                </a:ext>
              </a:extLst>
            </p:cNvPr>
            <p:cNvSpPr>
              <a:spLocks noGrp="1" noRot="1" noMove="1" noResize="1" noEditPoints="1" noAdjustHandles="1" noChangeArrowheads="1" noChangeShapeType="1"/>
            </p:cNvSpPr>
            <p:nvPr/>
          </p:nvSpPr>
          <p:spPr>
            <a:xfrm flipV="1">
              <a:off x="1363582" y="3265446"/>
              <a:ext cx="68908" cy="68908"/>
            </a:xfrm>
            <a:custGeom>
              <a:avLst/>
              <a:gdLst>
                <a:gd name="connsiteX0" fmla="*/ 74811 w 86623"/>
                <a:gd name="connsiteY0" fmla="*/ 267 h 86623"/>
                <a:gd name="connsiteX1" fmla="*/ 12938 w 86623"/>
                <a:gd name="connsiteY1" fmla="*/ 267 h 86623"/>
                <a:gd name="connsiteX2" fmla="*/ 563 w 86623"/>
                <a:gd name="connsiteY2" fmla="*/ 12642 h 86623"/>
                <a:gd name="connsiteX3" fmla="*/ 563 w 86623"/>
                <a:gd name="connsiteY3" fmla="*/ 74515 h 86623"/>
                <a:gd name="connsiteX4" fmla="*/ 12938 w 86623"/>
                <a:gd name="connsiteY4" fmla="*/ 86890 h 86623"/>
                <a:gd name="connsiteX5" fmla="*/ 74811 w 86623"/>
                <a:gd name="connsiteY5" fmla="*/ 86890 h 86623"/>
                <a:gd name="connsiteX6" fmla="*/ 87186 w 86623"/>
                <a:gd name="connsiteY6" fmla="*/ 74515 h 86623"/>
                <a:gd name="connsiteX7" fmla="*/ 87186 w 86623"/>
                <a:gd name="connsiteY7" fmla="*/ 12642 h 86623"/>
                <a:gd name="connsiteX8" fmla="*/ 74811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811" y="267"/>
                  </a:moveTo>
                  <a:lnTo>
                    <a:pt x="12938" y="267"/>
                  </a:lnTo>
                  <a:cubicBezTo>
                    <a:pt x="6103" y="267"/>
                    <a:pt x="563" y="5807"/>
                    <a:pt x="563" y="12642"/>
                  </a:cubicBezTo>
                  <a:lnTo>
                    <a:pt x="563" y="74515"/>
                  </a:lnTo>
                  <a:cubicBezTo>
                    <a:pt x="563" y="81350"/>
                    <a:pt x="6103" y="86890"/>
                    <a:pt x="12938" y="86890"/>
                  </a:cubicBezTo>
                  <a:lnTo>
                    <a:pt x="74811" y="86890"/>
                  </a:lnTo>
                  <a:cubicBezTo>
                    <a:pt x="81646" y="86890"/>
                    <a:pt x="87186" y="81350"/>
                    <a:pt x="87186" y="74515"/>
                  </a:cubicBezTo>
                  <a:lnTo>
                    <a:pt x="87186" y="12642"/>
                  </a:lnTo>
                  <a:cubicBezTo>
                    <a:pt x="87186" y="5807"/>
                    <a:pt x="81646" y="267"/>
                    <a:pt x="74811" y="267"/>
                  </a:cubicBezTo>
                  <a:close/>
                </a:path>
              </a:pathLst>
            </a:custGeom>
            <a:noFill/>
            <a:ln w="15875" cap="rnd">
              <a:solidFill>
                <a:schemeClr val="tx1"/>
              </a:solidFill>
              <a:prstDash val="solid"/>
              <a:round/>
            </a:ln>
          </p:spPr>
          <p:txBody>
            <a:bodyPr rtlCol="0" anchor="ctr"/>
            <a:lstStyle/>
            <a:p>
              <a:endParaRPr lang="en-US" sz="1500"/>
            </a:p>
          </p:txBody>
        </p:sp>
        <p:sp>
          <p:nvSpPr>
            <p:cNvPr id="91" name="Freeform 68">
              <a:extLst>
                <a:ext uri="{FF2B5EF4-FFF2-40B4-BE49-F238E27FC236}">
                  <a16:creationId xmlns:a16="http://schemas.microsoft.com/office/drawing/2014/main" id="{1AE5E646-46DF-8FCB-5047-EEB4D2913F0D}"/>
                </a:ext>
              </a:extLst>
            </p:cNvPr>
            <p:cNvSpPr>
              <a:spLocks noGrp="1" noRot="1" noMove="1" noResize="1" noEditPoints="1" noAdjustHandles="1" noChangeArrowheads="1" noChangeShapeType="1"/>
            </p:cNvSpPr>
            <p:nvPr/>
          </p:nvSpPr>
          <p:spPr>
            <a:xfrm flipV="1">
              <a:off x="942212" y="3393303"/>
              <a:ext cx="68908" cy="68908"/>
            </a:xfrm>
            <a:custGeom>
              <a:avLst/>
              <a:gdLst>
                <a:gd name="connsiteX0" fmla="*/ 74404 w 86623"/>
                <a:gd name="connsiteY0" fmla="*/ 391 h 86623"/>
                <a:gd name="connsiteX1" fmla="*/ 12530 w 86623"/>
                <a:gd name="connsiteY1" fmla="*/ 391 h 86623"/>
                <a:gd name="connsiteX2" fmla="*/ 155 w 86623"/>
                <a:gd name="connsiteY2" fmla="*/ 12766 h 86623"/>
                <a:gd name="connsiteX3" fmla="*/ 155 w 86623"/>
                <a:gd name="connsiteY3" fmla="*/ 74639 h 86623"/>
                <a:gd name="connsiteX4" fmla="*/ 12530 w 86623"/>
                <a:gd name="connsiteY4" fmla="*/ 87014 h 86623"/>
                <a:gd name="connsiteX5" fmla="*/ 74404 w 86623"/>
                <a:gd name="connsiteY5" fmla="*/ 87014 h 86623"/>
                <a:gd name="connsiteX6" fmla="*/ 86779 w 86623"/>
                <a:gd name="connsiteY6" fmla="*/ 74639 h 86623"/>
                <a:gd name="connsiteX7" fmla="*/ 86779 w 86623"/>
                <a:gd name="connsiteY7" fmla="*/ 12766 h 86623"/>
                <a:gd name="connsiteX8" fmla="*/ 74404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391"/>
                  </a:moveTo>
                  <a:lnTo>
                    <a:pt x="12530" y="391"/>
                  </a:lnTo>
                  <a:cubicBezTo>
                    <a:pt x="5696" y="391"/>
                    <a:pt x="155" y="5931"/>
                    <a:pt x="155" y="12766"/>
                  </a:cubicBezTo>
                  <a:lnTo>
                    <a:pt x="155" y="74639"/>
                  </a:lnTo>
                  <a:cubicBezTo>
                    <a:pt x="155" y="81474"/>
                    <a:pt x="5696" y="87014"/>
                    <a:pt x="12530" y="87014"/>
                  </a:cubicBezTo>
                  <a:lnTo>
                    <a:pt x="74404" y="87014"/>
                  </a:lnTo>
                  <a:cubicBezTo>
                    <a:pt x="81238" y="87014"/>
                    <a:pt x="86779" y="81474"/>
                    <a:pt x="86779" y="74639"/>
                  </a:cubicBezTo>
                  <a:lnTo>
                    <a:pt x="86779" y="12766"/>
                  </a:lnTo>
                  <a:cubicBezTo>
                    <a:pt x="86779" y="5931"/>
                    <a:pt x="81238" y="391"/>
                    <a:pt x="74404" y="391"/>
                  </a:cubicBezTo>
                  <a:close/>
                </a:path>
              </a:pathLst>
            </a:custGeom>
            <a:noFill/>
            <a:ln w="15875" cap="rnd">
              <a:solidFill>
                <a:schemeClr val="tx1"/>
              </a:solidFill>
              <a:prstDash val="solid"/>
              <a:round/>
            </a:ln>
          </p:spPr>
          <p:txBody>
            <a:bodyPr rtlCol="0" anchor="ctr"/>
            <a:lstStyle/>
            <a:p>
              <a:endParaRPr lang="en-US" sz="1500"/>
            </a:p>
          </p:txBody>
        </p:sp>
        <p:sp>
          <p:nvSpPr>
            <p:cNvPr id="92" name="Freeform 69">
              <a:extLst>
                <a:ext uri="{FF2B5EF4-FFF2-40B4-BE49-F238E27FC236}">
                  <a16:creationId xmlns:a16="http://schemas.microsoft.com/office/drawing/2014/main" id="{3D876F8A-ECCC-E859-6655-D40960F80B36}"/>
                </a:ext>
              </a:extLst>
            </p:cNvPr>
            <p:cNvSpPr>
              <a:spLocks noGrp="1" noRot="1" noMove="1" noResize="1" noEditPoints="1" noAdjustHandles="1" noChangeArrowheads="1" noChangeShapeType="1"/>
            </p:cNvSpPr>
            <p:nvPr/>
          </p:nvSpPr>
          <p:spPr>
            <a:xfrm flipV="1">
              <a:off x="1082668" y="3393303"/>
              <a:ext cx="68908" cy="68908"/>
            </a:xfrm>
            <a:custGeom>
              <a:avLst/>
              <a:gdLst>
                <a:gd name="connsiteX0" fmla="*/ 74540 w 86623"/>
                <a:gd name="connsiteY0" fmla="*/ 391 h 86623"/>
                <a:gd name="connsiteX1" fmla="*/ 12666 w 86623"/>
                <a:gd name="connsiteY1" fmla="*/ 391 h 86623"/>
                <a:gd name="connsiteX2" fmla="*/ 291 w 86623"/>
                <a:gd name="connsiteY2" fmla="*/ 12766 h 86623"/>
                <a:gd name="connsiteX3" fmla="*/ 291 w 86623"/>
                <a:gd name="connsiteY3" fmla="*/ 74639 h 86623"/>
                <a:gd name="connsiteX4" fmla="*/ 12666 w 86623"/>
                <a:gd name="connsiteY4" fmla="*/ 87014 h 86623"/>
                <a:gd name="connsiteX5" fmla="*/ 74540 w 86623"/>
                <a:gd name="connsiteY5" fmla="*/ 87014 h 86623"/>
                <a:gd name="connsiteX6" fmla="*/ 86915 w 86623"/>
                <a:gd name="connsiteY6" fmla="*/ 74639 h 86623"/>
                <a:gd name="connsiteX7" fmla="*/ 86915 w 86623"/>
                <a:gd name="connsiteY7" fmla="*/ 12766 h 86623"/>
                <a:gd name="connsiteX8" fmla="*/ 74540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391"/>
                  </a:moveTo>
                  <a:lnTo>
                    <a:pt x="12666" y="391"/>
                  </a:lnTo>
                  <a:cubicBezTo>
                    <a:pt x="5832" y="391"/>
                    <a:pt x="291" y="5931"/>
                    <a:pt x="291" y="12766"/>
                  </a:cubicBezTo>
                  <a:lnTo>
                    <a:pt x="291" y="74639"/>
                  </a:lnTo>
                  <a:cubicBezTo>
                    <a:pt x="291" y="81474"/>
                    <a:pt x="5832" y="87014"/>
                    <a:pt x="12666" y="87014"/>
                  </a:cubicBezTo>
                  <a:lnTo>
                    <a:pt x="74540" y="87014"/>
                  </a:lnTo>
                  <a:cubicBezTo>
                    <a:pt x="81374" y="87014"/>
                    <a:pt x="86915" y="81474"/>
                    <a:pt x="86915" y="74639"/>
                  </a:cubicBezTo>
                  <a:lnTo>
                    <a:pt x="86915" y="12766"/>
                  </a:lnTo>
                  <a:cubicBezTo>
                    <a:pt x="86915" y="5931"/>
                    <a:pt x="81374" y="391"/>
                    <a:pt x="74540" y="391"/>
                  </a:cubicBezTo>
                  <a:close/>
                </a:path>
              </a:pathLst>
            </a:custGeom>
            <a:noFill/>
            <a:ln w="15875" cap="rnd">
              <a:solidFill>
                <a:schemeClr val="tx1"/>
              </a:solidFill>
              <a:prstDash val="solid"/>
              <a:round/>
            </a:ln>
          </p:spPr>
          <p:txBody>
            <a:bodyPr rtlCol="0" anchor="ctr"/>
            <a:lstStyle/>
            <a:p>
              <a:endParaRPr lang="en-US" sz="1500"/>
            </a:p>
          </p:txBody>
        </p:sp>
        <p:sp>
          <p:nvSpPr>
            <p:cNvPr id="93" name="Freeform 70">
              <a:extLst>
                <a:ext uri="{FF2B5EF4-FFF2-40B4-BE49-F238E27FC236}">
                  <a16:creationId xmlns:a16="http://schemas.microsoft.com/office/drawing/2014/main" id="{476D4707-FDD5-4AEE-8785-8F78E31B9DBC}"/>
                </a:ext>
              </a:extLst>
            </p:cNvPr>
            <p:cNvSpPr>
              <a:spLocks noGrp="1" noRot="1" noMove="1" noResize="1" noEditPoints="1" noAdjustHandles="1" noChangeArrowheads="1" noChangeShapeType="1"/>
            </p:cNvSpPr>
            <p:nvPr/>
          </p:nvSpPr>
          <p:spPr>
            <a:xfrm flipV="1">
              <a:off x="1223125" y="3393303"/>
              <a:ext cx="68908" cy="68908"/>
            </a:xfrm>
            <a:custGeom>
              <a:avLst/>
              <a:gdLst>
                <a:gd name="connsiteX0" fmla="*/ 74676 w 86623"/>
                <a:gd name="connsiteY0" fmla="*/ 391 h 86623"/>
                <a:gd name="connsiteX1" fmla="*/ 12802 w 86623"/>
                <a:gd name="connsiteY1" fmla="*/ 391 h 86623"/>
                <a:gd name="connsiteX2" fmla="*/ 427 w 86623"/>
                <a:gd name="connsiteY2" fmla="*/ 12766 h 86623"/>
                <a:gd name="connsiteX3" fmla="*/ 427 w 86623"/>
                <a:gd name="connsiteY3" fmla="*/ 74639 h 86623"/>
                <a:gd name="connsiteX4" fmla="*/ 12802 w 86623"/>
                <a:gd name="connsiteY4" fmla="*/ 87014 h 86623"/>
                <a:gd name="connsiteX5" fmla="*/ 74676 w 86623"/>
                <a:gd name="connsiteY5" fmla="*/ 87014 h 86623"/>
                <a:gd name="connsiteX6" fmla="*/ 87051 w 86623"/>
                <a:gd name="connsiteY6" fmla="*/ 74639 h 86623"/>
                <a:gd name="connsiteX7" fmla="*/ 87051 w 86623"/>
                <a:gd name="connsiteY7" fmla="*/ 12766 h 86623"/>
                <a:gd name="connsiteX8" fmla="*/ 74676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676" y="391"/>
                  </a:moveTo>
                  <a:lnTo>
                    <a:pt x="12802" y="391"/>
                  </a:lnTo>
                  <a:cubicBezTo>
                    <a:pt x="5968" y="391"/>
                    <a:pt x="427" y="5931"/>
                    <a:pt x="427" y="12766"/>
                  </a:cubicBezTo>
                  <a:lnTo>
                    <a:pt x="427" y="74639"/>
                  </a:lnTo>
                  <a:cubicBezTo>
                    <a:pt x="427" y="81474"/>
                    <a:pt x="5968" y="87014"/>
                    <a:pt x="12802" y="87014"/>
                  </a:cubicBezTo>
                  <a:lnTo>
                    <a:pt x="74676" y="87014"/>
                  </a:lnTo>
                  <a:cubicBezTo>
                    <a:pt x="81510" y="87014"/>
                    <a:pt x="87051" y="81474"/>
                    <a:pt x="87051" y="74639"/>
                  </a:cubicBezTo>
                  <a:lnTo>
                    <a:pt x="87051" y="12766"/>
                  </a:lnTo>
                  <a:cubicBezTo>
                    <a:pt x="87051" y="5931"/>
                    <a:pt x="81510" y="391"/>
                    <a:pt x="74676" y="391"/>
                  </a:cubicBezTo>
                  <a:close/>
                </a:path>
              </a:pathLst>
            </a:custGeom>
            <a:noFill/>
            <a:ln w="15875" cap="rnd">
              <a:solidFill>
                <a:schemeClr val="tx1"/>
              </a:solidFill>
              <a:prstDash val="solid"/>
              <a:round/>
            </a:ln>
          </p:spPr>
          <p:txBody>
            <a:bodyPr rtlCol="0" anchor="ctr"/>
            <a:lstStyle/>
            <a:p>
              <a:endParaRPr lang="en-US" sz="1500"/>
            </a:p>
          </p:txBody>
        </p:sp>
        <p:sp>
          <p:nvSpPr>
            <p:cNvPr id="94" name="Freeform 71">
              <a:extLst>
                <a:ext uri="{FF2B5EF4-FFF2-40B4-BE49-F238E27FC236}">
                  <a16:creationId xmlns:a16="http://schemas.microsoft.com/office/drawing/2014/main" id="{0058CCB8-E587-8E00-14D5-70EBDE109155}"/>
                </a:ext>
              </a:extLst>
            </p:cNvPr>
            <p:cNvSpPr>
              <a:spLocks noGrp="1" noRot="1" noMove="1" noResize="1" noEditPoints="1" noAdjustHandles="1" noChangeArrowheads="1" noChangeShapeType="1"/>
            </p:cNvSpPr>
            <p:nvPr/>
          </p:nvSpPr>
          <p:spPr>
            <a:xfrm flipV="1">
              <a:off x="1363582" y="3396372"/>
              <a:ext cx="68908" cy="68908"/>
            </a:xfrm>
            <a:custGeom>
              <a:avLst/>
              <a:gdLst>
                <a:gd name="connsiteX0" fmla="*/ 74811 w 86623"/>
                <a:gd name="connsiteY0" fmla="*/ 394 h 86623"/>
                <a:gd name="connsiteX1" fmla="*/ 12938 w 86623"/>
                <a:gd name="connsiteY1" fmla="*/ 394 h 86623"/>
                <a:gd name="connsiteX2" fmla="*/ 563 w 86623"/>
                <a:gd name="connsiteY2" fmla="*/ 12769 h 86623"/>
                <a:gd name="connsiteX3" fmla="*/ 563 w 86623"/>
                <a:gd name="connsiteY3" fmla="*/ 74642 h 86623"/>
                <a:gd name="connsiteX4" fmla="*/ 12938 w 86623"/>
                <a:gd name="connsiteY4" fmla="*/ 87017 h 86623"/>
                <a:gd name="connsiteX5" fmla="*/ 74811 w 86623"/>
                <a:gd name="connsiteY5" fmla="*/ 87017 h 86623"/>
                <a:gd name="connsiteX6" fmla="*/ 87186 w 86623"/>
                <a:gd name="connsiteY6" fmla="*/ 74642 h 86623"/>
                <a:gd name="connsiteX7" fmla="*/ 87186 w 86623"/>
                <a:gd name="connsiteY7" fmla="*/ 12769 h 86623"/>
                <a:gd name="connsiteX8" fmla="*/ 74811 w 86623"/>
                <a:gd name="connsiteY8" fmla="*/ 39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811" y="394"/>
                  </a:moveTo>
                  <a:lnTo>
                    <a:pt x="12938" y="394"/>
                  </a:lnTo>
                  <a:cubicBezTo>
                    <a:pt x="6103" y="394"/>
                    <a:pt x="563" y="5934"/>
                    <a:pt x="563" y="12769"/>
                  </a:cubicBezTo>
                  <a:lnTo>
                    <a:pt x="563" y="74642"/>
                  </a:lnTo>
                  <a:cubicBezTo>
                    <a:pt x="563" y="81477"/>
                    <a:pt x="6103" y="87017"/>
                    <a:pt x="12938" y="87017"/>
                  </a:cubicBezTo>
                  <a:lnTo>
                    <a:pt x="74811" y="87017"/>
                  </a:lnTo>
                  <a:cubicBezTo>
                    <a:pt x="81646" y="87017"/>
                    <a:pt x="87186" y="81477"/>
                    <a:pt x="87186" y="74642"/>
                  </a:cubicBezTo>
                  <a:lnTo>
                    <a:pt x="87186" y="12769"/>
                  </a:lnTo>
                  <a:cubicBezTo>
                    <a:pt x="87186" y="5934"/>
                    <a:pt x="81646" y="394"/>
                    <a:pt x="74811" y="394"/>
                  </a:cubicBezTo>
                  <a:close/>
                </a:path>
              </a:pathLst>
            </a:custGeom>
            <a:noFill/>
            <a:ln w="15875" cap="rnd">
              <a:solidFill>
                <a:schemeClr val="tx1"/>
              </a:solidFill>
              <a:prstDash val="solid"/>
              <a:round/>
            </a:ln>
          </p:spPr>
          <p:txBody>
            <a:bodyPr rtlCol="0" anchor="ctr"/>
            <a:lstStyle/>
            <a:p>
              <a:endParaRPr lang="en-US" sz="1500"/>
            </a:p>
          </p:txBody>
        </p:sp>
        <p:sp>
          <p:nvSpPr>
            <p:cNvPr id="95" name="Freeform 72">
              <a:extLst>
                <a:ext uri="{FF2B5EF4-FFF2-40B4-BE49-F238E27FC236}">
                  <a16:creationId xmlns:a16="http://schemas.microsoft.com/office/drawing/2014/main" id="{4A9DB243-EEE7-F37F-BC20-CEFB35D9DC57}"/>
                </a:ext>
              </a:extLst>
            </p:cNvPr>
            <p:cNvSpPr>
              <a:spLocks noGrp="1" noRot="1" noMove="1" noResize="1" noEditPoints="1" noAdjustHandles="1" noChangeArrowheads="1" noChangeShapeType="1"/>
            </p:cNvSpPr>
            <p:nvPr/>
          </p:nvSpPr>
          <p:spPr>
            <a:xfrm flipV="1">
              <a:off x="942212" y="3521159"/>
              <a:ext cx="68908" cy="68908"/>
            </a:xfrm>
            <a:custGeom>
              <a:avLst/>
              <a:gdLst>
                <a:gd name="connsiteX0" fmla="*/ 74404 w 86623"/>
                <a:gd name="connsiteY0" fmla="*/ 514 h 86623"/>
                <a:gd name="connsiteX1" fmla="*/ 12530 w 86623"/>
                <a:gd name="connsiteY1" fmla="*/ 514 h 86623"/>
                <a:gd name="connsiteX2" fmla="*/ 155 w 86623"/>
                <a:gd name="connsiteY2" fmla="*/ 12889 h 86623"/>
                <a:gd name="connsiteX3" fmla="*/ 155 w 86623"/>
                <a:gd name="connsiteY3" fmla="*/ 74763 h 86623"/>
                <a:gd name="connsiteX4" fmla="*/ 12530 w 86623"/>
                <a:gd name="connsiteY4" fmla="*/ 87138 h 86623"/>
                <a:gd name="connsiteX5" fmla="*/ 74404 w 86623"/>
                <a:gd name="connsiteY5" fmla="*/ 87138 h 86623"/>
                <a:gd name="connsiteX6" fmla="*/ 86779 w 86623"/>
                <a:gd name="connsiteY6" fmla="*/ 74763 h 86623"/>
                <a:gd name="connsiteX7" fmla="*/ 86779 w 86623"/>
                <a:gd name="connsiteY7" fmla="*/ 12889 h 86623"/>
                <a:gd name="connsiteX8" fmla="*/ 74404 w 86623"/>
                <a:gd name="connsiteY8" fmla="*/ 51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514"/>
                  </a:moveTo>
                  <a:lnTo>
                    <a:pt x="12530" y="514"/>
                  </a:lnTo>
                  <a:cubicBezTo>
                    <a:pt x="5696" y="514"/>
                    <a:pt x="155" y="6055"/>
                    <a:pt x="155" y="12889"/>
                  </a:cubicBezTo>
                  <a:lnTo>
                    <a:pt x="155" y="74763"/>
                  </a:lnTo>
                  <a:cubicBezTo>
                    <a:pt x="155" y="81597"/>
                    <a:pt x="5696" y="87138"/>
                    <a:pt x="12530" y="87138"/>
                  </a:cubicBezTo>
                  <a:lnTo>
                    <a:pt x="74404" y="87138"/>
                  </a:lnTo>
                  <a:cubicBezTo>
                    <a:pt x="81238" y="87138"/>
                    <a:pt x="86779" y="81597"/>
                    <a:pt x="86779" y="74763"/>
                  </a:cubicBezTo>
                  <a:lnTo>
                    <a:pt x="86779" y="12889"/>
                  </a:lnTo>
                  <a:cubicBezTo>
                    <a:pt x="86779" y="6055"/>
                    <a:pt x="81238" y="514"/>
                    <a:pt x="74404" y="514"/>
                  </a:cubicBezTo>
                  <a:close/>
                </a:path>
              </a:pathLst>
            </a:custGeom>
            <a:noFill/>
            <a:ln w="15875" cap="rnd">
              <a:solidFill>
                <a:schemeClr val="tx1"/>
              </a:solidFill>
              <a:prstDash val="solid"/>
              <a:round/>
            </a:ln>
          </p:spPr>
          <p:txBody>
            <a:bodyPr rtlCol="0" anchor="ctr"/>
            <a:lstStyle/>
            <a:p>
              <a:endParaRPr lang="en-US" sz="1500"/>
            </a:p>
          </p:txBody>
        </p:sp>
        <p:sp>
          <p:nvSpPr>
            <p:cNvPr id="96" name="Freeform 73">
              <a:extLst>
                <a:ext uri="{FF2B5EF4-FFF2-40B4-BE49-F238E27FC236}">
                  <a16:creationId xmlns:a16="http://schemas.microsoft.com/office/drawing/2014/main" id="{A04B43CC-E2A7-7861-9F1D-D824802CA8C2}"/>
                </a:ext>
              </a:extLst>
            </p:cNvPr>
            <p:cNvSpPr>
              <a:spLocks noGrp="1" noRot="1" noMove="1" noResize="1" noEditPoints="1" noAdjustHandles="1" noChangeArrowheads="1" noChangeShapeType="1"/>
            </p:cNvSpPr>
            <p:nvPr/>
          </p:nvSpPr>
          <p:spPr>
            <a:xfrm flipV="1">
              <a:off x="1082668" y="3521159"/>
              <a:ext cx="68908" cy="68908"/>
            </a:xfrm>
            <a:custGeom>
              <a:avLst/>
              <a:gdLst>
                <a:gd name="connsiteX0" fmla="*/ 74540 w 86623"/>
                <a:gd name="connsiteY0" fmla="*/ 514 h 86623"/>
                <a:gd name="connsiteX1" fmla="*/ 12666 w 86623"/>
                <a:gd name="connsiteY1" fmla="*/ 514 h 86623"/>
                <a:gd name="connsiteX2" fmla="*/ 291 w 86623"/>
                <a:gd name="connsiteY2" fmla="*/ 12889 h 86623"/>
                <a:gd name="connsiteX3" fmla="*/ 291 w 86623"/>
                <a:gd name="connsiteY3" fmla="*/ 74763 h 86623"/>
                <a:gd name="connsiteX4" fmla="*/ 12666 w 86623"/>
                <a:gd name="connsiteY4" fmla="*/ 87138 h 86623"/>
                <a:gd name="connsiteX5" fmla="*/ 74540 w 86623"/>
                <a:gd name="connsiteY5" fmla="*/ 87138 h 86623"/>
                <a:gd name="connsiteX6" fmla="*/ 86915 w 86623"/>
                <a:gd name="connsiteY6" fmla="*/ 74763 h 86623"/>
                <a:gd name="connsiteX7" fmla="*/ 86915 w 86623"/>
                <a:gd name="connsiteY7" fmla="*/ 12889 h 86623"/>
                <a:gd name="connsiteX8" fmla="*/ 74540 w 86623"/>
                <a:gd name="connsiteY8" fmla="*/ 51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514"/>
                  </a:moveTo>
                  <a:lnTo>
                    <a:pt x="12666" y="514"/>
                  </a:lnTo>
                  <a:cubicBezTo>
                    <a:pt x="5832" y="514"/>
                    <a:pt x="291" y="6055"/>
                    <a:pt x="291" y="12889"/>
                  </a:cubicBezTo>
                  <a:lnTo>
                    <a:pt x="291" y="74763"/>
                  </a:lnTo>
                  <a:cubicBezTo>
                    <a:pt x="291" y="81597"/>
                    <a:pt x="5832" y="87138"/>
                    <a:pt x="12666" y="87138"/>
                  </a:cubicBezTo>
                  <a:lnTo>
                    <a:pt x="74540" y="87138"/>
                  </a:lnTo>
                  <a:cubicBezTo>
                    <a:pt x="81374" y="87138"/>
                    <a:pt x="86915" y="81597"/>
                    <a:pt x="86915" y="74763"/>
                  </a:cubicBezTo>
                  <a:lnTo>
                    <a:pt x="86915" y="12889"/>
                  </a:lnTo>
                  <a:cubicBezTo>
                    <a:pt x="86915" y="6055"/>
                    <a:pt x="81374" y="514"/>
                    <a:pt x="74540" y="514"/>
                  </a:cubicBezTo>
                  <a:close/>
                </a:path>
              </a:pathLst>
            </a:custGeom>
            <a:noFill/>
            <a:ln w="15875" cap="rnd">
              <a:solidFill>
                <a:schemeClr val="tx1"/>
              </a:solidFill>
              <a:prstDash val="solid"/>
              <a:round/>
            </a:ln>
          </p:spPr>
          <p:txBody>
            <a:bodyPr rtlCol="0" anchor="ctr"/>
            <a:lstStyle/>
            <a:p>
              <a:endParaRPr lang="en-US" sz="1500"/>
            </a:p>
          </p:txBody>
        </p:sp>
        <p:sp>
          <p:nvSpPr>
            <p:cNvPr id="97" name="Freeform 74">
              <a:extLst>
                <a:ext uri="{FF2B5EF4-FFF2-40B4-BE49-F238E27FC236}">
                  <a16:creationId xmlns:a16="http://schemas.microsoft.com/office/drawing/2014/main" id="{0F7782B4-C700-5224-206B-7EBEE88B1FA5}"/>
                </a:ext>
              </a:extLst>
            </p:cNvPr>
            <p:cNvSpPr>
              <a:spLocks noGrp="1" noRot="1" noMove="1" noResize="1" noEditPoints="1" noAdjustHandles="1" noChangeArrowheads="1" noChangeShapeType="1"/>
            </p:cNvSpPr>
            <p:nvPr/>
          </p:nvSpPr>
          <p:spPr>
            <a:xfrm flipV="1">
              <a:off x="1223125" y="3521160"/>
              <a:ext cx="68908" cy="68908"/>
            </a:xfrm>
            <a:custGeom>
              <a:avLst/>
              <a:gdLst>
                <a:gd name="connsiteX0" fmla="*/ 384 w 86623"/>
                <a:gd name="connsiteY0" fmla="*/ 56953 h 86623"/>
                <a:gd name="connsiteX1" fmla="*/ 384 w 86623"/>
                <a:gd name="connsiteY1" fmla="*/ 74795 h 86623"/>
                <a:gd name="connsiteX2" fmla="*/ 12759 w 86623"/>
                <a:gd name="connsiteY2" fmla="*/ 87170 h 86623"/>
                <a:gd name="connsiteX3" fmla="*/ 74633 w 86623"/>
                <a:gd name="connsiteY3" fmla="*/ 87170 h 86623"/>
                <a:gd name="connsiteX4" fmla="*/ 87008 w 86623"/>
                <a:gd name="connsiteY4" fmla="*/ 74795 h 86623"/>
                <a:gd name="connsiteX5" fmla="*/ 87008 w 86623"/>
                <a:gd name="connsiteY5" fmla="*/ 12922 h 86623"/>
                <a:gd name="connsiteX6" fmla="*/ 74633 w 86623"/>
                <a:gd name="connsiteY6" fmla="*/ 547 h 86623"/>
                <a:gd name="connsiteX7" fmla="*/ 12759 w 86623"/>
                <a:gd name="connsiteY7" fmla="*/ 547 h 86623"/>
                <a:gd name="connsiteX8" fmla="*/ 384 w 86623"/>
                <a:gd name="connsiteY8" fmla="*/ 12922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384" y="56953"/>
                  </a:moveTo>
                  <a:lnTo>
                    <a:pt x="384" y="74795"/>
                  </a:lnTo>
                  <a:cubicBezTo>
                    <a:pt x="384" y="81632"/>
                    <a:pt x="5925" y="87170"/>
                    <a:pt x="12759" y="87170"/>
                  </a:cubicBezTo>
                  <a:lnTo>
                    <a:pt x="74633" y="87170"/>
                  </a:lnTo>
                  <a:cubicBezTo>
                    <a:pt x="81467" y="87170"/>
                    <a:pt x="87008" y="81632"/>
                    <a:pt x="87008" y="74795"/>
                  </a:cubicBezTo>
                  <a:lnTo>
                    <a:pt x="87008" y="12922"/>
                  </a:lnTo>
                  <a:cubicBezTo>
                    <a:pt x="87008" y="6087"/>
                    <a:pt x="81467" y="547"/>
                    <a:pt x="74633" y="547"/>
                  </a:cubicBezTo>
                  <a:lnTo>
                    <a:pt x="12759" y="547"/>
                  </a:lnTo>
                  <a:cubicBezTo>
                    <a:pt x="5925" y="547"/>
                    <a:pt x="384" y="6087"/>
                    <a:pt x="384" y="12922"/>
                  </a:cubicBezTo>
                </a:path>
              </a:pathLst>
            </a:custGeom>
            <a:noFill/>
            <a:ln w="15875" cap="rnd">
              <a:solidFill>
                <a:schemeClr val="tx1"/>
              </a:solidFill>
              <a:prstDash val="solid"/>
              <a:round/>
            </a:ln>
          </p:spPr>
          <p:txBody>
            <a:bodyPr rtlCol="0" anchor="ctr"/>
            <a:lstStyle/>
            <a:p>
              <a:endParaRPr lang="en-US" sz="1500"/>
            </a:p>
          </p:txBody>
        </p:sp>
      </p:grpSp>
      <p:grpSp>
        <p:nvGrpSpPr>
          <p:cNvPr id="98" name="Graphic 76">
            <a:extLst>
              <a:ext uri="{FF2B5EF4-FFF2-40B4-BE49-F238E27FC236}">
                <a16:creationId xmlns:a16="http://schemas.microsoft.com/office/drawing/2014/main" id="{3D14C502-3F48-D27D-5959-575A164919B9}"/>
              </a:ext>
            </a:extLst>
          </p:cNvPr>
          <p:cNvGrpSpPr>
            <a:grpSpLocks noGrp="1" noUngrp="1" noRot="1" noChangeAspect="1" noMove="1" noResize="1"/>
          </p:cNvGrpSpPr>
          <p:nvPr userDrawn="1"/>
        </p:nvGrpSpPr>
        <p:grpSpPr>
          <a:xfrm>
            <a:off x="722425" y="3840944"/>
            <a:ext cx="509098" cy="533400"/>
            <a:chOff x="1985987" y="6291701"/>
            <a:chExt cx="6021380" cy="6308805"/>
          </a:xfrm>
          <a:noFill/>
        </p:grpSpPr>
        <p:sp>
          <p:nvSpPr>
            <p:cNvPr id="99" name="Freeform 78">
              <a:extLst>
                <a:ext uri="{FF2B5EF4-FFF2-40B4-BE49-F238E27FC236}">
                  <a16:creationId xmlns:a16="http://schemas.microsoft.com/office/drawing/2014/main" id="{7350B16F-1FD4-2021-9A5B-0AECF1E0E0EA}"/>
                </a:ext>
              </a:extLst>
            </p:cNvPr>
            <p:cNvSpPr>
              <a:spLocks noGrp="1" noRot="1" noMove="1" noResize="1" noEditPoints="1" noAdjustHandles="1" noChangeArrowheads="1" noChangeShapeType="1"/>
            </p:cNvSpPr>
            <p:nvPr/>
          </p:nvSpPr>
          <p:spPr>
            <a:xfrm flipV="1">
              <a:off x="2305556" y="6291701"/>
              <a:ext cx="5382158" cy="5382158"/>
            </a:xfrm>
            <a:custGeom>
              <a:avLst/>
              <a:gdLst>
                <a:gd name="connsiteX0" fmla="*/ 4970132 w 5382158"/>
                <a:gd name="connsiteY0" fmla="*/ 3103952 h 5382158"/>
                <a:gd name="connsiteX1" fmla="*/ 4970132 w 5382158"/>
                <a:gd name="connsiteY1" fmla="*/ 3103952 h 5382158"/>
                <a:gd name="connsiteX2" fmla="*/ 4954557 w 5382158"/>
                <a:gd name="connsiteY2" fmla="*/ 3182209 h 5382158"/>
                <a:gd name="connsiteX3" fmla="*/ 4954557 w 5382158"/>
                <a:gd name="connsiteY3" fmla="*/ 3182222 h 5382158"/>
                <a:gd name="connsiteX4" fmla="*/ 5177828 w 5382158"/>
                <a:gd name="connsiteY4" fmla="*/ 3721237 h 5382158"/>
                <a:gd name="connsiteX5" fmla="*/ 4638812 w 5382158"/>
                <a:gd name="connsiteY5" fmla="*/ 3944508 h 5382158"/>
                <a:gd name="connsiteX6" fmla="*/ 4638799 w 5382158"/>
                <a:gd name="connsiteY6" fmla="*/ 3944508 h 5382158"/>
                <a:gd name="connsiteX7" fmla="*/ 4594473 w 5382158"/>
                <a:gd name="connsiteY7" fmla="*/ 4010846 h 5382158"/>
                <a:gd name="connsiteX8" fmla="*/ 4594473 w 5382158"/>
                <a:gd name="connsiteY8" fmla="*/ 4594277 h 5382158"/>
                <a:gd name="connsiteX9" fmla="*/ 4594473 w 5382158"/>
                <a:gd name="connsiteY9" fmla="*/ 4594290 h 5382158"/>
                <a:gd name="connsiteX10" fmla="*/ 4011041 w 5382158"/>
                <a:gd name="connsiteY10" fmla="*/ 4594277 h 5382158"/>
                <a:gd name="connsiteX11" fmla="*/ 3944704 w 5382158"/>
                <a:gd name="connsiteY11" fmla="*/ 4638616 h 5382158"/>
                <a:gd name="connsiteX12" fmla="*/ 3721433 w 5382158"/>
                <a:gd name="connsiteY12" fmla="*/ 5177632 h 5382158"/>
                <a:gd name="connsiteX13" fmla="*/ 3182405 w 5382158"/>
                <a:gd name="connsiteY13" fmla="*/ 4954361 h 5382158"/>
                <a:gd name="connsiteX14" fmla="*/ 3104148 w 5382158"/>
                <a:gd name="connsiteY14" fmla="*/ 4969936 h 5382158"/>
                <a:gd name="connsiteX15" fmla="*/ 2691600 w 5382158"/>
                <a:gd name="connsiteY15" fmla="*/ 5382484 h 5382158"/>
                <a:gd name="connsiteX16" fmla="*/ 2691600 w 5382158"/>
                <a:gd name="connsiteY16" fmla="*/ 5382484 h 5382158"/>
                <a:gd name="connsiteX17" fmla="*/ 2279053 w 5382158"/>
                <a:gd name="connsiteY17" fmla="*/ 4969936 h 5382158"/>
                <a:gd name="connsiteX18" fmla="*/ 2200783 w 5382158"/>
                <a:gd name="connsiteY18" fmla="*/ 4954361 h 5382158"/>
                <a:gd name="connsiteX19" fmla="*/ 2200783 w 5382158"/>
                <a:gd name="connsiteY19" fmla="*/ 4954361 h 5382158"/>
                <a:gd name="connsiteX20" fmla="*/ 1661767 w 5382158"/>
                <a:gd name="connsiteY20" fmla="*/ 5177632 h 5382158"/>
                <a:gd name="connsiteX21" fmla="*/ 1438497 w 5382158"/>
                <a:gd name="connsiteY21" fmla="*/ 4638616 h 5382158"/>
                <a:gd name="connsiteX22" fmla="*/ 1438497 w 5382158"/>
                <a:gd name="connsiteY22" fmla="*/ 4638616 h 5382158"/>
                <a:gd name="connsiteX23" fmla="*/ 1372146 w 5382158"/>
                <a:gd name="connsiteY23" fmla="*/ 4594277 h 5382158"/>
                <a:gd name="connsiteX24" fmla="*/ 788715 w 5382158"/>
                <a:gd name="connsiteY24" fmla="*/ 4594277 h 5382158"/>
                <a:gd name="connsiteX25" fmla="*/ 788715 w 5382158"/>
                <a:gd name="connsiteY25" fmla="*/ 4594277 h 5382158"/>
                <a:gd name="connsiteX26" fmla="*/ 788715 w 5382158"/>
                <a:gd name="connsiteY26" fmla="*/ 4010846 h 5382158"/>
                <a:gd name="connsiteX27" fmla="*/ 744389 w 5382158"/>
                <a:gd name="connsiteY27" fmla="*/ 3944508 h 5382158"/>
                <a:gd name="connsiteX28" fmla="*/ 205360 w 5382158"/>
                <a:gd name="connsiteY28" fmla="*/ 3721237 h 5382158"/>
                <a:gd name="connsiteX29" fmla="*/ 428631 w 5382158"/>
                <a:gd name="connsiteY29" fmla="*/ 3182222 h 5382158"/>
                <a:gd name="connsiteX30" fmla="*/ 428631 w 5382158"/>
                <a:gd name="connsiteY30" fmla="*/ 3182209 h 5382158"/>
                <a:gd name="connsiteX31" fmla="*/ 413068 w 5382158"/>
                <a:gd name="connsiteY31" fmla="*/ 3103952 h 5382158"/>
                <a:gd name="connsiteX32" fmla="*/ 413068 w 5382158"/>
                <a:gd name="connsiteY32" fmla="*/ 3103952 h 5382158"/>
                <a:gd name="connsiteX33" fmla="*/ 521 w 5382158"/>
                <a:gd name="connsiteY33" fmla="*/ 2691405 h 5382158"/>
                <a:gd name="connsiteX34" fmla="*/ 413068 w 5382158"/>
                <a:gd name="connsiteY34" fmla="*/ 2278857 h 5382158"/>
                <a:gd name="connsiteX35" fmla="*/ 413068 w 5382158"/>
                <a:gd name="connsiteY35" fmla="*/ 2278857 h 5382158"/>
                <a:gd name="connsiteX36" fmla="*/ 428643 w 5382158"/>
                <a:gd name="connsiteY36" fmla="*/ 2200600 h 5382158"/>
                <a:gd name="connsiteX37" fmla="*/ 428631 w 5382158"/>
                <a:gd name="connsiteY37" fmla="*/ 2200587 h 5382158"/>
                <a:gd name="connsiteX38" fmla="*/ 205360 w 5382158"/>
                <a:gd name="connsiteY38" fmla="*/ 1661572 h 5382158"/>
                <a:gd name="connsiteX39" fmla="*/ 744389 w 5382158"/>
                <a:gd name="connsiteY39" fmla="*/ 1438301 h 5382158"/>
                <a:gd name="connsiteX40" fmla="*/ 744389 w 5382158"/>
                <a:gd name="connsiteY40" fmla="*/ 1438301 h 5382158"/>
                <a:gd name="connsiteX41" fmla="*/ 788715 w 5382158"/>
                <a:gd name="connsiteY41" fmla="*/ 1371963 h 5382158"/>
                <a:gd name="connsiteX42" fmla="*/ 788715 w 5382158"/>
                <a:gd name="connsiteY42" fmla="*/ 1371950 h 5382158"/>
                <a:gd name="connsiteX43" fmla="*/ 788715 w 5382158"/>
                <a:gd name="connsiteY43" fmla="*/ 788532 h 5382158"/>
                <a:gd name="connsiteX44" fmla="*/ 788715 w 5382158"/>
                <a:gd name="connsiteY44" fmla="*/ 788519 h 5382158"/>
                <a:gd name="connsiteX45" fmla="*/ 1372146 w 5382158"/>
                <a:gd name="connsiteY45" fmla="*/ 788532 h 5382158"/>
                <a:gd name="connsiteX46" fmla="*/ 1438497 w 5382158"/>
                <a:gd name="connsiteY46" fmla="*/ 744193 h 5382158"/>
                <a:gd name="connsiteX47" fmla="*/ 1661767 w 5382158"/>
                <a:gd name="connsiteY47" fmla="*/ 205177 h 5382158"/>
                <a:gd name="connsiteX48" fmla="*/ 2200783 w 5382158"/>
                <a:gd name="connsiteY48" fmla="*/ 428448 h 5382158"/>
                <a:gd name="connsiteX49" fmla="*/ 2279053 w 5382158"/>
                <a:gd name="connsiteY49" fmla="*/ 412873 h 5382158"/>
                <a:gd name="connsiteX50" fmla="*/ 2691600 w 5382158"/>
                <a:gd name="connsiteY50" fmla="*/ 325 h 5382158"/>
                <a:gd name="connsiteX51" fmla="*/ 2691600 w 5382158"/>
                <a:gd name="connsiteY51" fmla="*/ 325 h 5382158"/>
                <a:gd name="connsiteX52" fmla="*/ 3104148 w 5382158"/>
                <a:gd name="connsiteY52" fmla="*/ 412873 h 5382158"/>
                <a:gd name="connsiteX53" fmla="*/ 3182405 w 5382158"/>
                <a:gd name="connsiteY53" fmla="*/ 428448 h 5382158"/>
                <a:gd name="connsiteX54" fmla="*/ 3721433 w 5382158"/>
                <a:gd name="connsiteY54" fmla="*/ 205177 h 5382158"/>
                <a:gd name="connsiteX55" fmla="*/ 3944704 w 5382158"/>
                <a:gd name="connsiteY55" fmla="*/ 744193 h 5382158"/>
                <a:gd name="connsiteX56" fmla="*/ 4011041 w 5382158"/>
                <a:gd name="connsiteY56" fmla="*/ 788532 h 5382158"/>
                <a:gd name="connsiteX57" fmla="*/ 4594473 w 5382158"/>
                <a:gd name="connsiteY57" fmla="*/ 788532 h 5382158"/>
                <a:gd name="connsiteX58" fmla="*/ 4594473 w 5382158"/>
                <a:gd name="connsiteY58" fmla="*/ 1371963 h 5382158"/>
                <a:gd name="connsiteX59" fmla="*/ 4638799 w 5382158"/>
                <a:gd name="connsiteY59" fmla="*/ 1438301 h 5382158"/>
                <a:gd name="connsiteX60" fmla="*/ 4638812 w 5382158"/>
                <a:gd name="connsiteY60" fmla="*/ 1438301 h 5382158"/>
                <a:gd name="connsiteX61" fmla="*/ 5177828 w 5382158"/>
                <a:gd name="connsiteY61" fmla="*/ 1661572 h 5382158"/>
                <a:gd name="connsiteX62" fmla="*/ 4954557 w 5382158"/>
                <a:gd name="connsiteY62" fmla="*/ 2200587 h 5382158"/>
                <a:gd name="connsiteX63" fmla="*/ 4954557 w 5382158"/>
                <a:gd name="connsiteY63" fmla="*/ 2200600 h 5382158"/>
                <a:gd name="connsiteX64" fmla="*/ 4970132 w 5382158"/>
                <a:gd name="connsiteY64" fmla="*/ 2278857 h 5382158"/>
                <a:gd name="connsiteX65" fmla="*/ 5382680 w 5382158"/>
                <a:gd name="connsiteY65" fmla="*/ 2691405 h 5382158"/>
                <a:gd name="connsiteX66" fmla="*/ 4970132 w 5382158"/>
                <a:gd name="connsiteY66" fmla="*/ 3103952 h 5382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382158" h="5382158">
                  <a:moveTo>
                    <a:pt x="4970132" y="3103952"/>
                  </a:moveTo>
                  <a:lnTo>
                    <a:pt x="4970132" y="3103952"/>
                  </a:lnTo>
                  <a:cubicBezTo>
                    <a:pt x="4925615" y="3103952"/>
                    <a:pt x="4913429" y="3165174"/>
                    <a:pt x="4954557" y="3182209"/>
                  </a:cubicBezTo>
                  <a:lnTo>
                    <a:pt x="4954557" y="3182222"/>
                  </a:lnTo>
                  <a:cubicBezTo>
                    <a:pt x="5165058" y="3269403"/>
                    <a:pt x="5265021" y="3510737"/>
                    <a:pt x="5177828" y="3721237"/>
                  </a:cubicBezTo>
                  <a:cubicBezTo>
                    <a:pt x="5090634" y="3931738"/>
                    <a:pt x="4849313" y="4031702"/>
                    <a:pt x="4638812" y="3944508"/>
                  </a:cubicBezTo>
                  <a:lnTo>
                    <a:pt x="4638799" y="3944508"/>
                  </a:lnTo>
                  <a:cubicBezTo>
                    <a:pt x="4597684" y="3927473"/>
                    <a:pt x="4563005" y="3979378"/>
                    <a:pt x="4594473" y="4010846"/>
                  </a:cubicBezTo>
                  <a:cubicBezTo>
                    <a:pt x="4755595" y="4171968"/>
                    <a:pt x="4755595" y="4433180"/>
                    <a:pt x="4594473" y="4594277"/>
                  </a:cubicBezTo>
                  <a:lnTo>
                    <a:pt x="4594473" y="4594290"/>
                  </a:lnTo>
                  <a:cubicBezTo>
                    <a:pt x="4433363" y="4755399"/>
                    <a:pt x="4172163" y="4755399"/>
                    <a:pt x="4011041" y="4594277"/>
                  </a:cubicBezTo>
                  <a:cubicBezTo>
                    <a:pt x="3979574" y="4562809"/>
                    <a:pt x="3927656" y="4597488"/>
                    <a:pt x="3944704" y="4638616"/>
                  </a:cubicBezTo>
                  <a:cubicBezTo>
                    <a:pt x="4031885" y="4849117"/>
                    <a:pt x="3931934" y="5090438"/>
                    <a:pt x="3721433" y="5177632"/>
                  </a:cubicBezTo>
                  <a:cubicBezTo>
                    <a:pt x="3510932" y="5264825"/>
                    <a:pt x="3269598" y="5164862"/>
                    <a:pt x="3182405" y="4954361"/>
                  </a:cubicBezTo>
                  <a:cubicBezTo>
                    <a:pt x="3165370" y="4913246"/>
                    <a:pt x="3104148" y="4925419"/>
                    <a:pt x="3104148" y="4969936"/>
                  </a:cubicBezTo>
                  <a:cubicBezTo>
                    <a:pt x="3104148" y="5197777"/>
                    <a:pt x="2919441" y="5382484"/>
                    <a:pt x="2691600" y="5382484"/>
                  </a:cubicBezTo>
                  <a:lnTo>
                    <a:pt x="2691600" y="5382484"/>
                  </a:lnTo>
                  <a:cubicBezTo>
                    <a:pt x="2463747" y="5382484"/>
                    <a:pt x="2279053" y="5197777"/>
                    <a:pt x="2279053" y="4969936"/>
                  </a:cubicBezTo>
                  <a:cubicBezTo>
                    <a:pt x="2279053" y="4925419"/>
                    <a:pt x="2217818" y="4913233"/>
                    <a:pt x="2200783" y="4954361"/>
                  </a:cubicBezTo>
                  <a:lnTo>
                    <a:pt x="2200783" y="4954361"/>
                  </a:lnTo>
                  <a:cubicBezTo>
                    <a:pt x="2113589" y="5164862"/>
                    <a:pt x="1872268" y="5264825"/>
                    <a:pt x="1661767" y="5177632"/>
                  </a:cubicBezTo>
                  <a:cubicBezTo>
                    <a:pt x="1451266" y="5090438"/>
                    <a:pt x="1351303" y="4849117"/>
                    <a:pt x="1438497" y="4638616"/>
                  </a:cubicBezTo>
                  <a:lnTo>
                    <a:pt x="1438497" y="4638616"/>
                  </a:lnTo>
                  <a:cubicBezTo>
                    <a:pt x="1455532" y="4597488"/>
                    <a:pt x="1403627" y="4562809"/>
                    <a:pt x="1372146" y="4594277"/>
                  </a:cubicBezTo>
                  <a:cubicBezTo>
                    <a:pt x="1211037" y="4755399"/>
                    <a:pt x="949825" y="4755399"/>
                    <a:pt x="788715" y="4594277"/>
                  </a:cubicBezTo>
                  <a:lnTo>
                    <a:pt x="788715" y="4594277"/>
                  </a:lnTo>
                  <a:cubicBezTo>
                    <a:pt x="627606" y="4433180"/>
                    <a:pt x="627606" y="4171968"/>
                    <a:pt x="788715" y="4010846"/>
                  </a:cubicBezTo>
                  <a:cubicBezTo>
                    <a:pt x="820196" y="3979378"/>
                    <a:pt x="785516" y="3927473"/>
                    <a:pt x="744389" y="3944508"/>
                  </a:cubicBezTo>
                  <a:cubicBezTo>
                    <a:pt x="533888" y="4031702"/>
                    <a:pt x="292554" y="3931738"/>
                    <a:pt x="205360" y="3721237"/>
                  </a:cubicBezTo>
                  <a:cubicBezTo>
                    <a:pt x="118180" y="3510737"/>
                    <a:pt x="218130" y="3269403"/>
                    <a:pt x="428631" y="3182222"/>
                  </a:cubicBezTo>
                  <a:lnTo>
                    <a:pt x="428631" y="3182209"/>
                  </a:lnTo>
                  <a:cubicBezTo>
                    <a:pt x="469759" y="3165174"/>
                    <a:pt x="457585" y="3103952"/>
                    <a:pt x="413068" y="3103952"/>
                  </a:cubicBezTo>
                  <a:lnTo>
                    <a:pt x="413068" y="3103952"/>
                  </a:lnTo>
                  <a:cubicBezTo>
                    <a:pt x="185215" y="3103952"/>
                    <a:pt x="521" y="2919245"/>
                    <a:pt x="521" y="2691405"/>
                  </a:cubicBezTo>
                  <a:cubicBezTo>
                    <a:pt x="521" y="2463564"/>
                    <a:pt x="185215" y="2278857"/>
                    <a:pt x="413068" y="2278857"/>
                  </a:cubicBezTo>
                  <a:lnTo>
                    <a:pt x="413068" y="2278857"/>
                  </a:lnTo>
                  <a:cubicBezTo>
                    <a:pt x="457585" y="2278857"/>
                    <a:pt x="469759" y="2217635"/>
                    <a:pt x="428643" y="2200600"/>
                  </a:cubicBezTo>
                  <a:lnTo>
                    <a:pt x="428631" y="2200587"/>
                  </a:lnTo>
                  <a:cubicBezTo>
                    <a:pt x="218130" y="2113406"/>
                    <a:pt x="118180" y="1872072"/>
                    <a:pt x="205360" y="1661572"/>
                  </a:cubicBezTo>
                  <a:cubicBezTo>
                    <a:pt x="292554" y="1451071"/>
                    <a:pt x="533888" y="1351107"/>
                    <a:pt x="744389" y="1438301"/>
                  </a:cubicBezTo>
                  <a:lnTo>
                    <a:pt x="744389" y="1438301"/>
                  </a:lnTo>
                  <a:cubicBezTo>
                    <a:pt x="785516" y="1455336"/>
                    <a:pt x="820196" y="1403431"/>
                    <a:pt x="788715" y="1371963"/>
                  </a:cubicBezTo>
                  <a:lnTo>
                    <a:pt x="788715" y="1371950"/>
                  </a:lnTo>
                  <a:cubicBezTo>
                    <a:pt x="627606" y="1210841"/>
                    <a:pt x="627606" y="949629"/>
                    <a:pt x="788715" y="788532"/>
                  </a:cubicBezTo>
                  <a:lnTo>
                    <a:pt x="788715" y="788519"/>
                  </a:lnTo>
                  <a:cubicBezTo>
                    <a:pt x="949825" y="627410"/>
                    <a:pt x="1211037" y="627410"/>
                    <a:pt x="1372146" y="788532"/>
                  </a:cubicBezTo>
                  <a:cubicBezTo>
                    <a:pt x="1403627" y="820000"/>
                    <a:pt x="1455532" y="785321"/>
                    <a:pt x="1438497" y="744193"/>
                  </a:cubicBezTo>
                  <a:cubicBezTo>
                    <a:pt x="1351303" y="533692"/>
                    <a:pt x="1451266" y="292371"/>
                    <a:pt x="1661767" y="205177"/>
                  </a:cubicBezTo>
                  <a:cubicBezTo>
                    <a:pt x="1872268" y="117984"/>
                    <a:pt x="2113589" y="217947"/>
                    <a:pt x="2200783" y="428448"/>
                  </a:cubicBezTo>
                  <a:cubicBezTo>
                    <a:pt x="2217818" y="469563"/>
                    <a:pt x="2279053" y="457390"/>
                    <a:pt x="2279053" y="412873"/>
                  </a:cubicBezTo>
                  <a:cubicBezTo>
                    <a:pt x="2279053" y="185032"/>
                    <a:pt x="2463747" y="325"/>
                    <a:pt x="2691600" y="325"/>
                  </a:cubicBezTo>
                  <a:lnTo>
                    <a:pt x="2691600" y="325"/>
                  </a:lnTo>
                  <a:cubicBezTo>
                    <a:pt x="2919441" y="325"/>
                    <a:pt x="3104148" y="185032"/>
                    <a:pt x="3104148" y="412873"/>
                  </a:cubicBezTo>
                  <a:cubicBezTo>
                    <a:pt x="3104148" y="457390"/>
                    <a:pt x="3165370" y="469576"/>
                    <a:pt x="3182405" y="428448"/>
                  </a:cubicBezTo>
                  <a:cubicBezTo>
                    <a:pt x="3269598" y="217947"/>
                    <a:pt x="3510932" y="117984"/>
                    <a:pt x="3721433" y="205177"/>
                  </a:cubicBezTo>
                  <a:cubicBezTo>
                    <a:pt x="3931934" y="292371"/>
                    <a:pt x="4031897" y="533692"/>
                    <a:pt x="3944704" y="744193"/>
                  </a:cubicBezTo>
                  <a:cubicBezTo>
                    <a:pt x="3927669" y="785321"/>
                    <a:pt x="3979574" y="820000"/>
                    <a:pt x="4011041" y="788532"/>
                  </a:cubicBezTo>
                  <a:cubicBezTo>
                    <a:pt x="4172163" y="627410"/>
                    <a:pt x="4433376" y="627410"/>
                    <a:pt x="4594473" y="788532"/>
                  </a:cubicBezTo>
                  <a:cubicBezTo>
                    <a:pt x="4755595" y="949629"/>
                    <a:pt x="4755595" y="1210841"/>
                    <a:pt x="4594473" y="1371963"/>
                  </a:cubicBezTo>
                  <a:cubicBezTo>
                    <a:pt x="4563005" y="1403431"/>
                    <a:pt x="4597684" y="1455336"/>
                    <a:pt x="4638799" y="1438301"/>
                  </a:cubicBezTo>
                  <a:lnTo>
                    <a:pt x="4638812" y="1438301"/>
                  </a:lnTo>
                  <a:cubicBezTo>
                    <a:pt x="4849313" y="1351107"/>
                    <a:pt x="5090634" y="1451071"/>
                    <a:pt x="5177828" y="1661572"/>
                  </a:cubicBezTo>
                  <a:cubicBezTo>
                    <a:pt x="5265021" y="1872072"/>
                    <a:pt x="5165058" y="2113406"/>
                    <a:pt x="4954557" y="2200587"/>
                  </a:cubicBezTo>
                  <a:lnTo>
                    <a:pt x="4954557" y="2200600"/>
                  </a:lnTo>
                  <a:cubicBezTo>
                    <a:pt x="4913429" y="2217635"/>
                    <a:pt x="4925615" y="2278857"/>
                    <a:pt x="4970132" y="2278857"/>
                  </a:cubicBezTo>
                  <a:cubicBezTo>
                    <a:pt x="5197973" y="2278857"/>
                    <a:pt x="5382680" y="2463564"/>
                    <a:pt x="5382680" y="2691405"/>
                  </a:cubicBezTo>
                  <a:cubicBezTo>
                    <a:pt x="5382680" y="2919245"/>
                    <a:pt x="5197973" y="3103952"/>
                    <a:pt x="4970132" y="3103952"/>
                  </a:cubicBezTo>
                  <a:close/>
                </a:path>
              </a:pathLst>
            </a:custGeom>
            <a:noFill/>
            <a:ln w="15875" cap="rnd">
              <a:solidFill>
                <a:schemeClr val="tx1"/>
              </a:solidFill>
              <a:prstDash val="solid"/>
              <a:round/>
            </a:ln>
          </p:spPr>
          <p:txBody>
            <a:bodyPr rtlCol="0" anchor="ctr"/>
            <a:lstStyle/>
            <a:p>
              <a:endParaRPr lang="en-US" sz="1500"/>
            </a:p>
          </p:txBody>
        </p:sp>
        <p:sp>
          <p:nvSpPr>
            <p:cNvPr id="100" name="Freeform 79">
              <a:extLst>
                <a:ext uri="{FF2B5EF4-FFF2-40B4-BE49-F238E27FC236}">
                  <a16:creationId xmlns:a16="http://schemas.microsoft.com/office/drawing/2014/main" id="{47D0C94E-1986-6AEB-24C2-89C5D66958E9}"/>
                </a:ext>
              </a:extLst>
            </p:cNvPr>
            <p:cNvSpPr>
              <a:spLocks noGrp="1" noRot="1" noMove="1" noResize="1" noEditPoints="1" noAdjustHandles="1" noChangeArrowheads="1" noChangeShapeType="1"/>
            </p:cNvSpPr>
            <p:nvPr/>
          </p:nvSpPr>
          <p:spPr>
            <a:xfrm flipV="1">
              <a:off x="3600321" y="7586466"/>
              <a:ext cx="2792629" cy="2792629"/>
            </a:xfrm>
            <a:custGeom>
              <a:avLst/>
              <a:gdLst>
                <a:gd name="connsiteX0" fmla="*/ 2266489 w 2792629"/>
                <a:gd name="connsiteY0" fmla="*/ 304108 h 2792629"/>
                <a:gd name="connsiteX1" fmla="*/ 1396725 w 2792629"/>
                <a:gd name="connsiteY1" fmla="*/ 207 h 2792629"/>
                <a:gd name="connsiteX2" fmla="*/ 1396725 w 2792629"/>
                <a:gd name="connsiteY2" fmla="*/ 207 h 2792629"/>
                <a:gd name="connsiteX3" fmla="*/ 410 w 2792629"/>
                <a:gd name="connsiteY3" fmla="*/ 1396521 h 2792629"/>
                <a:gd name="connsiteX4" fmla="*/ 1396725 w 2792629"/>
                <a:gd name="connsiteY4" fmla="*/ 2792836 h 2792629"/>
                <a:gd name="connsiteX5" fmla="*/ 1396725 w 2792629"/>
                <a:gd name="connsiteY5" fmla="*/ 2792836 h 2792629"/>
                <a:gd name="connsiteX6" fmla="*/ 2793039 w 2792629"/>
                <a:gd name="connsiteY6" fmla="*/ 1396521 h 2792629"/>
                <a:gd name="connsiteX7" fmla="*/ 2566303 w 2792629"/>
                <a:gd name="connsiteY7" fmla="*/ 633473 h 279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2629" h="2792629">
                  <a:moveTo>
                    <a:pt x="2266489" y="304108"/>
                  </a:moveTo>
                  <a:cubicBezTo>
                    <a:pt x="2027884" y="113892"/>
                    <a:pt x="1725595" y="207"/>
                    <a:pt x="1396725" y="207"/>
                  </a:cubicBezTo>
                  <a:lnTo>
                    <a:pt x="1396725" y="207"/>
                  </a:lnTo>
                  <a:cubicBezTo>
                    <a:pt x="625565" y="207"/>
                    <a:pt x="410" y="625362"/>
                    <a:pt x="410" y="1396521"/>
                  </a:cubicBezTo>
                  <a:cubicBezTo>
                    <a:pt x="410" y="2167681"/>
                    <a:pt x="625565" y="2792836"/>
                    <a:pt x="1396725" y="2792836"/>
                  </a:cubicBezTo>
                  <a:lnTo>
                    <a:pt x="1396725" y="2792836"/>
                  </a:lnTo>
                  <a:cubicBezTo>
                    <a:pt x="2167884" y="2792836"/>
                    <a:pt x="2793039" y="2167681"/>
                    <a:pt x="2793039" y="1396521"/>
                  </a:cubicBezTo>
                  <a:cubicBezTo>
                    <a:pt x="2793039" y="1114923"/>
                    <a:pt x="2709692" y="852809"/>
                    <a:pt x="2566303" y="633473"/>
                  </a:cubicBezTo>
                </a:path>
              </a:pathLst>
            </a:custGeom>
            <a:noFill/>
            <a:ln w="15875" cap="rnd">
              <a:solidFill>
                <a:schemeClr val="tx1"/>
              </a:solidFill>
              <a:prstDash val="solid"/>
              <a:round/>
            </a:ln>
          </p:spPr>
          <p:txBody>
            <a:bodyPr rtlCol="0" anchor="ctr"/>
            <a:lstStyle/>
            <a:p>
              <a:endParaRPr lang="en-US" sz="1500"/>
            </a:p>
          </p:txBody>
        </p:sp>
        <p:sp>
          <p:nvSpPr>
            <p:cNvPr id="101" name="Freeform 81">
              <a:extLst>
                <a:ext uri="{FF2B5EF4-FFF2-40B4-BE49-F238E27FC236}">
                  <a16:creationId xmlns:a16="http://schemas.microsoft.com/office/drawing/2014/main" id="{8AF71436-95A8-63B5-76D6-65C57A367D6C}"/>
                </a:ext>
              </a:extLst>
            </p:cNvPr>
            <p:cNvSpPr>
              <a:spLocks noGrp="1" noRot="1" noMove="1" noResize="1" noEditPoints="1" noAdjustHandles="1" noChangeArrowheads="1" noChangeShapeType="1"/>
            </p:cNvSpPr>
            <p:nvPr/>
          </p:nvSpPr>
          <p:spPr>
            <a:xfrm flipV="1">
              <a:off x="3219508" y="7205653"/>
              <a:ext cx="3554255" cy="3554255"/>
            </a:xfrm>
            <a:custGeom>
              <a:avLst/>
              <a:gdLst>
                <a:gd name="connsiteX0" fmla="*/ 361952 w 3554255"/>
                <a:gd name="connsiteY0" fmla="*/ 2852287 h 3554255"/>
                <a:gd name="connsiteX1" fmla="*/ 230 w 3554255"/>
                <a:gd name="connsiteY1" fmla="*/ 1777505 h 3554255"/>
                <a:gd name="connsiteX2" fmla="*/ 1777358 w 3554255"/>
                <a:gd name="connsiteY2" fmla="*/ 377 h 3554255"/>
                <a:gd name="connsiteX3" fmla="*/ 1777358 w 3554255"/>
                <a:gd name="connsiteY3" fmla="*/ 377 h 3554255"/>
                <a:gd name="connsiteX4" fmla="*/ 3554486 w 3554255"/>
                <a:gd name="connsiteY4" fmla="*/ 1777505 h 3554255"/>
                <a:gd name="connsiteX5" fmla="*/ 1777358 w 3554255"/>
                <a:gd name="connsiteY5" fmla="*/ 3554633 h 3554255"/>
                <a:gd name="connsiteX6" fmla="*/ 1777358 w 3554255"/>
                <a:gd name="connsiteY6" fmla="*/ 3554633 h 3554255"/>
                <a:gd name="connsiteX7" fmla="*/ 672619 w 3554255"/>
                <a:gd name="connsiteY7" fmla="*/ 3169618 h 355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4255" h="3554255">
                  <a:moveTo>
                    <a:pt x="361952" y="2852287"/>
                  </a:moveTo>
                  <a:cubicBezTo>
                    <a:pt x="134974" y="2553831"/>
                    <a:pt x="230" y="2181396"/>
                    <a:pt x="230" y="1777505"/>
                  </a:cubicBezTo>
                  <a:cubicBezTo>
                    <a:pt x="230" y="796023"/>
                    <a:pt x="795875" y="377"/>
                    <a:pt x="1777358" y="377"/>
                  </a:cubicBezTo>
                  <a:lnTo>
                    <a:pt x="1777358" y="377"/>
                  </a:lnTo>
                  <a:cubicBezTo>
                    <a:pt x="2758840" y="377"/>
                    <a:pt x="3554486" y="796023"/>
                    <a:pt x="3554486" y="1777505"/>
                  </a:cubicBezTo>
                  <a:cubicBezTo>
                    <a:pt x="3554486" y="2758988"/>
                    <a:pt x="2758840" y="3554633"/>
                    <a:pt x="1777358" y="3554633"/>
                  </a:cubicBezTo>
                  <a:lnTo>
                    <a:pt x="1777358" y="3554633"/>
                  </a:lnTo>
                  <a:cubicBezTo>
                    <a:pt x="1359834" y="3554633"/>
                    <a:pt x="975936" y="3410648"/>
                    <a:pt x="672619" y="3169618"/>
                  </a:cubicBezTo>
                </a:path>
              </a:pathLst>
            </a:custGeom>
            <a:noFill/>
            <a:ln w="15875" cap="rnd">
              <a:solidFill>
                <a:schemeClr val="tx1"/>
              </a:solidFill>
              <a:prstDash val="solid"/>
              <a:round/>
            </a:ln>
          </p:spPr>
          <p:txBody>
            <a:bodyPr rtlCol="0" anchor="ctr"/>
            <a:lstStyle/>
            <a:p>
              <a:endParaRPr lang="en-US" sz="1500"/>
            </a:p>
          </p:txBody>
        </p:sp>
        <p:sp>
          <p:nvSpPr>
            <p:cNvPr id="102" name="Freeform 83">
              <a:extLst>
                <a:ext uri="{FF2B5EF4-FFF2-40B4-BE49-F238E27FC236}">
                  <a16:creationId xmlns:a16="http://schemas.microsoft.com/office/drawing/2014/main" id="{5BD87E01-A1EB-8553-C78F-E644AD247568}"/>
                </a:ext>
              </a:extLst>
            </p:cNvPr>
            <p:cNvSpPr>
              <a:spLocks noGrp="1" noRot="1" noMove="1" noResize="1" noEditPoints="1" noAdjustHandles="1" noChangeArrowheads="1" noChangeShapeType="1"/>
            </p:cNvSpPr>
            <p:nvPr/>
          </p:nvSpPr>
          <p:spPr>
            <a:xfrm flipV="1">
              <a:off x="5637379" y="10263018"/>
              <a:ext cx="2369988" cy="2337488"/>
            </a:xfrm>
            <a:custGeom>
              <a:avLst/>
              <a:gdLst>
                <a:gd name="connsiteX0" fmla="*/ 440 w 2369988"/>
                <a:gd name="connsiteY0" fmla="*/ 1158634 h 2337488"/>
                <a:gd name="connsiteX1" fmla="*/ 650729 w 2369988"/>
                <a:gd name="connsiteY1" fmla="*/ 32290 h 2337488"/>
                <a:gd name="connsiteX2" fmla="*/ 766331 w 2369988"/>
                <a:gd name="connsiteY2" fmla="*/ 45339 h 2337488"/>
                <a:gd name="connsiteX3" fmla="*/ 1120348 w 2369988"/>
                <a:gd name="connsiteY3" fmla="*/ 1194595 h 2337488"/>
                <a:gd name="connsiteX4" fmla="*/ 2292656 w 2369988"/>
                <a:gd name="connsiteY4" fmla="*/ 926566 h 2337488"/>
                <a:gd name="connsiteX5" fmla="*/ 2361748 w 2369988"/>
                <a:gd name="connsiteY5" fmla="*/ 1020145 h 2337488"/>
                <a:gd name="connsiteX6" fmla="*/ 1600858 w 2369988"/>
                <a:gd name="connsiteY6" fmla="*/ 2338037 h 233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9988" h="2337488">
                  <a:moveTo>
                    <a:pt x="440" y="1158634"/>
                  </a:moveTo>
                  <a:lnTo>
                    <a:pt x="650729" y="32290"/>
                  </a:lnTo>
                  <a:cubicBezTo>
                    <a:pt x="678427" y="-15692"/>
                    <a:pt x="750020" y="-7619"/>
                    <a:pt x="766331" y="45339"/>
                  </a:cubicBezTo>
                  <a:lnTo>
                    <a:pt x="1120348" y="1194595"/>
                  </a:lnTo>
                  <a:lnTo>
                    <a:pt x="2292656" y="926566"/>
                  </a:lnTo>
                  <a:cubicBezTo>
                    <a:pt x="2346667" y="914215"/>
                    <a:pt x="2389446" y="972175"/>
                    <a:pt x="2361748" y="1020145"/>
                  </a:cubicBezTo>
                  <a:lnTo>
                    <a:pt x="1600858" y="2338037"/>
                  </a:lnTo>
                </a:path>
              </a:pathLst>
            </a:custGeom>
            <a:noFill/>
            <a:ln w="15875" cap="rnd">
              <a:solidFill>
                <a:schemeClr val="tx1"/>
              </a:solidFill>
              <a:prstDash val="solid"/>
              <a:round/>
            </a:ln>
          </p:spPr>
          <p:txBody>
            <a:bodyPr rtlCol="0" anchor="ctr"/>
            <a:lstStyle/>
            <a:p>
              <a:endParaRPr lang="en-US" sz="1500"/>
            </a:p>
          </p:txBody>
        </p:sp>
        <p:sp>
          <p:nvSpPr>
            <p:cNvPr id="103" name="Freeform 85">
              <a:extLst>
                <a:ext uri="{FF2B5EF4-FFF2-40B4-BE49-F238E27FC236}">
                  <a16:creationId xmlns:a16="http://schemas.microsoft.com/office/drawing/2014/main" id="{DE984F0D-941F-3789-159A-CBB70C42FFFF}"/>
                </a:ext>
              </a:extLst>
            </p:cNvPr>
            <p:cNvSpPr>
              <a:spLocks noGrp="1" noRot="1" noMove="1" noResize="1" noEditPoints="1" noAdjustHandles="1" noChangeArrowheads="1" noChangeShapeType="1"/>
            </p:cNvSpPr>
            <p:nvPr/>
          </p:nvSpPr>
          <p:spPr>
            <a:xfrm flipV="1">
              <a:off x="6528012" y="11009366"/>
              <a:ext cx="229262" cy="397099"/>
            </a:xfrm>
            <a:custGeom>
              <a:avLst/>
              <a:gdLst>
                <a:gd name="connsiteX0" fmla="*/ 229785 w 229262"/>
                <a:gd name="connsiteY0" fmla="*/ 511 h 397099"/>
                <a:gd name="connsiteX1" fmla="*/ 523 w 229262"/>
                <a:gd name="connsiteY1" fmla="*/ 397610 h 397099"/>
              </a:gdLst>
              <a:ahLst/>
              <a:cxnLst>
                <a:cxn ang="0">
                  <a:pos x="connsiteX0" y="connsiteY0"/>
                </a:cxn>
                <a:cxn ang="0">
                  <a:pos x="connsiteX1" y="connsiteY1"/>
                </a:cxn>
              </a:cxnLst>
              <a:rect l="l" t="t" r="r" b="b"/>
              <a:pathLst>
                <a:path w="229262" h="397099">
                  <a:moveTo>
                    <a:pt x="229785" y="511"/>
                  </a:moveTo>
                  <a:lnTo>
                    <a:pt x="523" y="397610"/>
                  </a:lnTo>
                </a:path>
              </a:pathLst>
            </a:custGeom>
            <a:noFill/>
            <a:ln w="15875" cap="rnd">
              <a:solidFill>
                <a:schemeClr val="tx1"/>
              </a:solidFill>
              <a:prstDash val="solid"/>
              <a:round/>
            </a:ln>
          </p:spPr>
          <p:txBody>
            <a:bodyPr rtlCol="0" anchor="ctr"/>
            <a:lstStyle/>
            <a:p>
              <a:endParaRPr lang="en-US" sz="1500"/>
            </a:p>
          </p:txBody>
        </p:sp>
        <p:sp>
          <p:nvSpPr>
            <p:cNvPr id="104" name="Freeform 87">
              <a:extLst>
                <a:ext uri="{FF2B5EF4-FFF2-40B4-BE49-F238E27FC236}">
                  <a16:creationId xmlns:a16="http://schemas.microsoft.com/office/drawing/2014/main" id="{2DB68ABE-93B8-BEAB-032B-7B9CAD1244B2}"/>
                </a:ext>
              </a:extLst>
            </p:cNvPr>
            <p:cNvSpPr>
              <a:spLocks noGrp="1" noRot="1" noMove="1" noResize="1" noEditPoints="1" noAdjustHandles="1" noChangeArrowheads="1" noChangeShapeType="1"/>
            </p:cNvSpPr>
            <p:nvPr/>
          </p:nvSpPr>
          <p:spPr>
            <a:xfrm flipV="1">
              <a:off x="1985987" y="10255015"/>
              <a:ext cx="2378409" cy="2345488"/>
            </a:xfrm>
            <a:custGeom>
              <a:avLst/>
              <a:gdLst>
                <a:gd name="connsiteX0" fmla="*/ 2378654 w 2378409"/>
                <a:gd name="connsiteY0" fmla="*/ 1173197 h 2345488"/>
                <a:gd name="connsiteX1" fmla="*/ 1719948 w 2378409"/>
                <a:gd name="connsiteY1" fmla="*/ 32281 h 2345488"/>
                <a:gd name="connsiteX2" fmla="*/ 1604346 w 2378409"/>
                <a:gd name="connsiteY2" fmla="*/ 45330 h 2345488"/>
                <a:gd name="connsiteX3" fmla="*/ 1250330 w 2378409"/>
                <a:gd name="connsiteY3" fmla="*/ 1194599 h 2345488"/>
                <a:gd name="connsiteX4" fmla="*/ 78022 w 2378409"/>
                <a:gd name="connsiteY4" fmla="*/ 926557 h 2345488"/>
                <a:gd name="connsiteX5" fmla="*/ 8930 w 2378409"/>
                <a:gd name="connsiteY5" fmla="*/ 1020136 h 2345488"/>
                <a:gd name="connsiteX6" fmla="*/ 774428 w 2378409"/>
                <a:gd name="connsiteY6" fmla="*/ 2346038 h 234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8409" h="2345488">
                  <a:moveTo>
                    <a:pt x="2378654" y="1173197"/>
                  </a:moveTo>
                  <a:lnTo>
                    <a:pt x="1719948" y="32281"/>
                  </a:lnTo>
                  <a:cubicBezTo>
                    <a:pt x="1692238" y="-15689"/>
                    <a:pt x="1620658" y="-7615"/>
                    <a:pt x="1604346" y="45330"/>
                  </a:cubicBezTo>
                  <a:lnTo>
                    <a:pt x="1250330" y="1194599"/>
                  </a:lnTo>
                  <a:lnTo>
                    <a:pt x="78022" y="926557"/>
                  </a:lnTo>
                  <a:cubicBezTo>
                    <a:pt x="24010" y="914219"/>
                    <a:pt x="-18781" y="972166"/>
                    <a:pt x="8930" y="1020136"/>
                  </a:cubicBezTo>
                  <a:lnTo>
                    <a:pt x="774428" y="2346038"/>
                  </a:lnTo>
                </a:path>
              </a:pathLst>
            </a:custGeom>
            <a:noFill/>
            <a:ln w="15875" cap="rnd">
              <a:solidFill>
                <a:schemeClr val="tx1"/>
              </a:solidFill>
              <a:prstDash val="solid"/>
              <a:round/>
            </a:ln>
          </p:spPr>
          <p:txBody>
            <a:bodyPr rtlCol="0" anchor="ctr"/>
            <a:lstStyle/>
            <a:p>
              <a:endParaRPr lang="en-US" sz="1500"/>
            </a:p>
          </p:txBody>
        </p:sp>
        <p:sp>
          <p:nvSpPr>
            <p:cNvPr id="105" name="Freeform 88">
              <a:extLst>
                <a:ext uri="{FF2B5EF4-FFF2-40B4-BE49-F238E27FC236}">
                  <a16:creationId xmlns:a16="http://schemas.microsoft.com/office/drawing/2014/main" id="{2CE1E5B2-F735-D9CD-EFC9-232A589EE31D}"/>
                </a:ext>
              </a:extLst>
            </p:cNvPr>
            <p:cNvSpPr>
              <a:spLocks noGrp="1" noRot="1" noMove="1" noResize="1" noEditPoints="1" noAdjustHandles="1" noChangeArrowheads="1" noChangeShapeType="1"/>
            </p:cNvSpPr>
            <p:nvPr/>
          </p:nvSpPr>
          <p:spPr>
            <a:xfrm flipV="1">
              <a:off x="3236060" y="11012629"/>
              <a:ext cx="227383" cy="393836"/>
            </a:xfrm>
            <a:custGeom>
              <a:avLst/>
              <a:gdLst>
                <a:gd name="connsiteX0" fmla="*/ 159 w 227383"/>
                <a:gd name="connsiteY0" fmla="*/ 511 h 393836"/>
                <a:gd name="connsiteX1" fmla="*/ 227543 w 227383"/>
                <a:gd name="connsiteY1" fmla="*/ 394348 h 393836"/>
              </a:gdLst>
              <a:ahLst/>
              <a:cxnLst>
                <a:cxn ang="0">
                  <a:pos x="connsiteX0" y="connsiteY0"/>
                </a:cxn>
                <a:cxn ang="0">
                  <a:pos x="connsiteX1" y="connsiteY1"/>
                </a:cxn>
              </a:cxnLst>
              <a:rect l="l" t="t" r="r" b="b"/>
              <a:pathLst>
                <a:path w="227383" h="393836">
                  <a:moveTo>
                    <a:pt x="159" y="511"/>
                  </a:moveTo>
                  <a:lnTo>
                    <a:pt x="227543" y="394348"/>
                  </a:lnTo>
                </a:path>
              </a:pathLst>
            </a:custGeom>
            <a:noFill/>
            <a:ln w="15875" cap="rnd">
              <a:solidFill>
                <a:schemeClr val="tx1"/>
              </a:solidFill>
              <a:prstDash val="solid"/>
              <a:round/>
            </a:ln>
          </p:spPr>
          <p:txBody>
            <a:bodyPr rtlCol="0" anchor="ctr"/>
            <a:lstStyle/>
            <a:p>
              <a:endParaRPr lang="en-US" sz="1500"/>
            </a:p>
          </p:txBody>
        </p:sp>
        <p:sp>
          <p:nvSpPr>
            <p:cNvPr id="106" name="Freeform 89">
              <a:extLst>
                <a:ext uri="{FF2B5EF4-FFF2-40B4-BE49-F238E27FC236}">
                  <a16:creationId xmlns:a16="http://schemas.microsoft.com/office/drawing/2014/main" id="{CFEE0082-33A5-5BD6-D980-381EF40DD74A}"/>
                </a:ext>
              </a:extLst>
            </p:cNvPr>
            <p:cNvSpPr>
              <a:spLocks noGrp="1" noRot="1" noMove="1" noResize="1" noEditPoints="1" noAdjustHandles="1" noChangeArrowheads="1" noChangeShapeType="1"/>
            </p:cNvSpPr>
            <p:nvPr/>
          </p:nvSpPr>
          <p:spPr>
            <a:xfrm flipV="1">
              <a:off x="4253433" y="8272831"/>
              <a:ext cx="1486416" cy="1419883"/>
            </a:xfrm>
            <a:custGeom>
              <a:avLst/>
              <a:gdLst>
                <a:gd name="connsiteX0" fmla="*/ 800467 w 1486416"/>
                <a:gd name="connsiteY0" fmla="*/ 1384852 h 1419883"/>
                <a:gd name="connsiteX1" fmla="*/ 980960 w 1486416"/>
                <a:gd name="connsiteY1" fmla="*/ 1019119 h 1419883"/>
                <a:gd name="connsiteX2" fmla="*/ 1028739 w 1486416"/>
                <a:gd name="connsiteY2" fmla="*/ 984401 h 1419883"/>
                <a:gd name="connsiteX3" fmla="*/ 1432337 w 1486416"/>
                <a:gd name="connsiteY3" fmla="*/ 925756 h 1419883"/>
                <a:gd name="connsiteX4" fmla="*/ 1467525 w 1486416"/>
                <a:gd name="connsiteY4" fmla="*/ 817504 h 1419883"/>
                <a:gd name="connsiteX5" fmla="*/ 1175479 w 1486416"/>
                <a:gd name="connsiteY5" fmla="*/ 532833 h 1419883"/>
                <a:gd name="connsiteX6" fmla="*/ 1157213 w 1486416"/>
                <a:gd name="connsiteY6" fmla="*/ 476650 h 1419883"/>
                <a:gd name="connsiteX7" fmla="*/ 1226165 w 1486416"/>
                <a:gd name="connsiteY7" fmla="*/ 74677 h 1419883"/>
                <a:gd name="connsiteX8" fmla="*/ 1134072 w 1486416"/>
                <a:gd name="connsiteY8" fmla="*/ 7781 h 1419883"/>
                <a:gd name="connsiteX9" fmla="*/ 773087 w 1486416"/>
                <a:gd name="connsiteY9" fmla="*/ 197565 h 1419883"/>
                <a:gd name="connsiteX10" fmla="*/ 714010 w 1486416"/>
                <a:gd name="connsiteY10" fmla="*/ 197565 h 1419883"/>
                <a:gd name="connsiteX11" fmla="*/ 353024 w 1486416"/>
                <a:gd name="connsiteY11" fmla="*/ 7781 h 1419883"/>
                <a:gd name="connsiteX12" fmla="*/ 260944 w 1486416"/>
                <a:gd name="connsiteY12" fmla="*/ 74677 h 1419883"/>
                <a:gd name="connsiteX13" fmla="*/ 329884 w 1486416"/>
                <a:gd name="connsiteY13" fmla="*/ 476650 h 1419883"/>
                <a:gd name="connsiteX14" fmla="*/ 311630 w 1486416"/>
                <a:gd name="connsiteY14" fmla="*/ 532833 h 1419883"/>
                <a:gd name="connsiteX15" fmla="*/ 19584 w 1486416"/>
                <a:gd name="connsiteY15" fmla="*/ 817504 h 1419883"/>
                <a:gd name="connsiteX16" fmla="*/ 54759 w 1486416"/>
                <a:gd name="connsiteY16" fmla="*/ 925756 h 1419883"/>
                <a:gd name="connsiteX17" fmla="*/ 458357 w 1486416"/>
                <a:gd name="connsiteY17" fmla="*/ 984401 h 1419883"/>
                <a:gd name="connsiteX18" fmla="*/ 506137 w 1486416"/>
                <a:gd name="connsiteY18" fmla="*/ 1019119 h 1419883"/>
                <a:gd name="connsiteX19" fmla="*/ 686642 w 1486416"/>
                <a:gd name="connsiteY19" fmla="*/ 1384852 h 1419883"/>
                <a:gd name="connsiteX20" fmla="*/ 800467 w 1486416"/>
                <a:gd name="connsiteY20" fmla="*/ 1384852 h 14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86416" h="1419883">
                  <a:moveTo>
                    <a:pt x="800467" y="1384852"/>
                  </a:moveTo>
                  <a:lnTo>
                    <a:pt x="980960" y="1019119"/>
                  </a:lnTo>
                  <a:cubicBezTo>
                    <a:pt x="990201" y="1000395"/>
                    <a:pt x="1008074" y="987397"/>
                    <a:pt x="1028739" y="984401"/>
                  </a:cubicBezTo>
                  <a:lnTo>
                    <a:pt x="1432337" y="925756"/>
                  </a:lnTo>
                  <a:cubicBezTo>
                    <a:pt x="1484407" y="918191"/>
                    <a:pt x="1505200" y="854214"/>
                    <a:pt x="1467525" y="817504"/>
                  </a:cubicBezTo>
                  <a:lnTo>
                    <a:pt x="1175479" y="532833"/>
                  </a:lnTo>
                  <a:cubicBezTo>
                    <a:pt x="1160513" y="518235"/>
                    <a:pt x="1153684" y="497240"/>
                    <a:pt x="1157213" y="476650"/>
                  </a:cubicBezTo>
                  <a:lnTo>
                    <a:pt x="1226165" y="74677"/>
                  </a:lnTo>
                  <a:cubicBezTo>
                    <a:pt x="1235051" y="22835"/>
                    <a:pt x="1180633" y="-16706"/>
                    <a:pt x="1134072" y="7781"/>
                  </a:cubicBezTo>
                  <a:lnTo>
                    <a:pt x="773087" y="197565"/>
                  </a:lnTo>
                  <a:cubicBezTo>
                    <a:pt x="754592" y="207276"/>
                    <a:pt x="732505" y="207276"/>
                    <a:pt x="714010" y="197565"/>
                  </a:cubicBezTo>
                  <a:lnTo>
                    <a:pt x="353024" y="7781"/>
                  </a:lnTo>
                  <a:cubicBezTo>
                    <a:pt x="306464" y="-16706"/>
                    <a:pt x="252045" y="22835"/>
                    <a:pt x="260944" y="74677"/>
                  </a:cubicBezTo>
                  <a:lnTo>
                    <a:pt x="329884" y="476650"/>
                  </a:lnTo>
                  <a:cubicBezTo>
                    <a:pt x="333412" y="497240"/>
                    <a:pt x="326583" y="518235"/>
                    <a:pt x="311630" y="532833"/>
                  </a:cubicBezTo>
                  <a:lnTo>
                    <a:pt x="19584" y="817504"/>
                  </a:lnTo>
                  <a:cubicBezTo>
                    <a:pt x="-18091" y="854214"/>
                    <a:pt x="2702" y="918191"/>
                    <a:pt x="54759" y="925756"/>
                  </a:cubicBezTo>
                  <a:lnTo>
                    <a:pt x="458357" y="984401"/>
                  </a:lnTo>
                  <a:cubicBezTo>
                    <a:pt x="479023" y="987397"/>
                    <a:pt x="496895" y="1000395"/>
                    <a:pt x="506137" y="1019119"/>
                  </a:cubicBezTo>
                  <a:lnTo>
                    <a:pt x="686642" y="1384852"/>
                  </a:lnTo>
                  <a:cubicBezTo>
                    <a:pt x="709922" y="1432022"/>
                    <a:pt x="777187" y="1432022"/>
                    <a:pt x="800467" y="1384852"/>
                  </a:cubicBezTo>
                  <a:close/>
                </a:path>
              </a:pathLst>
            </a:custGeom>
            <a:noFill/>
            <a:ln w="15875" cap="rnd">
              <a:solidFill>
                <a:schemeClr val="tx1"/>
              </a:solidFill>
              <a:prstDash val="solid"/>
              <a:round/>
            </a:ln>
          </p:spPr>
          <p:txBody>
            <a:bodyPr rtlCol="0" anchor="ctr"/>
            <a:lstStyle/>
            <a:p>
              <a:endParaRPr lang="en-US" sz="1500"/>
            </a:p>
          </p:txBody>
        </p:sp>
      </p:grpSp>
      <p:grpSp>
        <p:nvGrpSpPr>
          <p:cNvPr id="107" name="Group 106">
            <a:extLst>
              <a:ext uri="{FF2B5EF4-FFF2-40B4-BE49-F238E27FC236}">
                <a16:creationId xmlns:a16="http://schemas.microsoft.com/office/drawing/2014/main" id="{B6196BAE-8346-1A04-3C25-387755CA135D}"/>
              </a:ext>
            </a:extLst>
          </p:cNvPr>
          <p:cNvGrpSpPr>
            <a:grpSpLocks noGrp="1" noUngrp="1" noRot="1" noMove="1" noResize="1"/>
          </p:cNvGrpSpPr>
          <p:nvPr userDrawn="1"/>
        </p:nvGrpSpPr>
        <p:grpSpPr>
          <a:xfrm>
            <a:off x="6305549" y="3770377"/>
            <a:ext cx="445948" cy="561930"/>
            <a:chOff x="8080554" y="4603750"/>
            <a:chExt cx="535138" cy="674316"/>
          </a:xfrm>
        </p:grpSpPr>
        <p:sp>
          <p:nvSpPr>
            <p:cNvPr id="108" name="Freeform 3">
              <a:extLst>
                <a:ext uri="{FF2B5EF4-FFF2-40B4-BE49-F238E27FC236}">
                  <a16:creationId xmlns:a16="http://schemas.microsoft.com/office/drawing/2014/main" id="{0569F029-851B-4BA8-083E-4D390DA20019}"/>
                </a:ext>
              </a:extLst>
            </p:cNvPr>
            <p:cNvSpPr>
              <a:spLocks noGrp="1" noRot="1" noMove="1" noResize="1" noEditPoints="1" noAdjustHandles="1" noChangeArrowheads="1" noChangeShapeType="1"/>
            </p:cNvSpPr>
            <p:nvPr/>
          </p:nvSpPr>
          <p:spPr>
            <a:xfrm flipV="1">
              <a:off x="8314768" y="4892300"/>
              <a:ext cx="66711" cy="385765"/>
            </a:xfrm>
            <a:custGeom>
              <a:avLst/>
              <a:gdLst>
                <a:gd name="connsiteX0" fmla="*/ 112229 w 112143"/>
                <a:gd name="connsiteY0" fmla="*/ 333 h 648483"/>
                <a:gd name="connsiteX1" fmla="*/ 85 w 112143"/>
                <a:gd name="connsiteY1" fmla="*/ 333 h 648483"/>
                <a:gd name="connsiteX2" fmla="*/ 85 w 112143"/>
                <a:gd name="connsiteY2" fmla="*/ 648817 h 648483"/>
                <a:gd name="connsiteX3" fmla="*/ 112229 w 112143"/>
                <a:gd name="connsiteY3" fmla="*/ 648817 h 648483"/>
              </a:gdLst>
              <a:ahLst/>
              <a:cxnLst>
                <a:cxn ang="0">
                  <a:pos x="connsiteX0" y="connsiteY0"/>
                </a:cxn>
                <a:cxn ang="0">
                  <a:pos x="connsiteX1" y="connsiteY1"/>
                </a:cxn>
                <a:cxn ang="0">
                  <a:pos x="connsiteX2" y="connsiteY2"/>
                </a:cxn>
                <a:cxn ang="0">
                  <a:pos x="connsiteX3" y="connsiteY3"/>
                </a:cxn>
              </a:cxnLst>
              <a:rect l="l" t="t" r="r" b="b"/>
              <a:pathLst>
                <a:path w="112143" h="648483">
                  <a:moveTo>
                    <a:pt x="112229" y="333"/>
                  </a:moveTo>
                  <a:lnTo>
                    <a:pt x="85" y="333"/>
                  </a:lnTo>
                  <a:lnTo>
                    <a:pt x="85" y="648817"/>
                  </a:lnTo>
                  <a:lnTo>
                    <a:pt x="112229" y="648817"/>
                  </a:lnTo>
                  <a:close/>
                </a:path>
              </a:pathLst>
            </a:custGeom>
            <a:noFill/>
            <a:ln w="15875" cap="rnd">
              <a:solidFill>
                <a:schemeClr val="tx1"/>
              </a:solidFill>
              <a:prstDash val="solid"/>
              <a:round/>
            </a:ln>
          </p:spPr>
          <p:txBody>
            <a:bodyPr rtlCol="0" anchor="ctr"/>
            <a:lstStyle/>
            <a:p>
              <a:endParaRPr lang="en-US" sz="1500"/>
            </a:p>
          </p:txBody>
        </p:sp>
        <p:sp>
          <p:nvSpPr>
            <p:cNvPr id="109" name="Freeform 4">
              <a:extLst>
                <a:ext uri="{FF2B5EF4-FFF2-40B4-BE49-F238E27FC236}">
                  <a16:creationId xmlns:a16="http://schemas.microsoft.com/office/drawing/2014/main" id="{898161D4-5947-F5A6-BF6B-8A04A6EDD5F6}"/>
                </a:ext>
              </a:extLst>
            </p:cNvPr>
            <p:cNvSpPr>
              <a:spLocks noGrp="1" noRot="1" noMove="1" noResize="1" noEditPoints="1" noAdjustHandles="1" noChangeArrowheads="1" noChangeShapeType="1"/>
            </p:cNvSpPr>
            <p:nvPr/>
          </p:nvSpPr>
          <p:spPr>
            <a:xfrm flipV="1">
              <a:off x="8314768" y="4760328"/>
              <a:ext cx="66711" cy="131971"/>
            </a:xfrm>
            <a:custGeom>
              <a:avLst/>
              <a:gdLst>
                <a:gd name="connsiteX0" fmla="*/ 112229 w 112143"/>
                <a:gd name="connsiteY0" fmla="*/ -112 h 221848"/>
                <a:gd name="connsiteX1" fmla="*/ 85 w 112143"/>
                <a:gd name="connsiteY1" fmla="*/ -112 h 221848"/>
                <a:gd name="connsiteX2" fmla="*/ 85 w 112143"/>
                <a:gd name="connsiteY2" fmla="*/ 221737 h 221848"/>
                <a:gd name="connsiteX3" fmla="*/ 112229 w 112143"/>
                <a:gd name="connsiteY3" fmla="*/ 221737 h 221848"/>
              </a:gdLst>
              <a:ahLst/>
              <a:cxnLst>
                <a:cxn ang="0">
                  <a:pos x="connsiteX0" y="connsiteY0"/>
                </a:cxn>
                <a:cxn ang="0">
                  <a:pos x="connsiteX1" y="connsiteY1"/>
                </a:cxn>
                <a:cxn ang="0">
                  <a:pos x="connsiteX2" y="connsiteY2"/>
                </a:cxn>
                <a:cxn ang="0">
                  <a:pos x="connsiteX3" y="connsiteY3"/>
                </a:cxn>
              </a:cxnLst>
              <a:rect l="l" t="t" r="r" b="b"/>
              <a:pathLst>
                <a:path w="112143" h="221848">
                  <a:moveTo>
                    <a:pt x="112229" y="-112"/>
                  </a:moveTo>
                  <a:lnTo>
                    <a:pt x="85" y="-112"/>
                  </a:lnTo>
                  <a:lnTo>
                    <a:pt x="85" y="221737"/>
                  </a:lnTo>
                  <a:lnTo>
                    <a:pt x="112229" y="221737"/>
                  </a:lnTo>
                  <a:close/>
                </a:path>
              </a:pathLst>
            </a:custGeom>
            <a:noFill/>
            <a:ln w="15875" cap="rnd">
              <a:solidFill>
                <a:schemeClr val="tx1"/>
              </a:solidFill>
              <a:prstDash val="solid"/>
              <a:round/>
            </a:ln>
          </p:spPr>
          <p:txBody>
            <a:bodyPr rtlCol="0" anchor="ctr"/>
            <a:lstStyle/>
            <a:p>
              <a:endParaRPr lang="en-US" sz="1500"/>
            </a:p>
          </p:txBody>
        </p:sp>
        <p:sp>
          <p:nvSpPr>
            <p:cNvPr id="110" name="Freeform 5">
              <a:extLst>
                <a:ext uri="{FF2B5EF4-FFF2-40B4-BE49-F238E27FC236}">
                  <a16:creationId xmlns:a16="http://schemas.microsoft.com/office/drawing/2014/main" id="{A7D4C42A-0748-ADC4-42CE-91785DC62CF3}"/>
                </a:ext>
              </a:extLst>
            </p:cNvPr>
            <p:cNvSpPr>
              <a:spLocks noGrp="1" noRot="1" noMove="1" noResize="1" noEditPoints="1" noAdjustHandles="1" noChangeArrowheads="1" noChangeShapeType="1"/>
            </p:cNvSpPr>
            <p:nvPr/>
          </p:nvSpPr>
          <p:spPr>
            <a:xfrm flipV="1">
              <a:off x="8289389" y="4701955"/>
              <a:ext cx="116744" cy="58373"/>
            </a:xfrm>
            <a:custGeom>
              <a:avLst/>
              <a:gdLst>
                <a:gd name="connsiteX0" fmla="*/ 196634 w 196250"/>
                <a:gd name="connsiteY0" fmla="*/ 114 h 98127"/>
                <a:gd name="connsiteX1" fmla="*/ 196634 w 196250"/>
                <a:gd name="connsiteY1" fmla="*/ 57810 h 98127"/>
                <a:gd name="connsiteX2" fmla="*/ 156205 w 196250"/>
                <a:gd name="connsiteY2" fmla="*/ 98241 h 98127"/>
                <a:gd name="connsiteX3" fmla="*/ 40813 w 196250"/>
                <a:gd name="connsiteY3" fmla="*/ 98241 h 98127"/>
                <a:gd name="connsiteX4" fmla="*/ 384 w 196250"/>
                <a:gd name="connsiteY4" fmla="*/ 57810 h 98127"/>
                <a:gd name="connsiteX5" fmla="*/ 384 w 196250"/>
                <a:gd name="connsiteY5" fmla="*/ 114 h 9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50" h="98127">
                  <a:moveTo>
                    <a:pt x="196634" y="114"/>
                  </a:moveTo>
                  <a:lnTo>
                    <a:pt x="196634" y="57810"/>
                  </a:lnTo>
                  <a:cubicBezTo>
                    <a:pt x="196634" y="80046"/>
                    <a:pt x="178442" y="98241"/>
                    <a:pt x="156205" y="98241"/>
                  </a:cubicBezTo>
                  <a:lnTo>
                    <a:pt x="40813" y="98241"/>
                  </a:lnTo>
                  <a:cubicBezTo>
                    <a:pt x="18577" y="98241"/>
                    <a:pt x="384" y="80046"/>
                    <a:pt x="384" y="57810"/>
                  </a:cubicBezTo>
                  <a:lnTo>
                    <a:pt x="384" y="114"/>
                  </a:lnTo>
                  <a:close/>
                </a:path>
              </a:pathLst>
            </a:custGeom>
            <a:noFill/>
            <a:ln w="15875" cap="rnd">
              <a:solidFill>
                <a:schemeClr val="tx1"/>
              </a:solidFill>
              <a:prstDash val="solid"/>
              <a:round/>
            </a:ln>
          </p:spPr>
          <p:txBody>
            <a:bodyPr rtlCol="0" anchor="ctr"/>
            <a:lstStyle/>
            <a:p>
              <a:endParaRPr lang="en-US" sz="1500"/>
            </a:p>
          </p:txBody>
        </p:sp>
        <p:sp>
          <p:nvSpPr>
            <p:cNvPr id="111" name="Freeform 6">
              <a:extLst>
                <a:ext uri="{FF2B5EF4-FFF2-40B4-BE49-F238E27FC236}">
                  <a16:creationId xmlns:a16="http://schemas.microsoft.com/office/drawing/2014/main" id="{2DB64712-4937-6E40-B724-11821A72236B}"/>
                </a:ext>
              </a:extLst>
            </p:cNvPr>
            <p:cNvSpPr>
              <a:spLocks noGrp="1" noRot="1" noMove="1" noResize="1" noEditPoints="1" noAdjustHandles="1" noChangeArrowheads="1" noChangeShapeType="1"/>
            </p:cNvSpPr>
            <p:nvPr/>
          </p:nvSpPr>
          <p:spPr>
            <a:xfrm flipV="1">
              <a:off x="8399668" y="4663935"/>
              <a:ext cx="146175" cy="96393"/>
            </a:xfrm>
            <a:custGeom>
              <a:avLst/>
              <a:gdLst>
                <a:gd name="connsiteX0" fmla="*/ 152278 w 245725"/>
                <a:gd name="connsiteY0" fmla="*/ 155943 h 162040"/>
                <a:gd name="connsiteX1" fmla="*/ 476 w 245725"/>
                <a:gd name="connsiteY1" fmla="*/ 85291 h 162040"/>
                <a:gd name="connsiteX2" fmla="*/ 11345 w 245725"/>
                <a:gd name="connsiteY2" fmla="*/ 57847 h 162040"/>
                <a:gd name="connsiteX3" fmla="*/ 11345 w 245725"/>
                <a:gd name="connsiteY3" fmla="*/ 149 h 162040"/>
                <a:gd name="connsiteX4" fmla="*/ 246202 w 245725"/>
                <a:gd name="connsiteY4" fmla="*/ 149 h 162040"/>
                <a:gd name="connsiteX5" fmla="*/ 246202 w 245725"/>
                <a:gd name="connsiteY5" fmla="*/ 96062 h 162040"/>
                <a:gd name="connsiteX6" fmla="*/ 152278 w 245725"/>
                <a:gd name="connsiteY6" fmla="*/ 155943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5" h="162040">
                  <a:moveTo>
                    <a:pt x="152278" y="155943"/>
                  </a:moveTo>
                  <a:lnTo>
                    <a:pt x="476" y="85291"/>
                  </a:lnTo>
                  <a:cubicBezTo>
                    <a:pt x="7194" y="78065"/>
                    <a:pt x="11345" y="68429"/>
                    <a:pt x="11345" y="57847"/>
                  </a:cubicBezTo>
                  <a:lnTo>
                    <a:pt x="11345" y="149"/>
                  </a:lnTo>
                  <a:lnTo>
                    <a:pt x="246202" y="149"/>
                  </a:lnTo>
                  <a:lnTo>
                    <a:pt x="246202" y="96062"/>
                  </a:lnTo>
                  <a:cubicBezTo>
                    <a:pt x="246202" y="144356"/>
                    <a:pt x="196063" y="176323"/>
                    <a:pt x="152278" y="155943"/>
                  </a:cubicBezTo>
                  <a:close/>
                </a:path>
              </a:pathLst>
            </a:custGeom>
            <a:noFill/>
            <a:ln w="15875" cap="rnd">
              <a:solidFill>
                <a:schemeClr val="tx1"/>
              </a:solidFill>
              <a:prstDash val="solid"/>
              <a:round/>
            </a:ln>
          </p:spPr>
          <p:txBody>
            <a:bodyPr rtlCol="0" anchor="ctr"/>
            <a:lstStyle/>
            <a:p>
              <a:endParaRPr lang="en-US" sz="1500"/>
            </a:p>
          </p:txBody>
        </p:sp>
        <p:sp>
          <p:nvSpPr>
            <p:cNvPr id="112" name="Freeform 7">
              <a:extLst>
                <a:ext uri="{FF2B5EF4-FFF2-40B4-BE49-F238E27FC236}">
                  <a16:creationId xmlns:a16="http://schemas.microsoft.com/office/drawing/2014/main" id="{5E7ADD23-FEE1-945F-B53B-F7DD41772575}"/>
                </a:ext>
              </a:extLst>
            </p:cNvPr>
            <p:cNvSpPr>
              <a:spLocks noGrp="1" noRot="1" noMove="1" noResize="1" noEditPoints="1" noAdjustHandles="1" noChangeArrowheads="1" noChangeShapeType="1"/>
            </p:cNvSpPr>
            <p:nvPr/>
          </p:nvSpPr>
          <p:spPr>
            <a:xfrm flipV="1">
              <a:off x="8149679" y="4663935"/>
              <a:ext cx="146172" cy="96393"/>
            </a:xfrm>
            <a:custGeom>
              <a:avLst/>
              <a:gdLst>
                <a:gd name="connsiteX0" fmla="*/ 245993 w 245720"/>
                <a:gd name="connsiteY0" fmla="*/ 85260 h 162040"/>
                <a:gd name="connsiteX1" fmla="*/ 94193 w 245720"/>
                <a:gd name="connsiteY1" fmla="*/ 155912 h 162040"/>
                <a:gd name="connsiteX2" fmla="*/ 272 w 245720"/>
                <a:gd name="connsiteY2" fmla="*/ 96031 h 162040"/>
                <a:gd name="connsiteX3" fmla="*/ 272 w 245720"/>
                <a:gd name="connsiteY3" fmla="*/ 118 h 162040"/>
                <a:gd name="connsiteX4" fmla="*/ 235127 w 245720"/>
                <a:gd name="connsiteY4" fmla="*/ 118 h 162040"/>
                <a:gd name="connsiteX5" fmla="*/ 235127 w 245720"/>
                <a:gd name="connsiteY5" fmla="*/ 57816 h 162040"/>
                <a:gd name="connsiteX6" fmla="*/ 245993 w 245720"/>
                <a:gd name="connsiteY6" fmla="*/ 85260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0" h="162040">
                  <a:moveTo>
                    <a:pt x="245993" y="85260"/>
                  </a:moveTo>
                  <a:lnTo>
                    <a:pt x="94193" y="155912"/>
                  </a:lnTo>
                  <a:cubicBezTo>
                    <a:pt x="50409" y="176292"/>
                    <a:pt x="272" y="144325"/>
                    <a:pt x="272" y="96031"/>
                  </a:cubicBezTo>
                  <a:lnTo>
                    <a:pt x="272" y="118"/>
                  </a:lnTo>
                  <a:lnTo>
                    <a:pt x="235127" y="118"/>
                  </a:lnTo>
                  <a:lnTo>
                    <a:pt x="235127" y="57816"/>
                  </a:lnTo>
                  <a:cubicBezTo>
                    <a:pt x="235127" y="68398"/>
                    <a:pt x="239280" y="78034"/>
                    <a:pt x="245993" y="85260"/>
                  </a:cubicBezTo>
                  <a:close/>
                </a:path>
              </a:pathLst>
            </a:custGeom>
            <a:noFill/>
            <a:ln w="15875" cap="rnd">
              <a:solidFill>
                <a:schemeClr val="tx1"/>
              </a:solidFill>
              <a:prstDash val="solid"/>
              <a:round/>
            </a:ln>
          </p:spPr>
          <p:txBody>
            <a:bodyPr rtlCol="0" anchor="ctr"/>
            <a:lstStyle/>
            <a:p>
              <a:endParaRPr lang="en-US" sz="1500"/>
            </a:p>
          </p:txBody>
        </p:sp>
        <p:sp>
          <p:nvSpPr>
            <p:cNvPr id="113" name="Freeform 8">
              <a:extLst>
                <a:ext uri="{FF2B5EF4-FFF2-40B4-BE49-F238E27FC236}">
                  <a16:creationId xmlns:a16="http://schemas.microsoft.com/office/drawing/2014/main" id="{753A24A7-B062-BFFB-47F0-21CB9CF620AC}"/>
                </a:ext>
              </a:extLst>
            </p:cNvPr>
            <p:cNvSpPr>
              <a:spLocks noGrp="1" noRot="1" noMove="1" noResize="1" noEditPoints="1" noAdjustHandles="1" noChangeArrowheads="1" noChangeShapeType="1"/>
            </p:cNvSpPr>
            <p:nvPr/>
          </p:nvSpPr>
          <p:spPr>
            <a:xfrm flipV="1">
              <a:off x="8374921" y="4603750"/>
              <a:ext cx="130400" cy="105931"/>
            </a:xfrm>
            <a:custGeom>
              <a:avLst/>
              <a:gdLst>
                <a:gd name="connsiteX0" fmla="*/ 219687 w 219207"/>
                <a:gd name="connsiteY0" fmla="*/ 76903 h 178073"/>
                <a:gd name="connsiteX1" fmla="*/ 158835 w 219207"/>
                <a:gd name="connsiteY1" fmla="*/ 166415 h 178073"/>
                <a:gd name="connsiteX2" fmla="*/ 115237 w 219207"/>
                <a:gd name="connsiteY2" fmla="*/ 167342 h 178073"/>
                <a:gd name="connsiteX3" fmla="*/ 480 w 219207"/>
                <a:gd name="connsiteY3" fmla="*/ 13044 h 178073"/>
                <a:gd name="connsiteX4" fmla="*/ 12518 w 219207"/>
                <a:gd name="connsiteY4" fmla="*/ 13044 h 178073"/>
                <a:gd name="connsiteX5" fmla="*/ 42081 w 219207"/>
                <a:gd name="connsiteY5" fmla="*/ 57 h 178073"/>
                <a:gd name="connsiteX6" fmla="*/ 42079 w 219207"/>
                <a:gd name="connsiteY6" fmla="*/ 59 h 178073"/>
                <a:gd name="connsiteX7" fmla="*/ 193881 w 219207"/>
                <a:gd name="connsiteY7" fmla="*/ 70710 h 178073"/>
                <a:gd name="connsiteX8" fmla="*/ 219687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19687" y="76903"/>
                  </a:moveTo>
                  <a:lnTo>
                    <a:pt x="158835" y="166415"/>
                  </a:lnTo>
                  <a:cubicBezTo>
                    <a:pt x="148489" y="181636"/>
                    <a:pt x="126220" y="182110"/>
                    <a:pt x="115237" y="167342"/>
                  </a:cubicBezTo>
                  <a:lnTo>
                    <a:pt x="480" y="13044"/>
                  </a:lnTo>
                  <a:lnTo>
                    <a:pt x="12518" y="13044"/>
                  </a:lnTo>
                  <a:cubicBezTo>
                    <a:pt x="24172" y="13044"/>
                    <a:pt x="34687" y="8015"/>
                    <a:pt x="42081" y="57"/>
                  </a:cubicBezTo>
                  <a:cubicBezTo>
                    <a:pt x="42081" y="59"/>
                    <a:pt x="42079" y="59"/>
                    <a:pt x="42079" y="59"/>
                  </a:cubicBezTo>
                  <a:lnTo>
                    <a:pt x="193881" y="70710"/>
                  </a:lnTo>
                  <a:cubicBezTo>
                    <a:pt x="202382" y="74668"/>
                    <a:pt x="211120" y="76629"/>
                    <a:pt x="219687" y="76903"/>
                  </a:cubicBezTo>
                  <a:close/>
                </a:path>
              </a:pathLst>
            </a:custGeom>
            <a:noFill/>
            <a:ln w="15875" cap="rnd">
              <a:solidFill>
                <a:schemeClr val="tx1"/>
              </a:solidFill>
              <a:prstDash val="solid"/>
              <a:round/>
            </a:ln>
          </p:spPr>
          <p:txBody>
            <a:bodyPr rtlCol="0" anchor="ctr"/>
            <a:lstStyle/>
            <a:p>
              <a:endParaRPr lang="en-US" sz="1500"/>
            </a:p>
          </p:txBody>
        </p:sp>
        <p:sp>
          <p:nvSpPr>
            <p:cNvPr id="114" name="Freeform 13">
              <a:extLst>
                <a:ext uri="{FF2B5EF4-FFF2-40B4-BE49-F238E27FC236}">
                  <a16:creationId xmlns:a16="http://schemas.microsoft.com/office/drawing/2014/main" id="{44BC15A9-95A1-08EA-BC7F-B482154DEBE2}"/>
                </a:ext>
              </a:extLst>
            </p:cNvPr>
            <p:cNvSpPr>
              <a:spLocks noGrp="1" noRot="1" noMove="1" noResize="1" noEditPoints="1" noAdjustHandles="1" noChangeArrowheads="1" noChangeShapeType="1"/>
            </p:cNvSpPr>
            <p:nvPr/>
          </p:nvSpPr>
          <p:spPr>
            <a:xfrm flipV="1">
              <a:off x="8190199" y="4603750"/>
              <a:ext cx="130400" cy="105931"/>
            </a:xfrm>
            <a:custGeom>
              <a:avLst/>
              <a:gdLst>
                <a:gd name="connsiteX0" fmla="*/ 202 w 219207"/>
                <a:gd name="connsiteY0" fmla="*/ 76903 h 178073"/>
                <a:gd name="connsiteX1" fmla="*/ 61055 w 219207"/>
                <a:gd name="connsiteY1" fmla="*/ 166415 h 178073"/>
                <a:gd name="connsiteX2" fmla="*/ 104652 w 219207"/>
                <a:gd name="connsiteY2" fmla="*/ 167342 h 178073"/>
                <a:gd name="connsiteX3" fmla="*/ 219410 w 219207"/>
                <a:gd name="connsiteY3" fmla="*/ 13044 h 178073"/>
                <a:gd name="connsiteX4" fmla="*/ 207371 w 219207"/>
                <a:gd name="connsiteY4" fmla="*/ 13044 h 178073"/>
                <a:gd name="connsiteX5" fmla="*/ 177808 w 219207"/>
                <a:gd name="connsiteY5" fmla="*/ 57 h 178073"/>
                <a:gd name="connsiteX6" fmla="*/ 177810 w 219207"/>
                <a:gd name="connsiteY6" fmla="*/ 59 h 178073"/>
                <a:gd name="connsiteX7" fmla="*/ 26008 w 219207"/>
                <a:gd name="connsiteY7" fmla="*/ 70710 h 178073"/>
                <a:gd name="connsiteX8" fmla="*/ 202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02" y="76903"/>
                  </a:moveTo>
                  <a:lnTo>
                    <a:pt x="61055" y="166415"/>
                  </a:lnTo>
                  <a:cubicBezTo>
                    <a:pt x="71401" y="181636"/>
                    <a:pt x="93670" y="182110"/>
                    <a:pt x="104652" y="167342"/>
                  </a:cubicBezTo>
                  <a:lnTo>
                    <a:pt x="219410" y="13044"/>
                  </a:lnTo>
                  <a:lnTo>
                    <a:pt x="207371" y="13044"/>
                  </a:lnTo>
                  <a:cubicBezTo>
                    <a:pt x="195718" y="13044"/>
                    <a:pt x="185203" y="8015"/>
                    <a:pt x="177808" y="57"/>
                  </a:cubicBezTo>
                  <a:cubicBezTo>
                    <a:pt x="177808" y="59"/>
                    <a:pt x="177810" y="59"/>
                    <a:pt x="177810" y="59"/>
                  </a:cubicBezTo>
                  <a:lnTo>
                    <a:pt x="26008" y="70710"/>
                  </a:lnTo>
                  <a:cubicBezTo>
                    <a:pt x="17507" y="74668"/>
                    <a:pt x="8769" y="76629"/>
                    <a:pt x="202" y="76903"/>
                  </a:cubicBezTo>
                  <a:close/>
                </a:path>
              </a:pathLst>
            </a:custGeom>
            <a:noFill/>
            <a:ln w="15875" cap="rnd">
              <a:solidFill>
                <a:schemeClr val="tx1"/>
              </a:solidFill>
              <a:prstDash val="solid"/>
              <a:round/>
            </a:ln>
          </p:spPr>
          <p:txBody>
            <a:bodyPr rtlCol="0" anchor="ctr"/>
            <a:lstStyle/>
            <a:p>
              <a:endParaRPr lang="en-US" sz="1500"/>
            </a:p>
          </p:txBody>
        </p:sp>
        <p:sp>
          <p:nvSpPr>
            <p:cNvPr id="115" name="Freeform 14">
              <a:extLst>
                <a:ext uri="{FF2B5EF4-FFF2-40B4-BE49-F238E27FC236}">
                  <a16:creationId xmlns:a16="http://schemas.microsoft.com/office/drawing/2014/main" id="{76D7E499-7BD6-8052-DA63-D469999D638F}"/>
                </a:ext>
              </a:extLst>
            </p:cNvPr>
            <p:cNvSpPr>
              <a:spLocks noGrp="1" noRot="1" noMove="1" noResize="1" noEditPoints="1" noAdjustHandles="1" noChangeArrowheads="1" noChangeShapeType="1"/>
            </p:cNvSpPr>
            <p:nvPr/>
          </p:nvSpPr>
          <p:spPr>
            <a:xfrm flipV="1">
              <a:off x="8101582" y="4892301"/>
              <a:ext cx="493082" cy="385765"/>
            </a:xfrm>
            <a:custGeom>
              <a:avLst/>
              <a:gdLst>
                <a:gd name="connsiteX0" fmla="*/ 679158 w 828887"/>
                <a:gd name="connsiteY0" fmla="*/ 341 h 648483"/>
                <a:gd name="connsiteX1" fmla="*/ 800092 w 828887"/>
                <a:gd name="connsiteY1" fmla="*/ 341 h 648483"/>
                <a:gd name="connsiteX2" fmla="*/ 829345 w 828887"/>
                <a:gd name="connsiteY2" fmla="*/ 29596 h 648483"/>
                <a:gd name="connsiteX3" fmla="*/ 829345 w 828887"/>
                <a:gd name="connsiteY3" fmla="*/ 648824 h 648483"/>
                <a:gd name="connsiteX4" fmla="*/ 457 w 828887"/>
                <a:gd name="connsiteY4" fmla="*/ 648824 h 648483"/>
                <a:gd name="connsiteX5" fmla="*/ 457 w 828887"/>
                <a:gd name="connsiteY5" fmla="*/ 29596 h 648483"/>
                <a:gd name="connsiteX6" fmla="*/ 29712 w 828887"/>
                <a:gd name="connsiteY6" fmla="*/ 341 h 648483"/>
                <a:gd name="connsiteX7" fmla="*/ 599326 w 828887"/>
                <a:gd name="connsiteY7" fmla="*/ 341 h 64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887" h="648483">
                  <a:moveTo>
                    <a:pt x="679158" y="341"/>
                  </a:moveTo>
                  <a:lnTo>
                    <a:pt x="800092" y="341"/>
                  </a:lnTo>
                  <a:cubicBezTo>
                    <a:pt x="816179" y="341"/>
                    <a:pt x="829345" y="13504"/>
                    <a:pt x="829345" y="29596"/>
                  </a:cubicBezTo>
                  <a:lnTo>
                    <a:pt x="829345" y="648824"/>
                  </a:lnTo>
                  <a:lnTo>
                    <a:pt x="457" y="648824"/>
                  </a:lnTo>
                  <a:lnTo>
                    <a:pt x="457" y="29596"/>
                  </a:lnTo>
                  <a:cubicBezTo>
                    <a:pt x="457" y="13504"/>
                    <a:pt x="13623" y="341"/>
                    <a:pt x="29712" y="341"/>
                  </a:cubicBezTo>
                  <a:lnTo>
                    <a:pt x="599326" y="341"/>
                  </a:lnTo>
                </a:path>
              </a:pathLst>
            </a:custGeom>
            <a:noFill/>
            <a:ln w="15875" cap="rnd">
              <a:solidFill>
                <a:schemeClr val="tx1"/>
              </a:solidFill>
              <a:prstDash val="solid"/>
              <a:round/>
            </a:ln>
          </p:spPr>
          <p:txBody>
            <a:bodyPr rtlCol="0" anchor="ctr"/>
            <a:lstStyle/>
            <a:p>
              <a:endParaRPr lang="en-US" sz="1500"/>
            </a:p>
          </p:txBody>
        </p:sp>
        <p:sp>
          <p:nvSpPr>
            <p:cNvPr id="116" name="Freeform 15">
              <a:extLst>
                <a:ext uri="{FF2B5EF4-FFF2-40B4-BE49-F238E27FC236}">
                  <a16:creationId xmlns:a16="http://schemas.microsoft.com/office/drawing/2014/main" id="{D9C10D91-8BCA-B732-D080-4AE6F923DED6}"/>
                </a:ext>
              </a:extLst>
            </p:cNvPr>
            <p:cNvSpPr>
              <a:spLocks noGrp="1" noRot="1" noMove="1" noResize="1" noEditPoints="1" noAdjustHandles="1" noChangeArrowheads="1" noChangeShapeType="1"/>
            </p:cNvSpPr>
            <p:nvPr/>
          </p:nvSpPr>
          <p:spPr>
            <a:xfrm flipV="1">
              <a:off x="8080554" y="4760328"/>
              <a:ext cx="535138" cy="131973"/>
            </a:xfrm>
            <a:custGeom>
              <a:avLst/>
              <a:gdLst>
                <a:gd name="connsiteX0" fmla="*/ 900123 w 899584"/>
                <a:gd name="connsiteY0" fmla="*/ 151088 h 221851"/>
                <a:gd name="connsiteX1" fmla="*/ 900123 w 899584"/>
                <a:gd name="connsiteY1" fmla="*/ 192842 h 221851"/>
                <a:gd name="connsiteX2" fmla="*/ 870871 w 899584"/>
                <a:gd name="connsiteY2" fmla="*/ 222097 h 221851"/>
                <a:gd name="connsiteX3" fmla="*/ 29791 w 899584"/>
                <a:gd name="connsiteY3" fmla="*/ 222097 h 221851"/>
                <a:gd name="connsiteX4" fmla="*/ 539 w 899584"/>
                <a:gd name="connsiteY4" fmla="*/ 192842 h 221851"/>
                <a:gd name="connsiteX5" fmla="*/ 539 w 899584"/>
                <a:gd name="connsiteY5" fmla="*/ 29501 h 221851"/>
                <a:gd name="connsiteX6" fmla="*/ 29791 w 899584"/>
                <a:gd name="connsiteY6" fmla="*/ 246 h 221851"/>
                <a:gd name="connsiteX7" fmla="*/ 870871 w 899584"/>
                <a:gd name="connsiteY7" fmla="*/ 246 h 221851"/>
                <a:gd name="connsiteX8" fmla="*/ 900123 w 899584"/>
                <a:gd name="connsiteY8" fmla="*/ 29501 h 221851"/>
                <a:gd name="connsiteX9" fmla="*/ 900123 w 899584"/>
                <a:gd name="connsiteY9" fmla="*/ 71256 h 2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584" h="221851">
                  <a:moveTo>
                    <a:pt x="900123" y="151088"/>
                  </a:moveTo>
                  <a:lnTo>
                    <a:pt x="900123" y="192842"/>
                  </a:lnTo>
                  <a:cubicBezTo>
                    <a:pt x="900123" y="208932"/>
                    <a:pt x="886960" y="222097"/>
                    <a:pt x="870871" y="222097"/>
                  </a:cubicBezTo>
                  <a:lnTo>
                    <a:pt x="29791" y="222097"/>
                  </a:lnTo>
                  <a:cubicBezTo>
                    <a:pt x="13702" y="222097"/>
                    <a:pt x="539" y="208932"/>
                    <a:pt x="539" y="192842"/>
                  </a:cubicBezTo>
                  <a:lnTo>
                    <a:pt x="539" y="29501"/>
                  </a:lnTo>
                  <a:cubicBezTo>
                    <a:pt x="539" y="13412"/>
                    <a:pt x="13702" y="246"/>
                    <a:pt x="29791" y="246"/>
                  </a:cubicBezTo>
                  <a:lnTo>
                    <a:pt x="870871" y="246"/>
                  </a:lnTo>
                  <a:cubicBezTo>
                    <a:pt x="886960" y="246"/>
                    <a:pt x="900123" y="13412"/>
                    <a:pt x="900123" y="29501"/>
                  </a:cubicBezTo>
                  <a:lnTo>
                    <a:pt x="900123" y="71256"/>
                  </a:lnTo>
                </a:path>
              </a:pathLst>
            </a:custGeom>
            <a:noFill/>
            <a:ln w="15875" cap="rnd">
              <a:solidFill>
                <a:schemeClr val="tx1"/>
              </a:solidFill>
              <a:prstDash val="solid"/>
              <a:round/>
            </a:ln>
          </p:spPr>
          <p:txBody>
            <a:bodyPr rtlCol="0" anchor="ctr"/>
            <a:lstStyle/>
            <a:p>
              <a:endParaRPr lang="en-US" sz="1500"/>
            </a:p>
          </p:txBody>
        </p:sp>
      </p:grpSp>
    </p:spTree>
    <p:extLst>
      <p:ext uri="{BB962C8B-B14F-4D97-AF65-F5344CB8AC3E}">
        <p14:creationId xmlns:p14="http://schemas.microsoft.com/office/powerpoint/2010/main" val="1552476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4 Blocks">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a:p>
        </p:txBody>
      </p:sp>
      <p:grpSp>
        <p:nvGrpSpPr>
          <p:cNvPr id="98" name="Group 97">
            <a:extLst>
              <a:ext uri="{FF2B5EF4-FFF2-40B4-BE49-F238E27FC236}">
                <a16:creationId xmlns:a16="http://schemas.microsoft.com/office/drawing/2014/main" id="{5A02A348-2577-2F69-730D-B652BF7DF40C}"/>
              </a:ext>
            </a:extLst>
          </p:cNvPr>
          <p:cNvGrpSpPr>
            <a:grpSpLocks noGrp="1" noUngrp="1" noRot="1" noMove="1" noResize="1"/>
          </p:cNvGrpSpPr>
          <p:nvPr userDrawn="1"/>
        </p:nvGrpSpPr>
        <p:grpSpPr>
          <a:xfrm>
            <a:off x="653845" y="667820"/>
            <a:ext cx="10903159" cy="5390080"/>
            <a:chOff x="653845" y="667820"/>
            <a:chExt cx="10903159" cy="5390080"/>
          </a:xfrm>
        </p:grpSpPr>
        <p:sp>
          <p:nvSpPr>
            <p:cNvPr id="3" name="Title 1">
              <a:extLst>
                <a:ext uri="{FF2B5EF4-FFF2-40B4-BE49-F238E27FC236}">
                  <a16:creationId xmlns:a16="http://schemas.microsoft.com/office/drawing/2014/main" id="{0E446432-8F9B-EEC5-44BA-E68E3F3FB052}"/>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dirty="0"/>
                <a:t>Charitable Gifting</a:t>
              </a:r>
            </a:p>
          </p:txBody>
        </p:sp>
        <p:sp>
          <p:nvSpPr>
            <p:cNvPr id="5" name="Text Placeholder 2">
              <a:extLst>
                <a:ext uri="{FF2B5EF4-FFF2-40B4-BE49-F238E27FC236}">
                  <a16:creationId xmlns:a16="http://schemas.microsoft.com/office/drawing/2014/main" id="{0F3FFA25-FE15-817E-2D68-40B580E0DC44}"/>
                </a:ext>
              </a:extLst>
            </p:cNvPr>
            <p:cNvSpPr txBox="1">
              <a:spLocks noGrp="1" noRot="1" noMove="1" noResize="1" noEditPoints="1" noAdjustHandles="1" noChangeArrowheads="1" noChangeShapeType="1"/>
            </p:cNvSpPr>
            <p:nvPr userDrawn="1"/>
          </p:nvSpPr>
          <p:spPr>
            <a:xfrm>
              <a:off x="762000" y="1998715"/>
              <a:ext cx="4612313" cy="1597861"/>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dirty="0"/>
                <a:t>Consider “bunching” gifts every other year and/or a Donor Advised Fund (DAF) to take advantage of increased standard deduction amounts</a:t>
              </a:r>
            </a:p>
            <a:p>
              <a:pPr marL="0" indent="0">
                <a:buFont typeface="Wingdings" pitchFamily="2" charset="2"/>
                <a:buNone/>
              </a:pPr>
              <a:endParaRPr lang="en-US" dirty="0"/>
            </a:p>
          </p:txBody>
        </p:sp>
        <p:sp>
          <p:nvSpPr>
            <p:cNvPr id="8" name="Text Placeholder 3">
              <a:extLst>
                <a:ext uri="{FF2B5EF4-FFF2-40B4-BE49-F238E27FC236}">
                  <a16:creationId xmlns:a16="http://schemas.microsoft.com/office/drawing/2014/main" id="{AAE50705-FDD6-E3DC-F9FD-3E309D17969A}"/>
                </a:ext>
              </a:extLst>
            </p:cNvPr>
            <p:cNvSpPr txBox="1">
              <a:spLocks noGrp="1" noRot="1" noMove="1" noResize="1" noEditPoints="1" noAdjustHandles="1" noChangeArrowheads="1" noChangeShapeType="1"/>
            </p:cNvSpPr>
            <p:nvPr userDrawn="1"/>
          </p:nvSpPr>
          <p:spPr>
            <a:xfrm>
              <a:off x="6305549" y="2020347"/>
              <a:ext cx="4612313" cy="1594277"/>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a:t>Match a high-income tax year with a large contribution to a Donor Advised Fund</a:t>
              </a:r>
            </a:p>
          </p:txBody>
        </p:sp>
        <p:sp>
          <p:nvSpPr>
            <p:cNvPr id="9" name="Text Placeholder 4">
              <a:extLst>
                <a:ext uri="{FF2B5EF4-FFF2-40B4-BE49-F238E27FC236}">
                  <a16:creationId xmlns:a16="http://schemas.microsoft.com/office/drawing/2014/main" id="{F7A47013-3981-5899-FB45-D0D0173A450A}"/>
                </a:ext>
              </a:extLst>
            </p:cNvPr>
            <p:cNvSpPr txBox="1">
              <a:spLocks noGrp="1" noRot="1" noMove="1" noResize="1" noEditPoints="1" noAdjustHandles="1" noChangeArrowheads="1" noChangeShapeType="1"/>
            </p:cNvSpPr>
            <p:nvPr userDrawn="1"/>
          </p:nvSpPr>
          <p:spPr>
            <a:xfrm>
              <a:off x="762000" y="3968500"/>
              <a:ext cx="4612313" cy="1594277"/>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a:t>Use low basis stock to gift to charitable organizations or to fund a Donor Advised Fund</a:t>
              </a:r>
            </a:p>
          </p:txBody>
        </p:sp>
        <p:sp>
          <p:nvSpPr>
            <p:cNvPr id="10" name="Text Placeholder 5">
              <a:extLst>
                <a:ext uri="{FF2B5EF4-FFF2-40B4-BE49-F238E27FC236}">
                  <a16:creationId xmlns:a16="http://schemas.microsoft.com/office/drawing/2014/main" id="{0C020052-2D80-8583-2013-BBBE8AC0C233}"/>
                </a:ext>
              </a:extLst>
            </p:cNvPr>
            <p:cNvSpPr txBox="1">
              <a:spLocks noGrp="1" noRot="1" noMove="1" noResize="1" noEditPoints="1" noAdjustHandles="1" noChangeArrowheads="1" noChangeShapeType="1"/>
            </p:cNvSpPr>
            <p:nvPr userDrawn="1"/>
          </p:nvSpPr>
          <p:spPr>
            <a:xfrm>
              <a:off x="6305549" y="3968500"/>
              <a:ext cx="4612313" cy="1594277"/>
            </a:xfrm>
            <a:prstGeom prst="rect">
              <a:avLst/>
            </a:prstGeom>
            <a:noFill/>
          </p:spPr>
          <p:txBody>
            <a:bodyPr vert="horz" lIns="0" tIns="7315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a:t>If over 70 ½ years of age and taking the standard deduction, it likely is more advantageous to make a Qualified Charitable Distribution (QCD) from an IRA as opposed to cash or appreciated stock</a:t>
              </a:r>
            </a:p>
            <a:p>
              <a:pPr marL="0" indent="0">
                <a:buFont typeface="Wingdings" pitchFamily="2" charset="2"/>
                <a:buNone/>
              </a:pPr>
              <a:endParaRPr lang="en-US"/>
            </a:p>
          </p:txBody>
        </p:sp>
        <p:sp>
          <p:nvSpPr>
            <p:cNvPr id="11" name="Text Placeholder 10">
              <a:extLst>
                <a:ext uri="{FF2B5EF4-FFF2-40B4-BE49-F238E27FC236}">
                  <a16:creationId xmlns:a16="http://schemas.microsoft.com/office/drawing/2014/main" id="{2599087D-107E-0E16-E96B-59AC09CEE78C}"/>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for educational purposes only, and is not intended to provide, and should not be relied on for tax, legal or accounting advice. Please consult your own tax, legal and accounting advisors to discuss your unique tax circumstances.</a:t>
              </a:r>
            </a:p>
          </p:txBody>
        </p:sp>
        <p:grpSp>
          <p:nvGrpSpPr>
            <p:cNvPr id="12" name="Group 11">
              <a:extLst>
                <a:ext uri="{FF2B5EF4-FFF2-40B4-BE49-F238E27FC236}">
                  <a16:creationId xmlns:a16="http://schemas.microsoft.com/office/drawing/2014/main" id="{B3747816-C66A-E21D-4F37-52DC3A5A3474}"/>
                </a:ext>
              </a:extLst>
            </p:cNvPr>
            <p:cNvGrpSpPr>
              <a:grpSpLocks noGrp="1" noUngrp="1" noRot="1" noMove="1" noResize="1"/>
            </p:cNvGrpSpPr>
            <p:nvPr userDrawn="1"/>
          </p:nvGrpSpPr>
          <p:grpSpPr>
            <a:xfrm>
              <a:off x="762000" y="1910439"/>
              <a:ext cx="445948" cy="561930"/>
              <a:chOff x="1043681" y="2114663"/>
              <a:chExt cx="535138" cy="674316"/>
            </a:xfrm>
          </p:grpSpPr>
          <p:sp>
            <p:nvSpPr>
              <p:cNvPr id="13" name="Freeform 182">
                <a:extLst>
                  <a:ext uri="{FF2B5EF4-FFF2-40B4-BE49-F238E27FC236}">
                    <a16:creationId xmlns:a16="http://schemas.microsoft.com/office/drawing/2014/main" id="{8A195BE2-54E9-441B-E7A5-C3467EEFE974}"/>
                  </a:ext>
                </a:extLst>
              </p:cNvPr>
              <p:cNvSpPr>
                <a:spLocks noGrp="1" noRot="1" noMove="1" noResize="1" noEditPoints="1" noAdjustHandles="1" noChangeArrowheads="1" noChangeShapeType="1"/>
              </p:cNvSpPr>
              <p:nvPr/>
            </p:nvSpPr>
            <p:spPr>
              <a:xfrm flipV="1">
                <a:off x="1277895" y="2403213"/>
                <a:ext cx="66711" cy="385765"/>
              </a:xfrm>
              <a:custGeom>
                <a:avLst/>
                <a:gdLst>
                  <a:gd name="connsiteX0" fmla="*/ 112229 w 112143"/>
                  <a:gd name="connsiteY0" fmla="*/ 333 h 648483"/>
                  <a:gd name="connsiteX1" fmla="*/ 85 w 112143"/>
                  <a:gd name="connsiteY1" fmla="*/ 333 h 648483"/>
                  <a:gd name="connsiteX2" fmla="*/ 85 w 112143"/>
                  <a:gd name="connsiteY2" fmla="*/ 648817 h 648483"/>
                  <a:gd name="connsiteX3" fmla="*/ 112229 w 112143"/>
                  <a:gd name="connsiteY3" fmla="*/ 648817 h 648483"/>
                </a:gdLst>
                <a:ahLst/>
                <a:cxnLst>
                  <a:cxn ang="0">
                    <a:pos x="connsiteX0" y="connsiteY0"/>
                  </a:cxn>
                  <a:cxn ang="0">
                    <a:pos x="connsiteX1" y="connsiteY1"/>
                  </a:cxn>
                  <a:cxn ang="0">
                    <a:pos x="connsiteX2" y="connsiteY2"/>
                  </a:cxn>
                  <a:cxn ang="0">
                    <a:pos x="connsiteX3" y="connsiteY3"/>
                  </a:cxn>
                </a:cxnLst>
                <a:rect l="l" t="t" r="r" b="b"/>
                <a:pathLst>
                  <a:path w="112143" h="648483">
                    <a:moveTo>
                      <a:pt x="112229" y="333"/>
                    </a:moveTo>
                    <a:lnTo>
                      <a:pt x="85" y="333"/>
                    </a:lnTo>
                    <a:lnTo>
                      <a:pt x="85" y="648817"/>
                    </a:lnTo>
                    <a:lnTo>
                      <a:pt x="112229" y="648817"/>
                    </a:lnTo>
                    <a:close/>
                  </a:path>
                </a:pathLst>
              </a:custGeom>
              <a:noFill/>
              <a:ln w="15875" cap="rnd">
                <a:solidFill>
                  <a:schemeClr val="tx1"/>
                </a:solidFill>
                <a:prstDash val="solid"/>
                <a:round/>
              </a:ln>
            </p:spPr>
            <p:txBody>
              <a:bodyPr rtlCol="0" anchor="ctr"/>
              <a:lstStyle/>
              <a:p>
                <a:endParaRPr lang="en-US" sz="1500"/>
              </a:p>
            </p:txBody>
          </p:sp>
          <p:sp>
            <p:nvSpPr>
              <p:cNvPr id="16" name="Freeform 183">
                <a:extLst>
                  <a:ext uri="{FF2B5EF4-FFF2-40B4-BE49-F238E27FC236}">
                    <a16:creationId xmlns:a16="http://schemas.microsoft.com/office/drawing/2014/main" id="{85B78845-8111-1EF5-8A54-FFD3C8C92375}"/>
                  </a:ext>
                </a:extLst>
              </p:cNvPr>
              <p:cNvSpPr>
                <a:spLocks noGrp="1" noRot="1" noMove="1" noResize="1" noEditPoints="1" noAdjustHandles="1" noChangeArrowheads="1" noChangeShapeType="1"/>
              </p:cNvSpPr>
              <p:nvPr/>
            </p:nvSpPr>
            <p:spPr>
              <a:xfrm flipV="1">
                <a:off x="1277895" y="2271241"/>
                <a:ext cx="66711" cy="131971"/>
              </a:xfrm>
              <a:custGeom>
                <a:avLst/>
                <a:gdLst>
                  <a:gd name="connsiteX0" fmla="*/ 112229 w 112143"/>
                  <a:gd name="connsiteY0" fmla="*/ -112 h 221848"/>
                  <a:gd name="connsiteX1" fmla="*/ 85 w 112143"/>
                  <a:gd name="connsiteY1" fmla="*/ -112 h 221848"/>
                  <a:gd name="connsiteX2" fmla="*/ 85 w 112143"/>
                  <a:gd name="connsiteY2" fmla="*/ 221737 h 221848"/>
                  <a:gd name="connsiteX3" fmla="*/ 112229 w 112143"/>
                  <a:gd name="connsiteY3" fmla="*/ 221737 h 221848"/>
                </a:gdLst>
                <a:ahLst/>
                <a:cxnLst>
                  <a:cxn ang="0">
                    <a:pos x="connsiteX0" y="connsiteY0"/>
                  </a:cxn>
                  <a:cxn ang="0">
                    <a:pos x="connsiteX1" y="connsiteY1"/>
                  </a:cxn>
                  <a:cxn ang="0">
                    <a:pos x="connsiteX2" y="connsiteY2"/>
                  </a:cxn>
                  <a:cxn ang="0">
                    <a:pos x="connsiteX3" y="connsiteY3"/>
                  </a:cxn>
                </a:cxnLst>
                <a:rect l="l" t="t" r="r" b="b"/>
                <a:pathLst>
                  <a:path w="112143" h="221848">
                    <a:moveTo>
                      <a:pt x="112229" y="-112"/>
                    </a:moveTo>
                    <a:lnTo>
                      <a:pt x="85" y="-112"/>
                    </a:lnTo>
                    <a:lnTo>
                      <a:pt x="85" y="221737"/>
                    </a:lnTo>
                    <a:lnTo>
                      <a:pt x="112229" y="221737"/>
                    </a:lnTo>
                    <a:close/>
                  </a:path>
                </a:pathLst>
              </a:custGeom>
              <a:noFill/>
              <a:ln w="15875" cap="rnd">
                <a:solidFill>
                  <a:schemeClr val="tx1"/>
                </a:solidFill>
                <a:prstDash val="solid"/>
                <a:round/>
              </a:ln>
            </p:spPr>
            <p:txBody>
              <a:bodyPr rtlCol="0" anchor="ctr"/>
              <a:lstStyle/>
              <a:p>
                <a:endParaRPr lang="en-US" sz="1500"/>
              </a:p>
            </p:txBody>
          </p:sp>
          <p:sp>
            <p:nvSpPr>
              <p:cNvPr id="18" name="Freeform 185">
                <a:extLst>
                  <a:ext uri="{FF2B5EF4-FFF2-40B4-BE49-F238E27FC236}">
                    <a16:creationId xmlns:a16="http://schemas.microsoft.com/office/drawing/2014/main" id="{FDE84FB8-362D-A024-2FC7-B4BB3852C8BD}"/>
                  </a:ext>
                </a:extLst>
              </p:cNvPr>
              <p:cNvSpPr>
                <a:spLocks noGrp="1" noRot="1" noMove="1" noResize="1" noEditPoints="1" noAdjustHandles="1" noChangeArrowheads="1" noChangeShapeType="1"/>
              </p:cNvSpPr>
              <p:nvPr/>
            </p:nvSpPr>
            <p:spPr>
              <a:xfrm flipV="1">
                <a:off x="1252516" y="2212868"/>
                <a:ext cx="116744" cy="58373"/>
              </a:xfrm>
              <a:custGeom>
                <a:avLst/>
                <a:gdLst>
                  <a:gd name="connsiteX0" fmla="*/ 196634 w 196250"/>
                  <a:gd name="connsiteY0" fmla="*/ 114 h 98127"/>
                  <a:gd name="connsiteX1" fmla="*/ 196634 w 196250"/>
                  <a:gd name="connsiteY1" fmla="*/ 57810 h 98127"/>
                  <a:gd name="connsiteX2" fmla="*/ 156205 w 196250"/>
                  <a:gd name="connsiteY2" fmla="*/ 98241 h 98127"/>
                  <a:gd name="connsiteX3" fmla="*/ 40813 w 196250"/>
                  <a:gd name="connsiteY3" fmla="*/ 98241 h 98127"/>
                  <a:gd name="connsiteX4" fmla="*/ 384 w 196250"/>
                  <a:gd name="connsiteY4" fmla="*/ 57810 h 98127"/>
                  <a:gd name="connsiteX5" fmla="*/ 384 w 196250"/>
                  <a:gd name="connsiteY5" fmla="*/ 114 h 9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50" h="98127">
                    <a:moveTo>
                      <a:pt x="196634" y="114"/>
                    </a:moveTo>
                    <a:lnTo>
                      <a:pt x="196634" y="57810"/>
                    </a:lnTo>
                    <a:cubicBezTo>
                      <a:pt x="196634" y="80046"/>
                      <a:pt x="178442" y="98241"/>
                      <a:pt x="156205" y="98241"/>
                    </a:cubicBezTo>
                    <a:lnTo>
                      <a:pt x="40813" y="98241"/>
                    </a:lnTo>
                    <a:cubicBezTo>
                      <a:pt x="18577" y="98241"/>
                      <a:pt x="384" y="80046"/>
                      <a:pt x="384" y="57810"/>
                    </a:cubicBezTo>
                    <a:lnTo>
                      <a:pt x="384" y="114"/>
                    </a:lnTo>
                    <a:close/>
                  </a:path>
                </a:pathLst>
              </a:custGeom>
              <a:noFill/>
              <a:ln w="15875" cap="rnd">
                <a:solidFill>
                  <a:schemeClr val="tx1"/>
                </a:solidFill>
                <a:prstDash val="solid"/>
                <a:round/>
              </a:ln>
            </p:spPr>
            <p:txBody>
              <a:bodyPr rtlCol="0" anchor="ctr"/>
              <a:lstStyle/>
              <a:p>
                <a:endParaRPr lang="en-US" sz="1500"/>
              </a:p>
            </p:txBody>
          </p:sp>
          <p:sp>
            <p:nvSpPr>
              <p:cNvPr id="22" name="Freeform 186">
                <a:extLst>
                  <a:ext uri="{FF2B5EF4-FFF2-40B4-BE49-F238E27FC236}">
                    <a16:creationId xmlns:a16="http://schemas.microsoft.com/office/drawing/2014/main" id="{8C9E11C6-8C2B-FD3B-52A8-13BF1A834313}"/>
                  </a:ext>
                </a:extLst>
              </p:cNvPr>
              <p:cNvSpPr>
                <a:spLocks noGrp="1" noRot="1" noMove="1" noResize="1" noEditPoints="1" noAdjustHandles="1" noChangeArrowheads="1" noChangeShapeType="1"/>
              </p:cNvSpPr>
              <p:nvPr/>
            </p:nvSpPr>
            <p:spPr>
              <a:xfrm flipV="1">
                <a:off x="1362795" y="2174848"/>
                <a:ext cx="146175" cy="96393"/>
              </a:xfrm>
              <a:custGeom>
                <a:avLst/>
                <a:gdLst>
                  <a:gd name="connsiteX0" fmla="*/ 152278 w 245725"/>
                  <a:gd name="connsiteY0" fmla="*/ 155943 h 162040"/>
                  <a:gd name="connsiteX1" fmla="*/ 476 w 245725"/>
                  <a:gd name="connsiteY1" fmla="*/ 85291 h 162040"/>
                  <a:gd name="connsiteX2" fmla="*/ 11345 w 245725"/>
                  <a:gd name="connsiteY2" fmla="*/ 57847 h 162040"/>
                  <a:gd name="connsiteX3" fmla="*/ 11345 w 245725"/>
                  <a:gd name="connsiteY3" fmla="*/ 149 h 162040"/>
                  <a:gd name="connsiteX4" fmla="*/ 246202 w 245725"/>
                  <a:gd name="connsiteY4" fmla="*/ 149 h 162040"/>
                  <a:gd name="connsiteX5" fmla="*/ 246202 w 245725"/>
                  <a:gd name="connsiteY5" fmla="*/ 96062 h 162040"/>
                  <a:gd name="connsiteX6" fmla="*/ 152278 w 245725"/>
                  <a:gd name="connsiteY6" fmla="*/ 155943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5" h="162040">
                    <a:moveTo>
                      <a:pt x="152278" y="155943"/>
                    </a:moveTo>
                    <a:lnTo>
                      <a:pt x="476" y="85291"/>
                    </a:lnTo>
                    <a:cubicBezTo>
                      <a:pt x="7194" y="78065"/>
                      <a:pt x="11345" y="68429"/>
                      <a:pt x="11345" y="57847"/>
                    </a:cubicBezTo>
                    <a:lnTo>
                      <a:pt x="11345" y="149"/>
                    </a:lnTo>
                    <a:lnTo>
                      <a:pt x="246202" y="149"/>
                    </a:lnTo>
                    <a:lnTo>
                      <a:pt x="246202" y="96062"/>
                    </a:lnTo>
                    <a:cubicBezTo>
                      <a:pt x="246202" y="144356"/>
                      <a:pt x="196063" y="176323"/>
                      <a:pt x="152278" y="155943"/>
                    </a:cubicBezTo>
                    <a:close/>
                  </a:path>
                </a:pathLst>
              </a:custGeom>
              <a:noFill/>
              <a:ln w="15875" cap="rnd">
                <a:solidFill>
                  <a:schemeClr val="tx1"/>
                </a:solidFill>
                <a:prstDash val="solid"/>
                <a:round/>
              </a:ln>
            </p:spPr>
            <p:txBody>
              <a:bodyPr rtlCol="0" anchor="ctr"/>
              <a:lstStyle/>
              <a:p>
                <a:endParaRPr lang="en-US" sz="1500"/>
              </a:p>
            </p:txBody>
          </p:sp>
          <p:sp>
            <p:nvSpPr>
              <p:cNvPr id="23" name="Freeform 187">
                <a:extLst>
                  <a:ext uri="{FF2B5EF4-FFF2-40B4-BE49-F238E27FC236}">
                    <a16:creationId xmlns:a16="http://schemas.microsoft.com/office/drawing/2014/main" id="{BF516885-35E8-3832-4BA9-B7B053E8A4BA}"/>
                  </a:ext>
                </a:extLst>
              </p:cNvPr>
              <p:cNvSpPr>
                <a:spLocks noGrp="1" noRot="1" noMove="1" noResize="1" noEditPoints="1" noAdjustHandles="1" noChangeArrowheads="1" noChangeShapeType="1"/>
              </p:cNvSpPr>
              <p:nvPr/>
            </p:nvSpPr>
            <p:spPr>
              <a:xfrm flipV="1">
                <a:off x="1112806" y="2174848"/>
                <a:ext cx="146172" cy="96393"/>
              </a:xfrm>
              <a:custGeom>
                <a:avLst/>
                <a:gdLst>
                  <a:gd name="connsiteX0" fmla="*/ 245993 w 245720"/>
                  <a:gd name="connsiteY0" fmla="*/ 85260 h 162040"/>
                  <a:gd name="connsiteX1" fmla="*/ 94193 w 245720"/>
                  <a:gd name="connsiteY1" fmla="*/ 155912 h 162040"/>
                  <a:gd name="connsiteX2" fmla="*/ 272 w 245720"/>
                  <a:gd name="connsiteY2" fmla="*/ 96031 h 162040"/>
                  <a:gd name="connsiteX3" fmla="*/ 272 w 245720"/>
                  <a:gd name="connsiteY3" fmla="*/ 118 h 162040"/>
                  <a:gd name="connsiteX4" fmla="*/ 235127 w 245720"/>
                  <a:gd name="connsiteY4" fmla="*/ 118 h 162040"/>
                  <a:gd name="connsiteX5" fmla="*/ 235127 w 245720"/>
                  <a:gd name="connsiteY5" fmla="*/ 57816 h 162040"/>
                  <a:gd name="connsiteX6" fmla="*/ 245993 w 245720"/>
                  <a:gd name="connsiteY6" fmla="*/ 85260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0" h="162040">
                    <a:moveTo>
                      <a:pt x="245993" y="85260"/>
                    </a:moveTo>
                    <a:lnTo>
                      <a:pt x="94193" y="155912"/>
                    </a:lnTo>
                    <a:cubicBezTo>
                      <a:pt x="50409" y="176292"/>
                      <a:pt x="272" y="144325"/>
                      <a:pt x="272" y="96031"/>
                    </a:cubicBezTo>
                    <a:lnTo>
                      <a:pt x="272" y="118"/>
                    </a:lnTo>
                    <a:lnTo>
                      <a:pt x="235127" y="118"/>
                    </a:lnTo>
                    <a:lnTo>
                      <a:pt x="235127" y="57816"/>
                    </a:lnTo>
                    <a:cubicBezTo>
                      <a:pt x="235127" y="68398"/>
                      <a:pt x="239280" y="78034"/>
                      <a:pt x="245993" y="85260"/>
                    </a:cubicBezTo>
                    <a:close/>
                  </a:path>
                </a:pathLst>
              </a:custGeom>
              <a:noFill/>
              <a:ln w="15875" cap="rnd">
                <a:solidFill>
                  <a:schemeClr val="tx1"/>
                </a:solidFill>
                <a:prstDash val="solid"/>
                <a:round/>
              </a:ln>
            </p:spPr>
            <p:txBody>
              <a:bodyPr rtlCol="0" anchor="ctr"/>
              <a:lstStyle/>
              <a:p>
                <a:endParaRPr lang="en-US" sz="1500"/>
              </a:p>
            </p:txBody>
          </p:sp>
          <p:sp>
            <p:nvSpPr>
              <p:cNvPr id="27" name="Freeform 188">
                <a:extLst>
                  <a:ext uri="{FF2B5EF4-FFF2-40B4-BE49-F238E27FC236}">
                    <a16:creationId xmlns:a16="http://schemas.microsoft.com/office/drawing/2014/main" id="{0BB3F77B-B73C-AAE6-8840-5A000FF3AC33}"/>
                  </a:ext>
                </a:extLst>
              </p:cNvPr>
              <p:cNvSpPr>
                <a:spLocks noGrp="1" noRot="1" noMove="1" noResize="1" noEditPoints="1" noAdjustHandles="1" noChangeArrowheads="1" noChangeShapeType="1"/>
              </p:cNvSpPr>
              <p:nvPr/>
            </p:nvSpPr>
            <p:spPr>
              <a:xfrm flipV="1">
                <a:off x="1338048" y="2114663"/>
                <a:ext cx="130400" cy="105931"/>
              </a:xfrm>
              <a:custGeom>
                <a:avLst/>
                <a:gdLst>
                  <a:gd name="connsiteX0" fmla="*/ 219687 w 219207"/>
                  <a:gd name="connsiteY0" fmla="*/ 76903 h 178073"/>
                  <a:gd name="connsiteX1" fmla="*/ 158835 w 219207"/>
                  <a:gd name="connsiteY1" fmla="*/ 166415 h 178073"/>
                  <a:gd name="connsiteX2" fmla="*/ 115237 w 219207"/>
                  <a:gd name="connsiteY2" fmla="*/ 167342 h 178073"/>
                  <a:gd name="connsiteX3" fmla="*/ 480 w 219207"/>
                  <a:gd name="connsiteY3" fmla="*/ 13044 h 178073"/>
                  <a:gd name="connsiteX4" fmla="*/ 12518 w 219207"/>
                  <a:gd name="connsiteY4" fmla="*/ 13044 h 178073"/>
                  <a:gd name="connsiteX5" fmla="*/ 42081 w 219207"/>
                  <a:gd name="connsiteY5" fmla="*/ 57 h 178073"/>
                  <a:gd name="connsiteX6" fmla="*/ 42079 w 219207"/>
                  <a:gd name="connsiteY6" fmla="*/ 59 h 178073"/>
                  <a:gd name="connsiteX7" fmla="*/ 193881 w 219207"/>
                  <a:gd name="connsiteY7" fmla="*/ 70710 h 178073"/>
                  <a:gd name="connsiteX8" fmla="*/ 219687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19687" y="76903"/>
                    </a:moveTo>
                    <a:lnTo>
                      <a:pt x="158835" y="166415"/>
                    </a:lnTo>
                    <a:cubicBezTo>
                      <a:pt x="148489" y="181636"/>
                      <a:pt x="126220" y="182110"/>
                      <a:pt x="115237" y="167342"/>
                    </a:cubicBezTo>
                    <a:lnTo>
                      <a:pt x="480" y="13044"/>
                    </a:lnTo>
                    <a:lnTo>
                      <a:pt x="12518" y="13044"/>
                    </a:lnTo>
                    <a:cubicBezTo>
                      <a:pt x="24172" y="13044"/>
                      <a:pt x="34687" y="8015"/>
                      <a:pt x="42081" y="57"/>
                    </a:cubicBezTo>
                    <a:cubicBezTo>
                      <a:pt x="42081" y="59"/>
                      <a:pt x="42079" y="59"/>
                      <a:pt x="42079" y="59"/>
                    </a:cubicBezTo>
                    <a:lnTo>
                      <a:pt x="193881" y="70710"/>
                    </a:lnTo>
                    <a:cubicBezTo>
                      <a:pt x="202382" y="74668"/>
                      <a:pt x="211120" y="76629"/>
                      <a:pt x="219687" y="76903"/>
                    </a:cubicBezTo>
                    <a:close/>
                  </a:path>
                </a:pathLst>
              </a:custGeom>
              <a:noFill/>
              <a:ln w="15875" cap="rnd">
                <a:solidFill>
                  <a:schemeClr val="tx1"/>
                </a:solidFill>
                <a:prstDash val="solid"/>
                <a:round/>
              </a:ln>
            </p:spPr>
            <p:txBody>
              <a:bodyPr rtlCol="0" anchor="ctr"/>
              <a:lstStyle/>
              <a:p>
                <a:endParaRPr lang="en-US" sz="1500"/>
              </a:p>
            </p:txBody>
          </p:sp>
          <p:sp>
            <p:nvSpPr>
              <p:cNvPr id="28" name="Freeform 189">
                <a:extLst>
                  <a:ext uri="{FF2B5EF4-FFF2-40B4-BE49-F238E27FC236}">
                    <a16:creationId xmlns:a16="http://schemas.microsoft.com/office/drawing/2014/main" id="{DBDB8DB8-561A-BA56-BC41-5F8F7D58D27D}"/>
                  </a:ext>
                </a:extLst>
              </p:cNvPr>
              <p:cNvSpPr>
                <a:spLocks noGrp="1" noRot="1" noMove="1" noResize="1" noEditPoints="1" noAdjustHandles="1" noChangeArrowheads="1" noChangeShapeType="1"/>
              </p:cNvSpPr>
              <p:nvPr/>
            </p:nvSpPr>
            <p:spPr>
              <a:xfrm flipV="1">
                <a:off x="1153326" y="2114663"/>
                <a:ext cx="130400" cy="105931"/>
              </a:xfrm>
              <a:custGeom>
                <a:avLst/>
                <a:gdLst>
                  <a:gd name="connsiteX0" fmla="*/ 202 w 219207"/>
                  <a:gd name="connsiteY0" fmla="*/ 76903 h 178073"/>
                  <a:gd name="connsiteX1" fmla="*/ 61055 w 219207"/>
                  <a:gd name="connsiteY1" fmla="*/ 166415 h 178073"/>
                  <a:gd name="connsiteX2" fmla="*/ 104652 w 219207"/>
                  <a:gd name="connsiteY2" fmla="*/ 167342 h 178073"/>
                  <a:gd name="connsiteX3" fmla="*/ 219410 w 219207"/>
                  <a:gd name="connsiteY3" fmla="*/ 13044 h 178073"/>
                  <a:gd name="connsiteX4" fmla="*/ 207371 w 219207"/>
                  <a:gd name="connsiteY4" fmla="*/ 13044 h 178073"/>
                  <a:gd name="connsiteX5" fmla="*/ 177808 w 219207"/>
                  <a:gd name="connsiteY5" fmla="*/ 57 h 178073"/>
                  <a:gd name="connsiteX6" fmla="*/ 177810 w 219207"/>
                  <a:gd name="connsiteY6" fmla="*/ 59 h 178073"/>
                  <a:gd name="connsiteX7" fmla="*/ 26008 w 219207"/>
                  <a:gd name="connsiteY7" fmla="*/ 70710 h 178073"/>
                  <a:gd name="connsiteX8" fmla="*/ 202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02" y="76903"/>
                    </a:moveTo>
                    <a:lnTo>
                      <a:pt x="61055" y="166415"/>
                    </a:lnTo>
                    <a:cubicBezTo>
                      <a:pt x="71401" y="181636"/>
                      <a:pt x="93670" y="182110"/>
                      <a:pt x="104652" y="167342"/>
                    </a:cubicBezTo>
                    <a:lnTo>
                      <a:pt x="219410" y="13044"/>
                    </a:lnTo>
                    <a:lnTo>
                      <a:pt x="207371" y="13044"/>
                    </a:lnTo>
                    <a:cubicBezTo>
                      <a:pt x="195718" y="13044"/>
                      <a:pt x="185203" y="8015"/>
                      <a:pt x="177808" y="57"/>
                    </a:cubicBezTo>
                    <a:cubicBezTo>
                      <a:pt x="177808" y="59"/>
                      <a:pt x="177810" y="59"/>
                      <a:pt x="177810" y="59"/>
                    </a:cubicBezTo>
                    <a:lnTo>
                      <a:pt x="26008" y="70710"/>
                    </a:lnTo>
                    <a:cubicBezTo>
                      <a:pt x="17507" y="74668"/>
                      <a:pt x="8769" y="76629"/>
                      <a:pt x="202" y="76903"/>
                    </a:cubicBezTo>
                    <a:close/>
                  </a:path>
                </a:pathLst>
              </a:custGeom>
              <a:noFill/>
              <a:ln w="15875" cap="rnd">
                <a:solidFill>
                  <a:schemeClr val="tx1"/>
                </a:solidFill>
                <a:prstDash val="solid"/>
                <a:round/>
              </a:ln>
            </p:spPr>
            <p:txBody>
              <a:bodyPr rtlCol="0" anchor="ctr"/>
              <a:lstStyle/>
              <a:p>
                <a:endParaRPr lang="en-US" sz="1500"/>
              </a:p>
            </p:txBody>
          </p:sp>
          <p:sp>
            <p:nvSpPr>
              <p:cNvPr id="29" name="Freeform 190">
                <a:extLst>
                  <a:ext uri="{FF2B5EF4-FFF2-40B4-BE49-F238E27FC236}">
                    <a16:creationId xmlns:a16="http://schemas.microsoft.com/office/drawing/2014/main" id="{F0756740-3311-A6DE-4753-ACA84C88C28B}"/>
                  </a:ext>
                </a:extLst>
              </p:cNvPr>
              <p:cNvSpPr>
                <a:spLocks noGrp="1" noRot="1" noMove="1" noResize="1" noEditPoints="1" noAdjustHandles="1" noChangeArrowheads="1" noChangeShapeType="1"/>
              </p:cNvSpPr>
              <p:nvPr/>
            </p:nvSpPr>
            <p:spPr>
              <a:xfrm flipV="1">
                <a:off x="1064709" y="2403214"/>
                <a:ext cx="493082" cy="385765"/>
              </a:xfrm>
              <a:custGeom>
                <a:avLst/>
                <a:gdLst>
                  <a:gd name="connsiteX0" fmla="*/ 679158 w 828887"/>
                  <a:gd name="connsiteY0" fmla="*/ 341 h 648483"/>
                  <a:gd name="connsiteX1" fmla="*/ 800092 w 828887"/>
                  <a:gd name="connsiteY1" fmla="*/ 341 h 648483"/>
                  <a:gd name="connsiteX2" fmla="*/ 829345 w 828887"/>
                  <a:gd name="connsiteY2" fmla="*/ 29596 h 648483"/>
                  <a:gd name="connsiteX3" fmla="*/ 829345 w 828887"/>
                  <a:gd name="connsiteY3" fmla="*/ 648824 h 648483"/>
                  <a:gd name="connsiteX4" fmla="*/ 457 w 828887"/>
                  <a:gd name="connsiteY4" fmla="*/ 648824 h 648483"/>
                  <a:gd name="connsiteX5" fmla="*/ 457 w 828887"/>
                  <a:gd name="connsiteY5" fmla="*/ 29596 h 648483"/>
                  <a:gd name="connsiteX6" fmla="*/ 29712 w 828887"/>
                  <a:gd name="connsiteY6" fmla="*/ 341 h 648483"/>
                  <a:gd name="connsiteX7" fmla="*/ 599326 w 828887"/>
                  <a:gd name="connsiteY7" fmla="*/ 341 h 64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887" h="648483">
                    <a:moveTo>
                      <a:pt x="679158" y="341"/>
                    </a:moveTo>
                    <a:lnTo>
                      <a:pt x="800092" y="341"/>
                    </a:lnTo>
                    <a:cubicBezTo>
                      <a:pt x="816179" y="341"/>
                      <a:pt x="829345" y="13504"/>
                      <a:pt x="829345" y="29596"/>
                    </a:cubicBezTo>
                    <a:lnTo>
                      <a:pt x="829345" y="648824"/>
                    </a:lnTo>
                    <a:lnTo>
                      <a:pt x="457" y="648824"/>
                    </a:lnTo>
                    <a:lnTo>
                      <a:pt x="457" y="29596"/>
                    </a:lnTo>
                    <a:cubicBezTo>
                      <a:pt x="457" y="13504"/>
                      <a:pt x="13623" y="341"/>
                      <a:pt x="29712" y="341"/>
                    </a:cubicBezTo>
                    <a:lnTo>
                      <a:pt x="599326" y="341"/>
                    </a:lnTo>
                  </a:path>
                </a:pathLst>
              </a:custGeom>
              <a:noFill/>
              <a:ln w="15875" cap="rnd">
                <a:solidFill>
                  <a:schemeClr val="tx1"/>
                </a:solidFill>
                <a:prstDash val="solid"/>
                <a:round/>
              </a:ln>
            </p:spPr>
            <p:txBody>
              <a:bodyPr rtlCol="0" anchor="ctr"/>
              <a:lstStyle/>
              <a:p>
                <a:endParaRPr lang="en-US" sz="1500"/>
              </a:p>
            </p:txBody>
          </p:sp>
          <p:sp>
            <p:nvSpPr>
              <p:cNvPr id="30" name="Freeform 191">
                <a:extLst>
                  <a:ext uri="{FF2B5EF4-FFF2-40B4-BE49-F238E27FC236}">
                    <a16:creationId xmlns:a16="http://schemas.microsoft.com/office/drawing/2014/main" id="{1922B83E-ACAF-E4C8-B98E-202B630285B0}"/>
                  </a:ext>
                </a:extLst>
              </p:cNvPr>
              <p:cNvSpPr>
                <a:spLocks noGrp="1" noRot="1" noMove="1" noResize="1" noEditPoints="1" noAdjustHandles="1" noChangeArrowheads="1" noChangeShapeType="1"/>
              </p:cNvSpPr>
              <p:nvPr/>
            </p:nvSpPr>
            <p:spPr>
              <a:xfrm flipV="1">
                <a:off x="1043681" y="2271241"/>
                <a:ext cx="535138" cy="131973"/>
              </a:xfrm>
              <a:custGeom>
                <a:avLst/>
                <a:gdLst>
                  <a:gd name="connsiteX0" fmla="*/ 900123 w 899584"/>
                  <a:gd name="connsiteY0" fmla="*/ 151088 h 221851"/>
                  <a:gd name="connsiteX1" fmla="*/ 900123 w 899584"/>
                  <a:gd name="connsiteY1" fmla="*/ 192842 h 221851"/>
                  <a:gd name="connsiteX2" fmla="*/ 870871 w 899584"/>
                  <a:gd name="connsiteY2" fmla="*/ 222097 h 221851"/>
                  <a:gd name="connsiteX3" fmla="*/ 29791 w 899584"/>
                  <a:gd name="connsiteY3" fmla="*/ 222097 h 221851"/>
                  <a:gd name="connsiteX4" fmla="*/ 539 w 899584"/>
                  <a:gd name="connsiteY4" fmla="*/ 192842 h 221851"/>
                  <a:gd name="connsiteX5" fmla="*/ 539 w 899584"/>
                  <a:gd name="connsiteY5" fmla="*/ 29501 h 221851"/>
                  <a:gd name="connsiteX6" fmla="*/ 29791 w 899584"/>
                  <a:gd name="connsiteY6" fmla="*/ 246 h 221851"/>
                  <a:gd name="connsiteX7" fmla="*/ 870871 w 899584"/>
                  <a:gd name="connsiteY7" fmla="*/ 246 h 221851"/>
                  <a:gd name="connsiteX8" fmla="*/ 900123 w 899584"/>
                  <a:gd name="connsiteY8" fmla="*/ 29501 h 221851"/>
                  <a:gd name="connsiteX9" fmla="*/ 900123 w 899584"/>
                  <a:gd name="connsiteY9" fmla="*/ 71256 h 2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584" h="221851">
                    <a:moveTo>
                      <a:pt x="900123" y="151088"/>
                    </a:moveTo>
                    <a:lnTo>
                      <a:pt x="900123" y="192842"/>
                    </a:lnTo>
                    <a:cubicBezTo>
                      <a:pt x="900123" y="208932"/>
                      <a:pt x="886960" y="222097"/>
                      <a:pt x="870871" y="222097"/>
                    </a:cubicBezTo>
                    <a:lnTo>
                      <a:pt x="29791" y="222097"/>
                    </a:lnTo>
                    <a:cubicBezTo>
                      <a:pt x="13702" y="222097"/>
                      <a:pt x="539" y="208932"/>
                      <a:pt x="539" y="192842"/>
                    </a:cubicBezTo>
                    <a:lnTo>
                      <a:pt x="539" y="29501"/>
                    </a:lnTo>
                    <a:cubicBezTo>
                      <a:pt x="539" y="13412"/>
                      <a:pt x="13702" y="246"/>
                      <a:pt x="29791" y="246"/>
                    </a:cubicBezTo>
                    <a:lnTo>
                      <a:pt x="870871" y="246"/>
                    </a:lnTo>
                    <a:cubicBezTo>
                      <a:pt x="886960" y="246"/>
                      <a:pt x="900123" y="13412"/>
                      <a:pt x="900123" y="29501"/>
                    </a:cubicBezTo>
                    <a:lnTo>
                      <a:pt x="900123" y="71256"/>
                    </a:lnTo>
                  </a:path>
                </a:pathLst>
              </a:custGeom>
              <a:noFill/>
              <a:ln w="15875" cap="rnd">
                <a:solidFill>
                  <a:schemeClr val="tx1"/>
                </a:solidFill>
                <a:prstDash val="solid"/>
                <a:round/>
              </a:ln>
            </p:spPr>
            <p:txBody>
              <a:bodyPr rtlCol="0" anchor="ctr"/>
              <a:lstStyle/>
              <a:p>
                <a:endParaRPr lang="en-US" sz="1500"/>
              </a:p>
            </p:txBody>
          </p:sp>
        </p:grpSp>
        <p:grpSp>
          <p:nvGrpSpPr>
            <p:cNvPr id="31" name="Group 30">
              <a:extLst>
                <a:ext uri="{FF2B5EF4-FFF2-40B4-BE49-F238E27FC236}">
                  <a16:creationId xmlns:a16="http://schemas.microsoft.com/office/drawing/2014/main" id="{5BCEBCB5-95F8-4635-04E6-B686F1C9CCB7}"/>
                </a:ext>
              </a:extLst>
            </p:cNvPr>
            <p:cNvGrpSpPr>
              <a:grpSpLocks noGrp="1" noUngrp="1" noRot="1" noMove="1" noResize="1"/>
            </p:cNvGrpSpPr>
            <p:nvPr userDrawn="1"/>
          </p:nvGrpSpPr>
          <p:grpSpPr>
            <a:xfrm>
              <a:off x="6323073" y="1943100"/>
              <a:ext cx="562239" cy="562239"/>
              <a:chOff x="7974569" y="2114478"/>
              <a:chExt cx="674687" cy="674687"/>
            </a:xfrm>
          </p:grpSpPr>
          <p:sp>
            <p:nvSpPr>
              <p:cNvPr id="32" name="Freeform 158">
                <a:extLst>
                  <a:ext uri="{FF2B5EF4-FFF2-40B4-BE49-F238E27FC236}">
                    <a16:creationId xmlns:a16="http://schemas.microsoft.com/office/drawing/2014/main" id="{2AA1FEC6-1387-CF5F-9ED4-FEBFB980E511}"/>
                  </a:ext>
                </a:extLst>
              </p:cNvPr>
              <p:cNvSpPr>
                <a:spLocks noGrp="1" noRot="1" noMove="1" noResize="1" noEditPoints="1" noAdjustHandles="1" noChangeArrowheads="1" noChangeShapeType="1"/>
              </p:cNvSpPr>
              <p:nvPr/>
            </p:nvSpPr>
            <p:spPr>
              <a:xfrm>
                <a:off x="7974569" y="2745276"/>
                <a:ext cx="674687" cy="43889"/>
              </a:xfrm>
              <a:custGeom>
                <a:avLst/>
                <a:gdLst>
                  <a:gd name="connsiteX0" fmla="*/ 957289 w 1134169"/>
                  <a:gd name="connsiteY0" fmla="*/ 73778 h 73778"/>
                  <a:gd name="connsiteX1" fmla="*/ 1115731 w 1134169"/>
                  <a:gd name="connsiteY1" fmla="*/ 73778 h 73778"/>
                  <a:gd name="connsiteX2" fmla="*/ 1134170 w 1134169"/>
                  <a:gd name="connsiteY2" fmla="*/ 55339 h 73778"/>
                  <a:gd name="connsiteX3" fmla="*/ 1134170 w 1134169"/>
                  <a:gd name="connsiteY3" fmla="*/ 18462 h 73778"/>
                  <a:gd name="connsiteX4" fmla="*/ 1115731 w 1134169"/>
                  <a:gd name="connsiteY4" fmla="*/ 0 h 73778"/>
                  <a:gd name="connsiteX5" fmla="*/ 18439 w 1134169"/>
                  <a:gd name="connsiteY5" fmla="*/ 0 h 73778"/>
                  <a:gd name="connsiteX6" fmla="*/ 0 w 1134169"/>
                  <a:gd name="connsiteY6" fmla="*/ 18462 h 73778"/>
                  <a:gd name="connsiteX7" fmla="*/ 0 w 1134169"/>
                  <a:gd name="connsiteY7" fmla="*/ 55339 h 73778"/>
                  <a:gd name="connsiteX8" fmla="*/ 18439 w 1134169"/>
                  <a:gd name="connsiteY8" fmla="*/ 73778 h 73778"/>
                  <a:gd name="connsiteX9" fmla="*/ 877418 w 1134169"/>
                  <a:gd name="connsiteY9" fmla="*/ 73778 h 7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4169" h="73778">
                    <a:moveTo>
                      <a:pt x="957289" y="73778"/>
                    </a:moveTo>
                    <a:lnTo>
                      <a:pt x="1115731" y="73778"/>
                    </a:lnTo>
                    <a:cubicBezTo>
                      <a:pt x="1125909" y="73778"/>
                      <a:pt x="1134170" y="65517"/>
                      <a:pt x="1134170" y="55339"/>
                    </a:cubicBezTo>
                    <a:lnTo>
                      <a:pt x="1134170" y="18462"/>
                    </a:lnTo>
                    <a:cubicBezTo>
                      <a:pt x="1134170" y="8261"/>
                      <a:pt x="1125909" y="0"/>
                      <a:pt x="1115731" y="0"/>
                    </a:cubicBezTo>
                    <a:lnTo>
                      <a:pt x="18439" y="0"/>
                    </a:lnTo>
                    <a:cubicBezTo>
                      <a:pt x="8261" y="0"/>
                      <a:pt x="0" y="8261"/>
                      <a:pt x="0" y="18462"/>
                    </a:cubicBezTo>
                    <a:lnTo>
                      <a:pt x="0" y="55339"/>
                    </a:lnTo>
                    <a:cubicBezTo>
                      <a:pt x="0" y="65517"/>
                      <a:pt x="8261" y="73778"/>
                      <a:pt x="18439" y="73778"/>
                    </a:cubicBezTo>
                    <a:lnTo>
                      <a:pt x="877418" y="73778"/>
                    </a:lnTo>
                  </a:path>
                </a:pathLst>
              </a:custGeom>
              <a:noFill/>
              <a:ln w="15875" cap="rnd">
                <a:solidFill>
                  <a:schemeClr val="tx1"/>
                </a:solidFill>
                <a:prstDash val="solid"/>
                <a:round/>
              </a:ln>
            </p:spPr>
            <p:txBody>
              <a:bodyPr rtlCol="0" anchor="ctr"/>
              <a:lstStyle/>
              <a:p>
                <a:endParaRPr lang="en-US" sz="1500"/>
              </a:p>
            </p:txBody>
          </p:sp>
          <p:grpSp>
            <p:nvGrpSpPr>
              <p:cNvPr id="33" name="Graphic 107">
                <a:extLst>
                  <a:ext uri="{FF2B5EF4-FFF2-40B4-BE49-F238E27FC236}">
                    <a16:creationId xmlns:a16="http://schemas.microsoft.com/office/drawing/2014/main" id="{7147D720-3D74-CC62-1026-44B72BB7B064}"/>
                  </a:ext>
                </a:extLst>
              </p:cNvPr>
              <p:cNvGrpSpPr>
                <a:grpSpLocks noGrp="1" noUngrp="1" noRot="1" noMove="1" noResize="1"/>
              </p:cNvGrpSpPr>
              <p:nvPr/>
            </p:nvGrpSpPr>
            <p:grpSpPr>
              <a:xfrm>
                <a:off x="8438005" y="2424603"/>
                <a:ext cx="1358" cy="320680"/>
                <a:chOff x="7755764" y="7142445"/>
                <a:chExt cx="2282" cy="539072"/>
              </a:xfrm>
            </p:grpSpPr>
            <p:sp>
              <p:nvSpPr>
                <p:cNvPr id="52" name="Freeform 160">
                  <a:extLst>
                    <a:ext uri="{FF2B5EF4-FFF2-40B4-BE49-F238E27FC236}">
                      <a16:creationId xmlns:a16="http://schemas.microsoft.com/office/drawing/2014/main" id="{956ED278-696D-5038-FEDB-B92C01B7EF09}"/>
                    </a:ext>
                  </a:extLst>
                </p:cNvPr>
                <p:cNvSpPr>
                  <a:spLocks noGrp="1" noRot="1" noMove="1" noResize="1" noEditPoints="1" noAdjustHandles="1" noChangeArrowheads="1" noChangeShapeType="1"/>
                </p:cNvSpPr>
                <p:nvPr/>
              </p:nvSpPr>
              <p:spPr>
                <a:xfrm>
                  <a:off x="7755764" y="714244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sp>
              <p:nvSpPr>
                <p:cNvPr id="53" name="Freeform 161">
                  <a:extLst>
                    <a:ext uri="{FF2B5EF4-FFF2-40B4-BE49-F238E27FC236}">
                      <a16:creationId xmlns:a16="http://schemas.microsoft.com/office/drawing/2014/main" id="{C9F9C436-6CB3-8837-0953-4E44F142AC67}"/>
                    </a:ext>
                  </a:extLst>
                </p:cNvPr>
                <p:cNvSpPr>
                  <a:spLocks noGrp="1" noRot="1" noMove="1" noResize="1" noEditPoints="1" noAdjustHandles="1" noChangeArrowheads="1" noChangeShapeType="1"/>
                </p:cNvSpPr>
                <p:nvPr/>
              </p:nvSpPr>
              <p:spPr>
                <a:xfrm>
                  <a:off x="7755764" y="7234858"/>
                  <a:ext cx="2282" cy="393607"/>
                </a:xfrm>
                <a:custGeom>
                  <a:avLst/>
                  <a:gdLst>
                    <a:gd name="connsiteX0" fmla="*/ 0 w 2282"/>
                    <a:gd name="connsiteY0" fmla="*/ 0 h 393607"/>
                    <a:gd name="connsiteX1" fmla="*/ 0 w 2282"/>
                    <a:gd name="connsiteY1" fmla="*/ 393607 h 393607"/>
                  </a:gdLst>
                  <a:ahLst/>
                  <a:cxnLst>
                    <a:cxn ang="0">
                      <a:pos x="connsiteX0" y="connsiteY0"/>
                    </a:cxn>
                    <a:cxn ang="0">
                      <a:pos x="connsiteX1" y="connsiteY1"/>
                    </a:cxn>
                  </a:cxnLst>
                  <a:rect l="l" t="t" r="r" b="b"/>
                  <a:pathLst>
                    <a:path w="2282" h="393607">
                      <a:moveTo>
                        <a:pt x="0" y="0"/>
                      </a:moveTo>
                      <a:lnTo>
                        <a:pt x="0" y="393607"/>
                      </a:lnTo>
                    </a:path>
                  </a:pathLst>
                </a:custGeom>
                <a:ln w="15875" cap="rnd">
                  <a:solidFill>
                    <a:schemeClr val="tx1"/>
                  </a:solidFill>
                  <a:custDash>
                    <a:ds d="970200" sp="2587208"/>
                  </a:custDash>
                  <a:round/>
                </a:ln>
              </p:spPr>
              <p:txBody>
                <a:bodyPr rtlCol="0" anchor="ctr"/>
                <a:lstStyle/>
                <a:p>
                  <a:endParaRPr lang="en-US" sz="1500"/>
                </a:p>
              </p:txBody>
            </p:sp>
            <p:sp>
              <p:nvSpPr>
                <p:cNvPr id="54" name="Freeform 162">
                  <a:extLst>
                    <a:ext uri="{FF2B5EF4-FFF2-40B4-BE49-F238E27FC236}">
                      <a16:creationId xmlns:a16="http://schemas.microsoft.com/office/drawing/2014/main" id="{D76F7CB2-7EF0-A98A-BE44-8B2645624E72}"/>
                    </a:ext>
                  </a:extLst>
                </p:cNvPr>
                <p:cNvSpPr>
                  <a:spLocks noGrp="1" noRot="1" noMove="1" noResize="1" noEditPoints="1" noAdjustHandles="1" noChangeArrowheads="1" noChangeShapeType="1"/>
                </p:cNvSpPr>
                <p:nvPr/>
              </p:nvSpPr>
              <p:spPr>
                <a:xfrm>
                  <a:off x="7755764" y="766782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grpSp>
          <p:sp>
            <p:nvSpPr>
              <p:cNvPr id="34" name="Freeform 163">
                <a:extLst>
                  <a:ext uri="{FF2B5EF4-FFF2-40B4-BE49-F238E27FC236}">
                    <a16:creationId xmlns:a16="http://schemas.microsoft.com/office/drawing/2014/main" id="{60233E9F-9611-5649-21B3-32B05626F840}"/>
                  </a:ext>
                </a:extLst>
              </p:cNvPr>
              <p:cNvSpPr>
                <a:spLocks noGrp="1" noRot="1" noMove="1" noResize="1" noEditPoints="1" noAdjustHandles="1" noChangeArrowheads="1" noChangeShapeType="1"/>
              </p:cNvSpPr>
              <p:nvPr/>
            </p:nvSpPr>
            <p:spPr>
              <a:xfrm>
                <a:off x="8564167" y="2443541"/>
                <a:ext cx="1358" cy="301736"/>
              </a:xfrm>
              <a:custGeom>
                <a:avLst/>
                <a:gdLst>
                  <a:gd name="connsiteX0" fmla="*/ 0 w 2282"/>
                  <a:gd name="connsiteY0" fmla="*/ 507227 h 507227"/>
                  <a:gd name="connsiteX1" fmla="*/ 0 w 2282"/>
                  <a:gd name="connsiteY1" fmla="*/ 0 h 507227"/>
                </a:gdLst>
                <a:ahLst/>
                <a:cxnLst>
                  <a:cxn ang="0">
                    <a:pos x="connsiteX0" y="connsiteY0"/>
                  </a:cxn>
                  <a:cxn ang="0">
                    <a:pos x="connsiteX1" y="connsiteY1"/>
                  </a:cxn>
                </a:cxnLst>
                <a:rect l="l" t="t" r="r" b="b"/>
                <a:pathLst>
                  <a:path w="2282" h="507227">
                    <a:moveTo>
                      <a:pt x="0" y="507227"/>
                    </a:moveTo>
                    <a:lnTo>
                      <a:pt x="0" y="0"/>
                    </a:lnTo>
                  </a:path>
                </a:pathLst>
              </a:custGeom>
              <a:ln w="15875" cap="rnd">
                <a:solidFill>
                  <a:schemeClr val="tx1"/>
                </a:solidFill>
                <a:prstDash val="solid"/>
                <a:round/>
              </a:ln>
            </p:spPr>
            <p:txBody>
              <a:bodyPr rtlCol="0" anchor="ctr"/>
              <a:lstStyle/>
              <a:p>
                <a:endParaRPr lang="en-US" sz="1500"/>
              </a:p>
            </p:txBody>
          </p:sp>
          <p:sp>
            <p:nvSpPr>
              <p:cNvPr id="35" name="Freeform 164">
                <a:extLst>
                  <a:ext uri="{FF2B5EF4-FFF2-40B4-BE49-F238E27FC236}">
                    <a16:creationId xmlns:a16="http://schemas.microsoft.com/office/drawing/2014/main" id="{0A0F668C-D8F8-A0BB-53A1-330E166BC929}"/>
                  </a:ext>
                </a:extLst>
              </p:cNvPr>
              <p:cNvSpPr>
                <a:spLocks noGrp="1" noRot="1" noMove="1" noResize="1" noEditPoints="1" noAdjustHandles="1" noChangeArrowheads="1" noChangeShapeType="1"/>
              </p:cNvSpPr>
              <p:nvPr/>
            </p:nvSpPr>
            <p:spPr>
              <a:xfrm>
                <a:off x="8564167" y="2318296"/>
                <a:ext cx="1358" cy="77732"/>
              </a:xfrm>
              <a:custGeom>
                <a:avLst/>
                <a:gdLst>
                  <a:gd name="connsiteX0" fmla="*/ 0 w 2282"/>
                  <a:gd name="connsiteY0" fmla="*/ 130669 h 130669"/>
                  <a:gd name="connsiteX1" fmla="*/ 0 w 2282"/>
                  <a:gd name="connsiteY1" fmla="*/ 0 h 130669"/>
                </a:gdLst>
                <a:ahLst/>
                <a:cxnLst>
                  <a:cxn ang="0">
                    <a:pos x="connsiteX0" y="connsiteY0"/>
                  </a:cxn>
                  <a:cxn ang="0">
                    <a:pos x="connsiteX1" y="connsiteY1"/>
                  </a:cxn>
                </a:cxnLst>
                <a:rect l="l" t="t" r="r" b="b"/>
                <a:pathLst>
                  <a:path w="2282" h="130669">
                    <a:moveTo>
                      <a:pt x="0" y="130669"/>
                    </a:moveTo>
                    <a:lnTo>
                      <a:pt x="0" y="0"/>
                    </a:lnTo>
                  </a:path>
                </a:pathLst>
              </a:custGeom>
              <a:ln w="15875" cap="rnd">
                <a:solidFill>
                  <a:schemeClr val="tx1"/>
                </a:solidFill>
                <a:prstDash val="solid"/>
                <a:round/>
              </a:ln>
            </p:spPr>
            <p:txBody>
              <a:bodyPr rtlCol="0" anchor="ctr"/>
              <a:lstStyle/>
              <a:p>
                <a:endParaRPr lang="en-US" sz="1500"/>
              </a:p>
            </p:txBody>
          </p:sp>
          <p:grpSp>
            <p:nvGrpSpPr>
              <p:cNvPr id="36" name="Graphic 107">
                <a:extLst>
                  <a:ext uri="{FF2B5EF4-FFF2-40B4-BE49-F238E27FC236}">
                    <a16:creationId xmlns:a16="http://schemas.microsoft.com/office/drawing/2014/main" id="{A92D43AF-7909-FA3B-00DD-6DA1D279505B}"/>
                  </a:ext>
                </a:extLst>
              </p:cNvPr>
              <p:cNvGrpSpPr>
                <a:grpSpLocks noGrp="1" noUngrp="1" noRot="1" noMove="1" noResize="1"/>
              </p:cNvGrpSpPr>
              <p:nvPr/>
            </p:nvGrpSpPr>
            <p:grpSpPr>
              <a:xfrm>
                <a:off x="8311844" y="2446497"/>
                <a:ext cx="1358" cy="298786"/>
                <a:chOff x="7543685" y="7179249"/>
                <a:chExt cx="2282" cy="502268"/>
              </a:xfrm>
            </p:grpSpPr>
            <p:sp>
              <p:nvSpPr>
                <p:cNvPr id="49" name="Freeform 166">
                  <a:extLst>
                    <a:ext uri="{FF2B5EF4-FFF2-40B4-BE49-F238E27FC236}">
                      <a16:creationId xmlns:a16="http://schemas.microsoft.com/office/drawing/2014/main" id="{BF4C3E72-04C0-8059-4E3C-ADB7D2FCD12D}"/>
                    </a:ext>
                  </a:extLst>
                </p:cNvPr>
                <p:cNvSpPr>
                  <a:spLocks noGrp="1" noRot="1" noMove="1" noResize="1" noEditPoints="1" noAdjustHandles="1" noChangeArrowheads="1" noChangeShapeType="1"/>
                </p:cNvSpPr>
                <p:nvPr/>
              </p:nvSpPr>
              <p:spPr>
                <a:xfrm>
                  <a:off x="7543685" y="7179249"/>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sp>
              <p:nvSpPr>
                <p:cNvPr id="50" name="Freeform 167">
                  <a:extLst>
                    <a:ext uri="{FF2B5EF4-FFF2-40B4-BE49-F238E27FC236}">
                      <a16:creationId xmlns:a16="http://schemas.microsoft.com/office/drawing/2014/main" id="{A519DB4B-A342-FC9C-767B-10679402524A}"/>
                    </a:ext>
                  </a:extLst>
                </p:cNvPr>
                <p:cNvSpPr>
                  <a:spLocks noGrp="1" noRot="1" noMove="1" noResize="1" noEditPoints="1" noAdjustHandles="1" noChangeArrowheads="1" noChangeShapeType="1"/>
                </p:cNvSpPr>
                <p:nvPr/>
              </p:nvSpPr>
              <p:spPr>
                <a:xfrm>
                  <a:off x="7543685" y="7266001"/>
                  <a:ext cx="2282" cy="365293"/>
                </a:xfrm>
                <a:custGeom>
                  <a:avLst/>
                  <a:gdLst>
                    <a:gd name="connsiteX0" fmla="*/ 0 w 2282"/>
                    <a:gd name="connsiteY0" fmla="*/ 0 h 365293"/>
                    <a:gd name="connsiteX1" fmla="*/ 0 w 2282"/>
                    <a:gd name="connsiteY1" fmla="*/ 365294 h 365293"/>
                  </a:gdLst>
                  <a:ahLst/>
                  <a:cxnLst>
                    <a:cxn ang="0">
                      <a:pos x="connsiteX0" y="connsiteY0"/>
                    </a:cxn>
                    <a:cxn ang="0">
                      <a:pos x="connsiteX1" y="connsiteY1"/>
                    </a:cxn>
                  </a:cxnLst>
                  <a:rect l="l" t="t" r="r" b="b"/>
                  <a:pathLst>
                    <a:path w="2282" h="365293">
                      <a:moveTo>
                        <a:pt x="0" y="0"/>
                      </a:moveTo>
                      <a:lnTo>
                        <a:pt x="0" y="365294"/>
                      </a:lnTo>
                    </a:path>
                  </a:pathLst>
                </a:custGeom>
                <a:ln w="15875" cap="rnd">
                  <a:solidFill>
                    <a:schemeClr val="tx1"/>
                  </a:solidFill>
                  <a:custDash>
                    <a:ds d="900420" sp="2401118"/>
                  </a:custDash>
                  <a:round/>
                </a:ln>
              </p:spPr>
              <p:txBody>
                <a:bodyPr rtlCol="0" anchor="ctr"/>
                <a:lstStyle/>
                <a:p>
                  <a:endParaRPr lang="en-US" sz="1500"/>
                </a:p>
              </p:txBody>
            </p:sp>
            <p:sp>
              <p:nvSpPr>
                <p:cNvPr id="51" name="Freeform 168">
                  <a:extLst>
                    <a:ext uri="{FF2B5EF4-FFF2-40B4-BE49-F238E27FC236}">
                      <a16:creationId xmlns:a16="http://schemas.microsoft.com/office/drawing/2014/main" id="{925BA679-98D1-6C30-E143-2763194CF280}"/>
                    </a:ext>
                  </a:extLst>
                </p:cNvPr>
                <p:cNvSpPr>
                  <a:spLocks noGrp="1" noRot="1" noMove="1" noResize="1" noEditPoints="1" noAdjustHandles="1" noChangeArrowheads="1" noChangeShapeType="1"/>
                </p:cNvSpPr>
                <p:nvPr/>
              </p:nvSpPr>
              <p:spPr>
                <a:xfrm>
                  <a:off x="7543685" y="766782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grpSp>
          <p:grpSp>
            <p:nvGrpSpPr>
              <p:cNvPr id="37" name="Graphic 107">
                <a:extLst>
                  <a:ext uri="{FF2B5EF4-FFF2-40B4-BE49-F238E27FC236}">
                    <a16:creationId xmlns:a16="http://schemas.microsoft.com/office/drawing/2014/main" id="{361C613C-49DC-66E2-49E4-8F49B3BA621B}"/>
                  </a:ext>
                </a:extLst>
              </p:cNvPr>
              <p:cNvGrpSpPr>
                <a:grpSpLocks noGrp="1" noUngrp="1" noRot="1" noMove="1" noResize="1"/>
              </p:cNvGrpSpPr>
              <p:nvPr/>
            </p:nvGrpSpPr>
            <p:grpSpPr>
              <a:xfrm>
                <a:off x="8185684" y="2496294"/>
                <a:ext cx="1358" cy="248989"/>
                <a:chOff x="7331605" y="7262959"/>
                <a:chExt cx="2282" cy="418558"/>
              </a:xfrm>
            </p:grpSpPr>
            <p:sp>
              <p:nvSpPr>
                <p:cNvPr id="46" name="Freeform 170">
                  <a:extLst>
                    <a:ext uri="{FF2B5EF4-FFF2-40B4-BE49-F238E27FC236}">
                      <a16:creationId xmlns:a16="http://schemas.microsoft.com/office/drawing/2014/main" id="{F7A2D3F7-5909-09C0-A833-B35B31CA7FC9}"/>
                    </a:ext>
                  </a:extLst>
                </p:cNvPr>
                <p:cNvSpPr>
                  <a:spLocks noGrp="1" noRot="1" noMove="1" noResize="1" noEditPoints="1" noAdjustHandles="1" noChangeArrowheads="1" noChangeShapeType="1"/>
                </p:cNvSpPr>
                <p:nvPr/>
              </p:nvSpPr>
              <p:spPr>
                <a:xfrm>
                  <a:off x="7331605" y="7262959"/>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sp>
              <p:nvSpPr>
                <p:cNvPr id="47" name="Freeform 171">
                  <a:extLst>
                    <a:ext uri="{FF2B5EF4-FFF2-40B4-BE49-F238E27FC236}">
                      <a16:creationId xmlns:a16="http://schemas.microsoft.com/office/drawing/2014/main" id="{21D9E72F-F48F-A4C7-B52A-CD1E42A0E6E2}"/>
                    </a:ext>
                  </a:extLst>
                </p:cNvPr>
                <p:cNvSpPr>
                  <a:spLocks noGrp="1" noRot="1" noMove="1" noResize="1" noEditPoints="1" noAdjustHandles="1" noChangeArrowheads="1" noChangeShapeType="1"/>
                </p:cNvSpPr>
                <p:nvPr/>
              </p:nvSpPr>
              <p:spPr>
                <a:xfrm>
                  <a:off x="7331605" y="7352978"/>
                  <a:ext cx="2282" cy="276682"/>
                </a:xfrm>
                <a:custGeom>
                  <a:avLst/>
                  <a:gdLst>
                    <a:gd name="connsiteX0" fmla="*/ 0 w 2282"/>
                    <a:gd name="connsiteY0" fmla="*/ 0 h 276682"/>
                    <a:gd name="connsiteX1" fmla="*/ 0 w 2282"/>
                    <a:gd name="connsiteY1" fmla="*/ 276683 h 276682"/>
                  </a:gdLst>
                  <a:ahLst/>
                  <a:cxnLst>
                    <a:cxn ang="0">
                      <a:pos x="connsiteX0" y="connsiteY0"/>
                    </a:cxn>
                    <a:cxn ang="0">
                      <a:pos x="connsiteX1" y="connsiteY1"/>
                    </a:cxn>
                  </a:cxnLst>
                  <a:rect l="l" t="t" r="r" b="b"/>
                  <a:pathLst>
                    <a:path w="2282" h="276682">
                      <a:moveTo>
                        <a:pt x="0" y="0"/>
                      </a:moveTo>
                      <a:lnTo>
                        <a:pt x="0" y="276683"/>
                      </a:lnTo>
                    </a:path>
                  </a:pathLst>
                </a:custGeom>
                <a:ln w="15875" cap="rnd">
                  <a:solidFill>
                    <a:schemeClr val="tx1"/>
                  </a:solidFill>
                  <a:custDash>
                    <a:ds d="940688" sp="2508503"/>
                  </a:custDash>
                  <a:round/>
                </a:ln>
              </p:spPr>
              <p:txBody>
                <a:bodyPr rtlCol="0" anchor="ctr"/>
                <a:lstStyle/>
                <a:p>
                  <a:endParaRPr lang="en-US" sz="1500"/>
                </a:p>
              </p:txBody>
            </p:sp>
            <p:sp>
              <p:nvSpPr>
                <p:cNvPr id="48" name="Freeform 172">
                  <a:extLst>
                    <a:ext uri="{FF2B5EF4-FFF2-40B4-BE49-F238E27FC236}">
                      <a16:creationId xmlns:a16="http://schemas.microsoft.com/office/drawing/2014/main" id="{1C0C27E9-3E7F-DB6F-5A9C-17D4D316AD88}"/>
                    </a:ext>
                  </a:extLst>
                </p:cNvPr>
                <p:cNvSpPr>
                  <a:spLocks noGrp="1" noRot="1" noMove="1" noResize="1" noEditPoints="1" noAdjustHandles="1" noChangeArrowheads="1" noChangeShapeType="1"/>
                </p:cNvSpPr>
                <p:nvPr/>
              </p:nvSpPr>
              <p:spPr>
                <a:xfrm>
                  <a:off x="7331605" y="766782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grpSp>
          <p:sp>
            <p:nvSpPr>
              <p:cNvPr id="38" name="Freeform 173">
                <a:extLst>
                  <a:ext uri="{FF2B5EF4-FFF2-40B4-BE49-F238E27FC236}">
                    <a16:creationId xmlns:a16="http://schemas.microsoft.com/office/drawing/2014/main" id="{528CA97C-E791-2A19-DD74-B0E1C71AC6DA}"/>
                  </a:ext>
                </a:extLst>
              </p:cNvPr>
              <p:cNvSpPr>
                <a:spLocks noGrp="1" noRot="1" noMove="1" noResize="1" noEditPoints="1" noAdjustHandles="1" noChangeArrowheads="1" noChangeShapeType="1"/>
              </p:cNvSpPr>
              <p:nvPr/>
            </p:nvSpPr>
            <p:spPr>
              <a:xfrm>
                <a:off x="8059522" y="2687772"/>
                <a:ext cx="1358" cy="57504"/>
              </a:xfrm>
              <a:custGeom>
                <a:avLst/>
                <a:gdLst>
                  <a:gd name="connsiteX0" fmla="*/ 0 w 2282"/>
                  <a:gd name="connsiteY0" fmla="*/ 96667 h 96666"/>
                  <a:gd name="connsiteX1" fmla="*/ 0 w 2282"/>
                  <a:gd name="connsiteY1" fmla="*/ 0 h 96666"/>
                </a:gdLst>
                <a:ahLst/>
                <a:cxnLst>
                  <a:cxn ang="0">
                    <a:pos x="connsiteX0" y="connsiteY0"/>
                  </a:cxn>
                  <a:cxn ang="0">
                    <a:pos x="connsiteX1" y="connsiteY1"/>
                  </a:cxn>
                </a:cxnLst>
                <a:rect l="l" t="t" r="r" b="b"/>
                <a:pathLst>
                  <a:path w="2282" h="96666">
                    <a:moveTo>
                      <a:pt x="0" y="96667"/>
                    </a:moveTo>
                    <a:lnTo>
                      <a:pt x="0" y="0"/>
                    </a:lnTo>
                  </a:path>
                </a:pathLst>
              </a:custGeom>
              <a:ln w="15875" cap="rnd">
                <a:solidFill>
                  <a:schemeClr val="tx1"/>
                </a:solidFill>
                <a:prstDash val="solid"/>
                <a:round/>
              </a:ln>
            </p:spPr>
            <p:txBody>
              <a:bodyPr rtlCol="0" anchor="ctr"/>
              <a:lstStyle/>
              <a:p>
                <a:endParaRPr lang="en-US" sz="1500"/>
              </a:p>
            </p:txBody>
          </p:sp>
          <p:sp>
            <p:nvSpPr>
              <p:cNvPr id="39" name="Freeform 174">
                <a:extLst>
                  <a:ext uri="{FF2B5EF4-FFF2-40B4-BE49-F238E27FC236}">
                    <a16:creationId xmlns:a16="http://schemas.microsoft.com/office/drawing/2014/main" id="{F3C5B487-F37F-7871-A439-1E381633E1AF}"/>
                  </a:ext>
                </a:extLst>
              </p:cNvPr>
              <p:cNvSpPr>
                <a:spLocks noGrp="1" noRot="1" noMove="1" noResize="1" noEditPoints="1" noAdjustHandles="1" noChangeArrowheads="1" noChangeShapeType="1"/>
              </p:cNvSpPr>
              <p:nvPr/>
            </p:nvSpPr>
            <p:spPr>
              <a:xfrm>
                <a:off x="8059522" y="2568989"/>
                <a:ext cx="1358" cy="71269"/>
              </a:xfrm>
              <a:custGeom>
                <a:avLst/>
                <a:gdLst>
                  <a:gd name="connsiteX0" fmla="*/ 0 w 2282"/>
                  <a:gd name="connsiteY0" fmla="*/ 119807 h 119806"/>
                  <a:gd name="connsiteX1" fmla="*/ 0 w 2282"/>
                  <a:gd name="connsiteY1" fmla="*/ 0 h 119806"/>
                </a:gdLst>
                <a:ahLst/>
                <a:cxnLst>
                  <a:cxn ang="0">
                    <a:pos x="connsiteX0" y="connsiteY0"/>
                  </a:cxn>
                  <a:cxn ang="0">
                    <a:pos x="connsiteX1" y="connsiteY1"/>
                  </a:cxn>
                </a:cxnLst>
                <a:rect l="l" t="t" r="r" b="b"/>
                <a:pathLst>
                  <a:path w="2282" h="119806">
                    <a:moveTo>
                      <a:pt x="0" y="119807"/>
                    </a:moveTo>
                    <a:lnTo>
                      <a:pt x="0" y="0"/>
                    </a:lnTo>
                  </a:path>
                </a:pathLst>
              </a:custGeom>
              <a:ln w="15875" cap="rnd">
                <a:solidFill>
                  <a:schemeClr val="tx1"/>
                </a:solidFill>
                <a:prstDash val="solid"/>
                <a:round/>
              </a:ln>
            </p:spPr>
            <p:txBody>
              <a:bodyPr rtlCol="0" anchor="ctr"/>
              <a:lstStyle/>
              <a:p>
                <a:endParaRPr lang="en-US" sz="1500"/>
              </a:p>
            </p:txBody>
          </p:sp>
          <p:sp>
            <p:nvSpPr>
              <p:cNvPr id="40" name="Freeform 175">
                <a:extLst>
                  <a:ext uri="{FF2B5EF4-FFF2-40B4-BE49-F238E27FC236}">
                    <a16:creationId xmlns:a16="http://schemas.microsoft.com/office/drawing/2014/main" id="{E02A0EBA-6913-D89C-5979-F38223C883F5}"/>
                  </a:ext>
                </a:extLst>
              </p:cNvPr>
              <p:cNvSpPr>
                <a:spLocks noGrp="1" noRot="1" noMove="1" noResize="1" noEditPoints="1" noAdjustHandles="1" noChangeArrowheads="1" noChangeShapeType="1"/>
              </p:cNvSpPr>
              <p:nvPr/>
            </p:nvSpPr>
            <p:spPr>
              <a:xfrm>
                <a:off x="7974643" y="2202241"/>
                <a:ext cx="674544" cy="420746"/>
              </a:xfrm>
              <a:custGeom>
                <a:avLst/>
                <a:gdLst>
                  <a:gd name="connsiteX0" fmla="*/ 1097046 w 1133928"/>
                  <a:gd name="connsiteY0" fmla="*/ 0 h 707287"/>
                  <a:gd name="connsiteX1" fmla="*/ 950551 w 1133928"/>
                  <a:gd name="connsiteY1" fmla="*/ 0 h 707287"/>
                  <a:gd name="connsiteX2" fmla="*/ 912670 w 1133928"/>
                  <a:gd name="connsiteY2" fmla="*/ 35100 h 707287"/>
                  <a:gd name="connsiteX3" fmla="*/ 949511 w 1133928"/>
                  <a:gd name="connsiteY3" fmla="*/ 73767 h 707287"/>
                  <a:gd name="connsiteX4" fmla="*/ 1008002 w 1133928"/>
                  <a:gd name="connsiteY4" fmla="*/ 73767 h 707287"/>
                  <a:gd name="connsiteX5" fmla="*/ 793858 w 1133928"/>
                  <a:gd name="connsiteY5" fmla="*/ 287908 h 707287"/>
                  <a:gd name="connsiteX6" fmla="*/ 715616 w 1133928"/>
                  <a:gd name="connsiteY6" fmla="*/ 209666 h 707287"/>
                  <a:gd name="connsiteX7" fmla="*/ 663456 w 1133928"/>
                  <a:gd name="connsiteY7" fmla="*/ 209666 h 707287"/>
                  <a:gd name="connsiteX8" fmla="*/ 418950 w 1133928"/>
                  <a:gd name="connsiteY8" fmla="*/ 454174 h 707287"/>
                  <a:gd name="connsiteX9" fmla="*/ 335911 w 1133928"/>
                  <a:gd name="connsiteY9" fmla="*/ 371136 h 707287"/>
                  <a:gd name="connsiteX10" fmla="*/ 283751 w 1133928"/>
                  <a:gd name="connsiteY10" fmla="*/ 371136 h 707287"/>
                  <a:gd name="connsiteX11" fmla="*/ 11299 w 1133928"/>
                  <a:gd name="connsiteY11" fmla="*/ 643585 h 707287"/>
                  <a:gd name="connsiteX12" fmla="*/ 9332 w 1133928"/>
                  <a:gd name="connsiteY12" fmla="*/ 695193 h 707287"/>
                  <a:gd name="connsiteX13" fmla="*/ 62725 w 1133928"/>
                  <a:gd name="connsiteY13" fmla="*/ 696483 h 707287"/>
                  <a:gd name="connsiteX14" fmla="*/ 309830 w 1133928"/>
                  <a:gd name="connsiteY14" fmla="*/ 449378 h 707287"/>
                  <a:gd name="connsiteX15" fmla="*/ 392869 w 1133928"/>
                  <a:gd name="connsiteY15" fmla="*/ 532416 h 707287"/>
                  <a:gd name="connsiteX16" fmla="*/ 445029 w 1133928"/>
                  <a:gd name="connsiteY16" fmla="*/ 532416 h 707287"/>
                  <a:gd name="connsiteX17" fmla="*/ 689535 w 1133928"/>
                  <a:gd name="connsiteY17" fmla="*/ 287910 h 707287"/>
                  <a:gd name="connsiteX18" fmla="*/ 767779 w 1133928"/>
                  <a:gd name="connsiteY18" fmla="*/ 366152 h 707287"/>
                  <a:gd name="connsiteX19" fmla="*/ 819939 w 1133928"/>
                  <a:gd name="connsiteY19" fmla="*/ 366152 h 707287"/>
                  <a:gd name="connsiteX20" fmla="*/ 1060162 w 1133928"/>
                  <a:gd name="connsiteY20" fmla="*/ 125929 h 707287"/>
                  <a:gd name="connsiteX21" fmla="*/ 1060162 w 1133928"/>
                  <a:gd name="connsiteY21" fmla="*/ 183377 h 707287"/>
                  <a:gd name="connsiteX22" fmla="*/ 1095262 w 1133928"/>
                  <a:gd name="connsiteY22" fmla="*/ 221259 h 707287"/>
                  <a:gd name="connsiteX23" fmla="*/ 1133929 w 1133928"/>
                  <a:gd name="connsiteY23" fmla="*/ 184418 h 707287"/>
                  <a:gd name="connsiteX24" fmla="*/ 1133929 w 1133928"/>
                  <a:gd name="connsiteY24" fmla="*/ 36884 h 707287"/>
                  <a:gd name="connsiteX25" fmla="*/ 1097046 w 1133928"/>
                  <a:gd name="connsiteY25" fmla="*/ 0 h 70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33928" h="707287">
                    <a:moveTo>
                      <a:pt x="1097046" y="0"/>
                    </a:moveTo>
                    <a:lnTo>
                      <a:pt x="950551" y="0"/>
                    </a:lnTo>
                    <a:cubicBezTo>
                      <a:pt x="930691" y="0"/>
                      <a:pt x="913603" y="15262"/>
                      <a:pt x="912670" y="35100"/>
                    </a:cubicBezTo>
                    <a:cubicBezTo>
                      <a:pt x="911672" y="56282"/>
                      <a:pt x="928550" y="73767"/>
                      <a:pt x="949511" y="73767"/>
                    </a:cubicBezTo>
                    <a:lnTo>
                      <a:pt x="1008002" y="73767"/>
                    </a:lnTo>
                    <a:lnTo>
                      <a:pt x="793858" y="287908"/>
                    </a:lnTo>
                    <a:lnTo>
                      <a:pt x="715616" y="209666"/>
                    </a:lnTo>
                    <a:cubicBezTo>
                      <a:pt x="701212" y="195262"/>
                      <a:pt x="677860" y="195262"/>
                      <a:pt x="663456" y="209666"/>
                    </a:cubicBezTo>
                    <a:lnTo>
                      <a:pt x="418950" y="454174"/>
                    </a:lnTo>
                    <a:lnTo>
                      <a:pt x="335911" y="371136"/>
                    </a:lnTo>
                    <a:cubicBezTo>
                      <a:pt x="321507" y="356732"/>
                      <a:pt x="298155" y="356732"/>
                      <a:pt x="283751" y="371136"/>
                    </a:cubicBezTo>
                    <a:lnTo>
                      <a:pt x="11299" y="643585"/>
                    </a:lnTo>
                    <a:cubicBezTo>
                      <a:pt x="-2744" y="657629"/>
                      <a:pt x="-4036" y="680504"/>
                      <a:pt x="9332" y="695193"/>
                    </a:cubicBezTo>
                    <a:cubicBezTo>
                      <a:pt x="23604" y="710876"/>
                      <a:pt x="47903" y="711307"/>
                      <a:pt x="62725" y="696483"/>
                    </a:cubicBezTo>
                    <a:lnTo>
                      <a:pt x="309830" y="449378"/>
                    </a:lnTo>
                    <a:lnTo>
                      <a:pt x="392869" y="532416"/>
                    </a:lnTo>
                    <a:cubicBezTo>
                      <a:pt x="407273" y="546820"/>
                      <a:pt x="430625" y="546820"/>
                      <a:pt x="445029" y="532416"/>
                    </a:cubicBezTo>
                    <a:lnTo>
                      <a:pt x="689535" y="287910"/>
                    </a:lnTo>
                    <a:lnTo>
                      <a:pt x="767779" y="366152"/>
                    </a:lnTo>
                    <a:cubicBezTo>
                      <a:pt x="782183" y="380556"/>
                      <a:pt x="805537" y="380556"/>
                      <a:pt x="819939" y="366152"/>
                    </a:cubicBezTo>
                    <a:lnTo>
                      <a:pt x="1060162" y="125929"/>
                    </a:lnTo>
                    <a:lnTo>
                      <a:pt x="1060162" y="183377"/>
                    </a:lnTo>
                    <a:cubicBezTo>
                      <a:pt x="1060162" y="203238"/>
                      <a:pt x="1075424" y="220326"/>
                      <a:pt x="1095262" y="221259"/>
                    </a:cubicBezTo>
                    <a:cubicBezTo>
                      <a:pt x="1116444" y="222256"/>
                      <a:pt x="1133929" y="205378"/>
                      <a:pt x="1133929" y="184418"/>
                    </a:cubicBezTo>
                    <a:lnTo>
                      <a:pt x="1133929" y="36884"/>
                    </a:lnTo>
                    <a:cubicBezTo>
                      <a:pt x="1133929" y="16515"/>
                      <a:pt x="1117416" y="0"/>
                      <a:pt x="1097046" y="0"/>
                    </a:cubicBezTo>
                    <a:close/>
                  </a:path>
                </a:pathLst>
              </a:custGeom>
              <a:noFill/>
              <a:ln w="15875" cap="rnd">
                <a:solidFill>
                  <a:schemeClr val="tx1"/>
                </a:solidFill>
                <a:prstDash val="solid"/>
                <a:round/>
              </a:ln>
            </p:spPr>
            <p:txBody>
              <a:bodyPr rtlCol="0" anchor="ctr"/>
              <a:lstStyle/>
              <a:p>
                <a:endParaRPr lang="en-US" sz="1500"/>
              </a:p>
            </p:txBody>
          </p:sp>
          <p:grpSp>
            <p:nvGrpSpPr>
              <p:cNvPr id="41" name="Graphic 107">
                <a:extLst>
                  <a:ext uri="{FF2B5EF4-FFF2-40B4-BE49-F238E27FC236}">
                    <a16:creationId xmlns:a16="http://schemas.microsoft.com/office/drawing/2014/main" id="{F4D263FC-D506-42CF-0DD6-1F9C695045BD}"/>
                  </a:ext>
                </a:extLst>
              </p:cNvPr>
              <p:cNvGrpSpPr>
                <a:grpSpLocks noGrp="1" noUngrp="1" noRot="1" noMove="1" noResize="1"/>
              </p:cNvGrpSpPr>
              <p:nvPr/>
            </p:nvGrpSpPr>
            <p:grpSpPr>
              <a:xfrm>
                <a:off x="8059748" y="2149333"/>
                <a:ext cx="69987" cy="170487"/>
                <a:chOff x="7119903" y="6679708"/>
                <a:chExt cx="117650" cy="286593"/>
              </a:xfrm>
              <a:noFill/>
            </p:grpSpPr>
            <p:sp>
              <p:nvSpPr>
                <p:cNvPr id="43" name="Freeform 177">
                  <a:extLst>
                    <a:ext uri="{FF2B5EF4-FFF2-40B4-BE49-F238E27FC236}">
                      <a16:creationId xmlns:a16="http://schemas.microsoft.com/office/drawing/2014/main" id="{27664EF3-A24C-98B9-D7D6-CD8B260FB7C5}"/>
                    </a:ext>
                  </a:extLst>
                </p:cNvPr>
                <p:cNvSpPr>
                  <a:spLocks noGrp="1" noRot="1" noMove="1" noResize="1" noEditPoints="1" noAdjustHandles="1" noChangeArrowheads="1" noChangeShapeType="1"/>
                </p:cNvSpPr>
                <p:nvPr/>
              </p:nvSpPr>
              <p:spPr>
                <a:xfrm>
                  <a:off x="7178469" y="6679708"/>
                  <a:ext cx="2282" cy="286593"/>
                </a:xfrm>
                <a:custGeom>
                  <a:avLst/>
                  <a:gdLst>
                    <a:gd name="connsiteX0" fmla="*/ 0 w 2282"/>
                    <a:gd name="connsiteY0" fmla="*/ 0 h 286593"/>
                    <a:gd name="connsiteX1" fmla="*/ 0 w 2282"/>
                    <a:gd name="connsiteY1" fmla="*/ 286593 h 286593"/>
                  </a:gdLst>
                  <a:ahLst/>
                  <a:cxnLst>
                    <a:cxn ang="0">
                      <a:pos x="connsiteX0" y="connsiteY0"/>
                    </a:cxn>
                    <a:cxn ang="0">
                      <a:pos x="connsiteX1" y="connsiteY1"/>
                    </a:cxn>
                  </a:cxnLst>
                  <a:rect l="l" t="t" r="r" b="b"/>
                  <a:pathLst>
                    <a:path w="2282" h="286593">
                      <a:moveTo>
                        <a:pt x="0" y="0"/>
                      </a:moveTo>
                      <a:lnTo>
                        <a:pt x="0" y="286593"/>
                      </a:lnTo>
                    </a:path>
                  </a:pathLst>
                </a:custGeom>
                <a:ln w="15875" cap="rnd">
                  <a:solidFill>
                    <a:schemeClr val="tx1"/>
                  </a:solidFill>
                  <a:prstDash val="solid"/>
                  <a:round/>
                </a:ln>
              </p:spPr>
              <p:txBody>
                <a:bodyPr rtlCol="0" anchor="ctr"/>
                <a:lstStyle/>
                <a:p>
                  <a:endParaRPr lang="en-US" sz="1500"/>
                </a:p>
              </p:txBody>
            </p:sp>
            <p:sp>
              <p:nvSpPr>
                <p:cNvPr id="44" name="Freeform 178">
                  <a:extLst>
                    <a:ext uri="{FF2B5EF4-FFF2-40B4-BE49-F238E27FC236}">
                      <a16:creationId xmlns:a16="http://schemas.microsoft.com/office/drawing/2014/main" id="{5647B1A9-53D9-2634-D23B-325E7D7FE202}"/>
                    </a:ext>
                  </a:extLst>
                </p:cNvPr>
                <p:cNvSpPr>
                  <a:spLocks noGrp="1" noRot="1" noMove="1" noResize="1" noEditPoints="1" noAdjustHandles="1" noChangeArrowheads="1" noChangeShapeType="1"/>
                </p:cNvSpPr>
                <p:nvPr/>
              </p:nvSpPr>
              <p:spPr>
                <a:xfrm>
                  <a:off x="7119919" y="6823006"/>
                  <a:ext cx="117635" cy="117312"/>
                </a:xfrm>
                <a:custGeom>
                  <a:avLst/>
                  <a:gdLst>
                    <a:gd name="connsiteX0" fmla="*/ 5 w 117635"/>
                    <a:gd name="connsiteY0" fmla="*/ 58666 h 117312"/>
                    <a:gd name="connsiteX1" fmla="*/ 58810 w 117635"/>
                    <a:gd name="connsiteY1" fmla="*/ 117312 h 117312"/>
                    <a:gd name="connsiteX2" fmla="*/ 81240 w 117635"/>
                    <a:gd name="connsiteY2" fmla="*/ 8391 h 117312"/>
                    <a:gd name="connsiteX3" fmla="*/ 58810 w 117635"/>
                    <a:gd name="connsiteY3" fmla="*/ 0 h 117312"/>
                    <a:gd name="connsiteX4" fmla="*/ 58557 w 117635"/>
                    <a:gd name="connsiteY4" fmla="*/ 0 h 117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35" h="117312">
                      <a:moveTo>
                        <a:pt x="5" y="58666"/>
                      </a:moveTo>
                      <a:cubicBezTo>
                        <a:pt x="-365" y="87803"/>
                        <a:pt x="21905" y="117312"/>
                        <a:pt x="58810" y="117312"/>
                      </a:cubicBezTo>
                      <a:cubicBezTo>
                        <a:pt x="121397" y="117312"/>
                        <a:pt x="141935" y="32389"/>
                        <a:pt x="81240" y="8391"/>
                      </a:cubicBezTo>
                      <a:cubicBezTo>
                        <a:pt x="73196" y="5210"/>
                        <a:pt x="65910" y="2328"/>
                        <a:pt x="58810" y="0"/>
                      </a:cubicBezTo>
                      <a:lnTo>
                        <a:pt x="58557" y="0"/>
                      </a:lnTo>
                    </a:path>
                  </a:pathLst>
                </a:custGeom>
                <a:noFill/>
                <a:ln w="15875" cap="rnd">
                  <a:solidFill>
                    <a:schemeClr val="tx1"/>
                  </a:solidFill>
                  <a:prstDash val="solid"/>
                  <a:round/>
                </a:ln>
              </p:spPr>
              <p:txBody>
                <a:bodyPr rtlCol="0" anchor="ctr"/>
                <a:lstStyle/>
                <a:p>
                  <a:endParaRPr lang="en-US" sz="1500"/>
                </a:p>
              </p:txBody>
            </p:sp>
            <p:sp>
              <p:nvSpPr>
                <p:cNvPr id="45" name="Freeform 179">
                  <a:extLst>
                    <a:ext uri="{FF2B5EF4-FFF2-40B4-BE49-F238E27FC236}">
                      <a16:creationId xmlns:a16="http://schemas.microsoft.com/office/drawing/2014/main" id="{0458D83A-7C9B-72AB-ABED-13DFD0EFBB91}"/>
                    </a:ext>
                  </a:extLst>
                </p:cNvPr>
                <p:cNvSpPr>
                  <a:spLocks noGrp="1" noRot="1" noMove="1" noResize="1" noEditPoints="1" noAdjustHandles="1" noChangeArrowheads="1" noChangeShapeType="1"/>
                </p:cNvSpPr>
                <p:nvPr/>
              </p:nvSpPr>
              <p:spPr>
                <a:xfrm>
                  <a:off x="7119903" y="6705691"/>
                  <a:ext cx="112006" cy="117312"/>
                </a:xfrm>
                <a:custGeom>
                  <a:avLst/>
                  <a:gdLst>
                    <a:gd name="connsiteX0" fmla="*/ 59079 w 112006"/>
                    <a:gd name="connsiteY0" fmla="*/ 117312 h 117312"/>
                    <a:gd name="connsiteX1" fmla="*/ 58826 w 112006"/>
                    <a:gd name="connsiteY1" fmla="*/ 117312 h 117312"/>
                    <a:gd name="connsiteX2" fmla="*/ 36396 w 112006"/>
                    <a:gd name="connsiteY2" fmla="*/ 108921 h 117312"/>
                    <a:gd name="connsiteX3" fmla="*/ 58826 w 112006"/>
                    <a:gd name="connsiteY3" fmla="*/ 0 h 117312"/>
                    <a:gd name="connsiteX4" fmla="*/ 112006 w 112006"/>
                    <a:gd name="connsiteY4" fmla="*/ 33058 h 117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06" h="117312">
                      <a:moveTo>
                        <a:pt x="59079" y="117312"/>
                      </a:moveTo>
                      <a:lnTo>
                        <a:pt x="58826" y="117312"/>
                      </a:lnTo>
                      <a:cubicBezTo>
                        <a:pt x="51727" y="114985"/>
                        <a:pt x="44442" y="112102"/>
                        <a:pt x="36396" y="108921"/>
                      </a:cubicBezTo>
                      <a:cubicBezTo>
                        <a:pt x="-24302" y="84924"/>
                        <a:pt x="-3761" y="0"/>
                        <a:pt x="58826" y="0"/>
                      </a:cubicBezTo>
                      <a:cubicBezTo>
                        <a:pt x="84622" y="0"/>
                        <a:pt x="103271" y="14432"/>
                        <a:pt x="112006" y="33058"/>
                      </a:cubicBezTo>
                    </a:path>
                  </a:pathLst>
                </a:custGeom>
                <a:noFill/>
                <a:ln w="15875" cap="rnd">
                  <a:solidFill>
                    <a:schemeClr val="tx1"/>
                  </a:solidFill>
                  <a:prstDash val="solid"/>
                  <a:round/>
                </a:ln>
              </p:spPr>
              <p:txBody>
                <a:bodyPr rtlCol="0" anchor="ctr"/>
                <a:lstStyle/>
                <a:p>
                  <a:endParaRPr lang="en-US" sz="1500"/>
                </a:p>
              </p:txBody>
            </p:sp>
          </p:grpSp>
          <p:sp>
            <p:nvSpPr>
              <p:cNvPr id="42" name="Freeform 180">
                <a:extLst>
                  <a:ext uri="{FF2B5EF4-FFF2-40B4-BE49-F238E27FC236}">
                    <a16:creationId xmlns:a16="http://schemas.microsoft.com/office/drawing/2014/main" id="{5755CD0A-B749-C698-926A-A532DDC5B09F}"/>
                  </a:ext>
                </a:extLst>
              </p:cNvPr>
              <p:cNvSpPr>
                <a:spLocks noGrp="1" noRot="1" noMove="1" noResize="1" noEditPoints="1" noAdjustHandles="1" noChangeArrowheads="1" noChangeShapeType="1"/>
              </p:cNvSpPr>
              <p:nvPr/>
            </p:nvSpPr>
            <p:spPr>
              <a:xfrm>
                <a:off x="7974643" y="2114478"/>
                <a:ext cx="240197" cy="240197"/>
              </a:xfrm>
              <a:custGeom>
                <a:avLst/>
                <a:gdLst>
                  <a:gd name="connsiteX0" fmla="*/ 403778 w 403778"/>
                  <a:gd name="connsiteY0" fmla="*/ 201889 h 403778"/>
                  <a:gd name="connsiteX1" fmla="*/ 201889 w 403778"/>
                  <a:gd name="connsiteY1" fmla="*/ 403778 h 403778"/>
                  <a:gd name="connsiteX2" fmla="*/ 0 w 403778"/>
                  <a:gd name="connsiteY2" fmla="*/ 201889 h 403778"/>
                  <a:gd name="connsiteX3" fmla="*/ 201889 w 403778"/>
                  <a:gd name="connsiteY3" fmla="*/ 0 h 403778"/>
                  <a:gd name="connsiteX4" fmla="*/ 403778 w 403778"/>
                  <a:gd name="connsiteY4" fmla="*/ 201889 h 403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78" h="403778">
                    <a:moveTo>
                      <a:pt x="403778" y="201889"/>
                    </a:moveTo>
                    <a:cubicBezTo>
                      <a:pt x="403778" y="313389"/>
                      <a:pt x="313389" y="403778"/>
                      <a:pt x="201889" y="403778"/>
                    </a:cubicBezTo>
                    <a:cubicBezTo>
                      <a:pt x="90389" y="403778"/>
                      <a:pt x="0" y="313389"/>
                      <a:pt x="0" y="201889"/>
                    </a:cubicBezTo>
                    <a:cubicBezTo>
                      <a:pt x="0" y="90389"/>
                      <a:pt x="90389" y="0"/>
                      <a:pt x="201889" y="0"/>
                    </a:cubicBezTo>
                    <a:cubicBezTo>
                      <a:pt x="313389" y="0"/>
                      <a:pt x="403778" y="90389"/>
                      <a:pt x="403778" y="201889"/>
                    </a:cubicBezTo>
                    <a:close/>
                  </a:path>
                </a:pathLst>
              </a:custGeom>
              <a:noFill/>
              <a:ln w="15875" cap="rnd">
                <a:solidFill>
                  <a:schemeClr val="tx1"/>
                </a:solidFill>
                <a:prstDash val="solid"/>
                <a:round/>
              </a:ln>
            </p:spPr>
            <p:txBody>
              <a:bodyPr rtlCol="0" anchor="ctr"/>
              <a:lstStyle/>
              <a:p>
                <a:endParaRPr lang="en-US" sz="1500"/>
              </a:p>
            </p:txBody>
          </p:sp>
        </p:grpSp>
        <p:grpSp>
          <p:nvGrpSpPr>
            <p:cNvPr id="55" name="Group 54">
              <a:extLst>
                <a:ext uri="{FF2B5EF4-FFF2-40B4-BE49-F238E27FC236}">
                  <a16:creationId xmlns:a16="http://schemas.microsoft.com/office/drawing/2014/main" id="{F0AAD6FC-407A-A001-99E5-C5A5B206BC24}"/>
                </a:ext>
              </a:extLst>
            </p:cNvPr>
            <p:cNvGrpSpPr>
              <a:grpSpLocks noGrp="1" noUngrp="1" noRot="1" noMove="1" noResize="1"/>
            </p:cNvGrpSpPr>
            <p:nvPr userDrawn="1"/>
          </p:nvGrpSpPr>
          <p:grpSpPr>
            <a:xfrm>
              <a:off x="762000" y="3906834"/>
              <a:ext cx="556312" cy="556268"/>
              <a:chOff x="977463" y="4607332"/>
              <a:chExt cx="667574" cy="667522"/>
            </a:xfrm>
          </p:grpSpPr>
          <p:sp>
            <p:nvSpPr>
              <p:cNvPr id="56" name="Freeform 145">
                <a:extLst>
                  <a:ext uri="{FF2B5EF4-FFF2-40B4-BE49-F238E27FC236}">
                    <a16:creationId xmlns:a16="http://schemas.microsoft.com/office/drawing/2014/main" id="{3F449FD8-2962-03DD-D9E3-DEF767BC76E4}"/>
                  </a:ext>
                </a:extLst>
              </p:cNvPr>
              <p:cNvSpPr>
                <a:spLocks noGrp="1" noRot="1" noMove="1" noResize="1" noEditPoints="1" noAdjustHandles="1" noChangeArrowheads="1" noChangeShapeType="1"/>
              </p:cNvSpPr>
              <p:nvPr/>
            </p:nvSpPr>
            <p:spPr>
              <a:xfrm flipV="1">
                <a:off x="996260" y="4607332"/>
                <a:ext cx="629978" cy="303794"/>
              </a:xfrm>
              <a:custGeom>
                <a:avLst/>
                <a:gdLst>
                  <a:gd name="connsiteX0" fmla="*/ 130518 w 1059011"/>
                  <a:gd name="connsiteY0" fmla="*/ 1370 h 510686"/>
                  <a:gd name="connsiteX1" fmla="*/ 378778 w 1059011"/>
                  <a:gd name="connsiteY1" fmla="*/ 249629 h 510686"/>
                  <a:gd name="connsiteX2" fmla="*/ 620683 w 1059011"/>
                  <a:gd name="connsiteY2" fmla="*/ 7727 h 510686"/>
                  <a:gd name="connsiteX3" fmla="*/ 967269 w 1059011"/>
                  <a:gd name="connsiteY3" fmla="*/ 354312 h 510686"/>
                  <a:gd name="connsiteX4" fmla="*/ 1006699 w 1059011"/>
                  <a:gd name="connsiteY4" fmla="*/ 314882 h 510686"/>
                  <a:gd name="connsiteX5" fmla="*/ 1059178 w 1059011"/>
                  <a:gd name="connsiteY5" fmla="*/ 510737 h 510686"/>
                  <a:gd name="connsiteX6" fmla="*/ 863323 w 1059011"/>
                  <a:gd name="connsiteY6" fmla="*/ 458258 h 510686"/>
                  <a:gd name="connsiteX7" fmla="*/ 902753 w 1059011"/>
                  <a:gd name="connsiteY7" fmla="*/ 418825 h 510686"/>
                  <a:gd name="connsiteX8" fmla="*/ 620683 w 1059011"/>
                  <a:gd name="connsiteY8" fmla="*/ 136753 h 510686"/>
                  <a:gd name="connsiteX9" fmla="*/ 378778 w 1059011"/>
                  <a:gd name="connsiteY9" fmla="*/ 378658 h 510686"/>
                  <a:gd name="connsiteX10" fmla="*/ 166 w 1059011"/>
                  <a:gd name="connsiteY10" fmla="*/ 51 h 51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9011" h="510686">
                    <a:moveTo>
                      <a:pt x="130518" y="1370"/>
                    </a:moveTo>
                    <a:lnTo>
                      <a:pt x="378778" y="249629"/>
                    </a:lnTo>
                    <a:lnTo>
                      <a:pt x="620683" y="7727"/>
                    </a:lnTo>
                    <a:lnTo>
                      <a:pt x="967269" y="354312"/>
                    </a:lnTo>
                    <a:lnTo>
                      <a:pt x="1006699" y="314882"/>
                    </a:lnTo>
                    <a:lnTo>
                      <a:pt x="1059178" y="510737"/>
                    </a:lnTo>
                    <a:lnTo>
                      <a:pt x="863323" y="458258"/>
                    </a:lnTo>
                    <a:lnTo>
                      <a:pt x="902753" y="418825"/>
                    </a:lnTo>
                    <a:lnTo>
                      <a:pt x="620683" y="136753"/>
                    </a:lnTo>
                    <a:lnTo>
                      <a:pt x="378778" y="378658"/>
                    </a:lnTo>
                    <a:lnTo>
                      <a:pt x="166" y="51"/>
                    </a:lnTo>
                  </a:path>
                </a:pathLst>
              </a:custGeom>
              <a:noFill/>
              <a:ln w="15875" cap="rnd">
                <a:solidFill>
                  <a:schemeClr val="tx1"/>
                </a:solidFill>
                <a:prstDash val="solid"/>
                <a:round/>
              </a:ln>
            </p:spPr>
            <p:txBody>
              <a:bodyPr rtlCol="0" anchor="ctr"/>
              <a:lstStyle/>
              <a:p>
                <a:endParaRPr lang="en-US" sz="1500"/>
              </a:p>
            </p:txBody>
          </p:sp>
          <p:sp>
            <p:nvSpPr>
              <p:cNvPr id="57" name="Freeform 146">
                <a:extLst>
                  <a:ext uri="{FF2B5EF4-FFF2-40B4-BE49-F238E27FC236}">
                    <a16:creationId xmlns:a16="http://schemas.microsoft.com/office/drawing/2014/main" id="{8C44865E-D615-FF7C-EFB6-1498A5D4DEDB}"/>
                  </a:ext>
                </a:extLst>
              </p:cNvPr>
              <p:cNvSpPr>
                <a:spLocks noGrp="1" noRot="1" noMove="1" noResize="1" noEditPoints="1" noAdjustHandles="1" noChangeArrowheads="1" noChangeShapeType="1"/>
              </p:cNvSpPr>
              <p:nvPr/>
            </p:nvSpPr>
            <p:spPr>
              <a:xfrm flipV="1">
                <a:off x="1031737" y="4965491"/>
                <a:ext cx="295952" cy="255089"/>
              </a:xfrm>
              <a:custGeom>
                <a:avLst/>
                <a:gdLst>
                  <a:gd name="connsiteX0" fmla="*/ 367492 w 497504"/>
                  <a:gd name="connsiteY0" fmla="*/ 429397 h 428812"/>
                  <a:gd name="connsiteX1" fmla="*/ 80666 w 497504"/>
                  <a:gd name="connsiteY1" fmla="*/ 429397 h 428812"/>
                  <a:gd name="connsiteX2" fmla="*/ 264 w 497504"/>
                  <a:gd name="connsiteY2" fmla="*/ 348995 h 428812"/>
                  <a:gd name="connsiteX3" fmla="*/ 264 w 497504"/>
                  <a:gd name="connsiteY3" fmla="*/ 80987 h 428812"/>
                  <a:gd name="connsiteX4" fmla="*/ 80666 w 497504"/>
                  <a:gd name="connsiteY4" fmla="*/ 585 h 428812"/>
                  <a:gd name="connsiteX5" fmla="*/ 497769 w 497504"/>
                  <a:gd name="connsiteY5" fmla="*/ 585 h 428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504" h="428812">
                    <a:moveTo>
                      <a:pt x="367492" y="429397"/>
                    </a:moveTo>
                    <a:lnTo>
                      <a:pt x="80666" y="429397"/>
                    </a:lnTo>
                    <a:cubicBezTo>
                      <a:pt x="80666" y="384992"/>
                      <a:pt x="44669" y="348995"/>
                      <a:pt x="264" y="348995"/>
                    </a:cubicBezTo>
                    <a:lnTo>
                      <a:pt x="264" y="80987"/>
                    </a:lnTo>
                    <a:cubicBezTo>
                      <a:pt x="44669" y="80987"/>
                      <a:pt x="80666" y="44990"/>
                      <a:pt x="80666" y="585"/>
                    </a:cubicBezTo>
                    <a:lnTo>
                      <a:pt x="497769" y="585"/>
                    </a:lnTo>
                  </a:path>
                </a:pathLst>
              </a:custGeom>
              <a:noFill/>
              <a:ln w="15875" cap="rnd">
                <a:solidFill>
                  <a:schemeClr val="tx1"/>
                </a:solidFill>
                <a:prstDash val="solid"/>
                <a:round/>
              </a:ln>
            </p:spPr>
            <p:txBody>
              <a:bodyPr rtlCol="0" anchor="ctr"/>
              <a:lstStyle/>
              <a:p>
                <a:endParaRPr lang="en-US" sz="1500"/>
              </a:p>
            </p:txBody>
          </p:sp>
          <p:sp>
            <p:nvSpPr>
              <p:cNvPr id="58" name="Freeform 147">
                <a:extLst>
                  <a:ext uri="{FF2B5EF4-FFF2-40B4-BE49-F238E27FC236}">
                    <a16:creationId xmlns:a16="http://schemas.microsoft.com/office/drawing/2014/main" id="{268DE525-8B54-37CB-4BD2-C6BF8240CA81}"/>
                  </a:ext>
                </a:extLst>
              </p:cNvPr>
              <p:cNvSpPr>
                <a:spLocks noGrp="1" noRot="1" noMove="1" noResize="1" noEditPoints="1" noAdjustHandles="1" noChangeArrowheads="1" noChangeShapeType="1"/>
              </p:cNvSpPr>
              <p:nvPr/>
            </p:nvSpPr>
            <p:spPr>
              <a:xfrm flipV="1">
                <a:off x="1253637" y="5035595"/>
                <a:ext cx="114881" cy="114880"/>
              </a:xfrm>
              <a:custGeom>
                <a:avLst/>
                <a:gdLst>
                  <a:gd name="connsiteX0" fmla="*/ 299 w 193118"/>
                  <a:gd name="connsiteY0" fmla="*/ 97049 h 193116"/>
                  <a:gd name="connsiteX1" fmla="*/ 96857 w 193118"/>
                  <a:gd name="connsiteY1" fmla="*/ 193607 h 193116"/>
                  <a:gd name="connsiteX2" fmla="*/ 193417 w 193118"/>
                  <a:gd name="connsiteY2" fmla="*/ 97049 h 193116"/>
                  <a:gd name="connsiteX3" fmla="*/ 96857 w 193118"/>
                  <a:gd name="connsiteY3" fmla="*/ 491 h 193116"/>
                  <a:gd name="connsiteX4" fmla="*/ 299 w 193118"/>
                  <a:gd name="connsiteY4" fmla="*/ 97049 h 193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18" h="193116">
                    <a:moveTo>
                      <a:pt x="299" y="97049"/>
                    </a:moveTo>
                    <a:cubicBezTo>
                      <a:pt x="299" y="150377"/>
                      <a:pt x="43529" y="193607"/>
                      <a:pt x="96857" y="193607"/>
                    </a:cubicBezTo>
                    <a:cubicBezTo>
                      <a:pt x="150185" y="193607"/>
                      <a:pt x="193417" y="150377"/>
                      <a:pt x="193417" y="97049"/>
                    </a:cubicBezTo>
                    <a:cubicBezTo>
                      <a:pt x="193417" y="43721"/>
                      <a:pt x="150185" y="491"/>
                      <a:pt x="96857" y="491"/>
                    </a:cubicBezTo>
                    <a:cubicBezTo>
                      <a:pt x="43529" y="491"/>
                      <a:pt x="299" y="43721"/>
                      <a:pt x="299" y="97049"/>
                    </a:cubicBezTo>
                    <a:close/>
                  </a:path>
                </a:pathLst>
              </a:custGeom>
              <a:noFill/>
              <a:ln w="15875" cap="rnd">
                <a:solidFill>
                  <a:schemeClr val="tx1"/>
                </a:solidFill>
                <a:prstDash val="solid"/>
                <a:round/>
              </a:ln>
            </p:spPr>
            <p:txBody>
              <a:bodyPr rtlCol="0" anchor="ctr"/>
              <a:lstStyle/>
              <a:p>
                <a:endParaRPr lang="en-US" sz="1500"/>
              </a:p>
            </p:txBody>
          </p:sp>
          <p:sp>
            <p:nvSpPr>
              <p:cNvPr id="59" name="Freeform 148">
                <a:extLst>
                  <a:ext uri="{FF2B5EF4-FFF2-40B4-BE49-F238E27FC236}">
                    <a16:creationId xmlns:a16="http://schemas.microsoft.com/office/drawing/2014/main" id="{5FD9E8FA-7C94-FD1A-1F31-35D6563B25B3}"/>
                  </a:ext>
                </a:extLst>
              </p:cNvPr>
              <p:cNvSpPr>
                <a:spLocks noGrp="1" noRot="1" noMove="1" noResize="1" noEditPoints="1" noAdjustHandles="1" noChangeArrowheads="1" noChangeShapeType="1"/>
              </p:cNvSpPr>
              <p:nvPr/>
            </p:nvSpPr>
            <p:spPr>
              <a:xfrm flipV="1">
                <a:off x="1128074" y="5093035"/>
                <a:ext cx="35278" cy="1017"/>
              </a:xfrm>
              <a:custGeom>
                <a:avLst/>
                <a:gdLst>
                  <a:gd name="connsiteX0" fmla="*/ 59496 w 59303"/>
                  <a:gd name="connsiteY0" fmla="*/ 491 h 1710"/>
                  <a:gd name="connsiteX1" fmla="*/ 192 w 59303"/>
                  <a:gd name="connsiteY1" fmla="*/ 491 h 1710"/>
                </a:gdLst>
                <a:ahLst/>
                <a:cxnLst>
                  <a:cxn ang="0">
                    <a:pos x="connsiteX0" y="connsiteY0"/>
                  </a:cxn>
                  <a:cxn ang="0">
                    <a:pos x="connsiteX1" y="connsiteY1"/>
                  </a:cxn>
                </a:cxnLst>
                <a:rect l="l" t="t" r="r" b="b"/>
                <a:pathLst>
                  <a:path w="59303" h="1710">
                    <a:moveTo>
                      <a:pt x="59496" y="491"/>
                    </a:moveTo>
                    <a:lnTo>
                      <a:pt x="192" y="491"/>
                    </a:lnTo>
                  </a:path>
                </a:pathLst>
              </a:custGeom>
              <a:noFill/>
              <a:ln w="15875" cap="rnd">
                <a:solidFill>
                  <a:schemeClr val="tx1"/>
                </a:solidFill>
                <a:prstDash val="solid"/>
                <a:round/>
              </a:ln>
            </p:spPr>
            <p:txBody>
              <a:bodyPr rtlCol="0" anchor="ctr"/>
              <a:lstStyle/>
              <a:p>
                <a:endParaRPr lang="en-US" sz="1500"/>
              </a:p>
            </p:txBody>
          </p:sp>
          <p:sp>
            <p:nvSpPr>
              <p:cNvPr id="60" name="Freeform 149">
                <a:extLst>
                  <a:ext uri="{FF2B5EF4-FFF2-40B4-BE49-F238E27FC236}">
                    <a16:creationId xmlns:a16="http://schemas.microsoft.com/office/drawing/2014/main" id="{AB56AF37-BACB-7F88-F53D-AF985CF26344}"/>
                  </a:ext>
                </a:extLst>
              </p:cNvPr>
              <p:cNvSpPr>
                <a:spLocks noGrp="1" noRot="1" noMove="1" noResize="1" noEditPoints="1" noAdjustHandles="1" noChangeArrowheads="1" noChangeShapeType="1"/>
              </p:cNvSpPr>
              <p:nvPr/>
            </p:nvSpPr>
            <p:spPr>
              <a:xfrm flipV="1">
                <a:off x="977463" y="4911216"/>
                <a:ext cx="667574" cy="363637"/>
              </a:xfrm>
              <a:custGeom>
                <a:avLst/>
                <a:gdLst>
                  <a:gd name="connsiteX0" fmla="*/ 435942 w 1122211"/>
                  <a:gd name="connsiteY0" fmla="*/ 357 h 611285"/>
                  <a:gd name="connsiteX1" fmla="*/ 1122498 w 1122211"/>
                  <a:gd name="connsiteY1" fmla="*/ 357 h 611285"/>
                  <a:gd name="connsiteX2" fmla="*/ 1122498 w 1122211"/>
                  <a:gd name="connsiteY2" fmla="*/ 611643 h 611285"/>
                  <a:gd name="connsiteX3" fmla="*/ 286 w 1122211"/>
                  <a:gd name="connsiteY3" fmla="*/ 611643 h 611285"/>
                  <a:gd name="connsiteX4" fmla="*/ 286 w 1122211"/>
                  <a:gd name="connsiteY4" fmla="*/ 357 h 611285"/>
                  <a:gd name="connsiteX5" fmla="*/ 597962 w 1122211"/>
                  <a:gd name="connsiteY5" fmla="*/ 357 h 61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211" h="611285">
                    <a:moveTo>
                      <a:pt x="435942" y="357"/>
                    </a:moveTo>
                    <a:lnTo>
                      <a:pt x="1122498" y="357"/>
                    </a:lnTo>
                    <a:lnTo>
                      <a:pt x="1122498" y="611643"/>
                    </a:lnTo>
                    <a:lnTo>
                      <a:pt x="286" y="611643"/>
                    </a:lnTo>
                    <a:lnTo>
                      <a:pt x="286" y="357"/>
                    </a:lnTo>
                    <a:lnTo>
                      <a:pt x="597962" y="357"/>
                    </a:lnTo>
                  </a:path>
                </a:pathLst>
              </a:custGeom>
              <a:noFill/>
              <a:ln w="15875" cap="rnd">
                <a:solidFill>
                  <a:schemeClr val="tx1"/>
                </a:solidFill>
                <a:prstDash val="solid"/>
                <a:round/>
              </a:ln>
            </p:spPr>
            <p:txBody>
              <a:bodyPr rtlCol="0" anchor="ctr"/>
              <a:lstStyle/>
              <a:p>
                <a:endParaRPr lang="en-US" sz="1500"/>
              </a:p>
            </p:txBody>
          </p:sp>
          <p:sp>
            <p:nvSpPr>
              <p:cNvPr id="61" name="Freeform 150">
                <a:extLst>
                  <a:ext uri="{FF2B5EF4-FFF2-40B4-BE49-F238E27FC236}">
                    <a16:creationId xmlns:a16="http://schemas.microsoft.com/office/drawing/2014/main" id="{CD3579BF-D5D5-7E01-C640-D2698AD3F9C2}"/>
                  </a:ext>
                </a:extLst>
              </p:cNvPr>
              <p:cNvSpPr>
                <a:spLocks noGrp="1" noRot="1" noMove="1" noResize="1" noEditPoints="1" noAdjustHandles="1" noChangeArrowheads="1" noChangeShapeType="1"/>
              </p:cNvSpPr>
              <p:nvPr/>
            </p:nvSpPr>
            <p:spPr>
              <a:xfrm flipV="1">
                <a:off x="1482214" y="5209725"/>
                <a:ext cx="162823" cy="65129"/>
              </a:xfrm>
              <a:custGeom>
                <a:avLst/>
                <a:gdLst>
                  <a:gd name="connsiteX0" fmla="*/ 219593 w 273710"/>
                  <a:gd name="connsiteY0" fmla="*/ 613 h 109484"/>
                  <a:gd name="connsiteX1" fmla="*/ 55367 w 273710"/>
                  <a:gd name="connsiteY1" fmla="*/ 613 h 109484"/>
                  <a:gd name="connsiteX2" fmla="*/ 625 w 273710"/>
                  <a:gd name="connsiteY2" fmla="*/ 55355 h 109484"/>
                  <a:gd name="connsiteX3" fmla="*/ 625 w 273710"/>
                  <a:gd name="connsiteY3" fmla="*/ 55355 h 109484"/>
                  <a:gd name="connsiteX4" fmla="*/ 55367 w 273710"/>
                  <a:gd name="connsiteY4" fmla="*/ 110097 h 109484"/>
                  <a:gd name="connsiteX5" fmla="*/ 219593 w 273710"/>
                  <a:gd name="connsiteY5" fmla="*/ 110097 h 109484"/>
                  <a:gd name="connsiteX6" fmla="*/ 274335 w 273710"/>
                  <a:gd name="connsiteY6" fmla="*/ 55355 h 109484"/>
                  <a:gd name="connsiteX7" fmla="*/ 274335 w 273710"/>
                  <a:gd name="connsiteY7" fmla="*/ 55355 h 109484"/>
                  <a:gd name="connsiteX8" fmla="*/ 219593 w 273710"/>
                  <a:gd name="connsiteY8" fmla="*/ 613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593" y="613"/>
                    </a:moveTo>
                    <a:lnTo>
                      <a:pt x="55367" y="613"/>
                    </a:lnTo>
                    <a:cubicBezTo>
                      <a:pt x="25134" y="613"/>
                      <a:pt x="625" y="25122"/>
                      <a:pt x="625" y="55355"/>
                    </a:cubicBezTo>
                    <a:lnTo>
                      <a:pt x="625" y="55355"/>
                    </a:lnTo>
                    <a:cubicBezTo>
                      <a:pt x="625" y="85589"/>
                      <a:pt x="25134" y="110097"/>
                      <a:pt x="55367" y="110097"/>
                    </a:cubicBezTo>
                    <a:lnTo>
                      <a:pt x="219593" y="110097"/>
                    </a:lnTo>
                    <a:cubicBezTo>
                      <a:pt x="249827" y="110097"/>
                      <a:pt x="274335" y="85589"/>
                      <a:pt x="274335" y="55355"/>
                    </a:cubicBezTo>
                    <a:lnTo>
                      <a:pt x="274335" y="55355"/>
                    </a:lnTo>
                    <a:cubicBezTo>
                      <a:pt x="274335" y="25122"/>
                      <a:pt x="249827" y="613"/>
                      <a:pt x="219593" y="613"/>
                    </a:cubicBezTo>
                    <a:close/>
                  </a:path>
                </a:pathLst>
              </a:custGeom>
              <a:noFill/>
              <a:ln w="15875" cap="rnd">
                <a:solidFill>
                  <a:schemeClr val="tx1"/>
                </a:solidFill>
                <a:prstDash val="solid"/>
                <a:round/>
              </a:ln>
            </p:spPr>
            <p:txBody>
              <a:bodyPr rtlCol="0" anchor="ctr"/>
              <a:lstStyle/>
              <a:p>
                <a:endParaRPr lang="en-US" sz="1500"/>
              </a:p>
            </p:txBody>
          </p:sp>
          <p:sp>
            <p:nvSpPr>
              <p:cNvPr id="62" name="Freeform 151">
                <a:extLst>
                  <a:ext uri="{FF2B5EF4-FFF2-40B4-BE49-F238E27FC236}">
                    <a16:creationId xmlns:a16="http://schemas.microsoft.com/office/drawing/2014/main" id="{295F6CC4-0652-E3D4-ECFB-784B6564ED9D}"/>
                  </a:ext>
                </a:extLst>
              </p:cNvPr>
              <p:cNvSpPr>
                <a:spLocks noGrp="1" noRot="1" noMove="1" noResize="1" noEditPoints="1" noAdjustHandles="1" noChangeArrowheads="1" noChangeShapeType="1"/>
              </p:cNvSpPr>
              <p:nvPr/>
            </p:nvSpPr>
            <p:spPr>
              <a:xfrm flipV="1">
                <a:off x="1482214" y="5144596"/>
                <a:ext cx="162823" cy="65129"/>
              </a:xfrm>
              <a:custGeom>
                <a:avLst/>
                <a:gdLst>
                  <a:gd name="connsiteX0" fmla="*/ 219593 w 273710"/>
                  <a:gd name="connsiteY0" fmla="*/ 549 h 109484"/>
                  <a:gd name="connsiteX1" fmla="*/ 55367 w 273710"/>
                  <a:gd name="connsiteY1" fmla="*/ 549 h 109484"/>
                  <a:gd name="connsiteX2" fmla="*/ 625 w 273710"/>
                  <a:gd name="connsiteY2" fmla="*/ 55291 h 109484"/>
                  <a:gd name="connsiteX3" fmla="*/ 625 w 273710"/>
                  <a:gd name="connsiteY3" fmla="*/ 55291 h 109484"/>
                  <a:gd name="connsiteX4" fmla="*/ 55367 w 273710"/>
                  <a:gd name="connsiteY4" fmla="*/ 110033 h 109484"/>
                  <a:gd name="connsiteX5" fmla="*/ 219593 w 273710"/>
                  <a:gd name="connsiteY5" fmla="*/ 110033 h 109484"/>
                  <a:gd name="connsiteX6" fmla="*/ 274335 w 273710"/>
                  <a:gd name="connsiteY6" fmla="*/ 55291 h 109484"/>
                  <a:gd name="connsiteX7" fmla="*/ 274335 w 273710"/>
                  <a:gd name="connsiteY7" fmla="*/ 55291 h 109484"/>
                  <a:gd name="connsiteX8" fmla="*/ 219593 w 273710"/>
                  <a:gd name="connsiteY8" fmla="*/ 549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593" y="549"/>
                    </a:moveTo>
                    <a:lnTo>
                      <a:pt x="55367" y="549"/>
                    </a:lnTo>
                    <a:cubicBezTo>
                      <a:pt x="25134" y="549"/>
                      <a:pt x="625" y="25058"/>
                      <a:pt x="625" y="55291"/>
                    </a:cubicBezTo>
                    <a:lnTo>
                      <a:pt x="625" y="55291"/>
                    </a:lnTo>
                    <a:cubicBezTo>
                      <a:pt x="625" y="85525"/>
                      <a:pt x="25134" y="110033"/>
                      <a:pt x="55367" y="110033"/>
                    </a:cubicBezTo>
                    <a:lnTo>
                      <a:pt x="219593" y="110033"/>
                    </a:lnTo>
                    <a:cubicBezTo>
                      <a:pt x="249827" y="110033"/>
                      <a:pt x="274335" y="85525"/>
                      <a:pt x="274335" y="55291"/>
                    </a:cubicBezTo>
                    <a:lnTo>
                      <a:pt x="274335" y="55291"/>
                    </a:lnTo>
                    <a:cubicBezTo>
                      <a:pt x="274335" y="25058"/>
                      <a:pt x="249827" y="549"/>
                      <a:pt x="219593" y="549"/>
                    </a:cubicBezTo>
                    <a:close/>
                  </a:path>
                </a:pathLst>
              </a:custGeom>
              <a:noFill/>
              <a:ln w="15875" cap="rnd">
                <a:solidFill>
                  <a:schemeClr val="tx1"/>
                </a:solidFill>
                <a:prstDash val="solid"/>
                <a:round/>
              </a:ln>
            </p:spPr>
            <p:txBody>
              <a:bodyPr rtlCol="0" anchor="ctr"/>
              <a:lstStyle/>
              <a:p>
                <a:endParaRPr lang="en-US" sz="1500"/>
              </a:p>
            </p:txBody>
          </p:sp>
          <p:sp>
            <p:nvSpPr>
              <p:cNvPr id="63" name="Freeform 152">
                <a:extLst>
                  <a:ext uri="{FF2B5EF4-FFF2-40B4-BE49-F238E27FC236}">
                    <a16:creationId xmlns:a16="http://schemas.microsoft.com/office/drawing/2014/main" id="{434AEF67-DF9F-E8A9-39E5-6B326CEFC584}"/>
                  </a:ext>
                </a:extLst>
              </p:cNvPr>
              <p:cNvSpPr>
                <a:spLocks noGrp="1" noRot="1" noMove="1" noResize="1" noEditPoints="1" noAdjustHandles="1" noChangeArrowheads="1" noChangeShapeType="1"/>
              </p:cNvSpPr>
              <p:nvPr/>
            </p:nvSpPr>
            <p:spPr>
              <a:xfrm flipV="1">
                <a:off x="1319391" y="5209725"/>
                <a:ext cx="162823" cy="65129"/>
              </a:xfrm>
              <a:custGeom>
                <a:avLst/>
                <a:gdLst>
                  <a:gd name="connsiteX0" fmla="*/ 219433 w 273710"/>
                  <a:gd name="connsiteY0" fmla="*/ 613 h 109484"/>
                  <a:gd name="connsiteX1" fmla="*/ 55207 w 273710"/>
                  <a:gd name="connsiteY1" fmla="*/ 613 h 109484"/>
                  <a:gd name="connsiteX2" fmla="*/ 465 w 273710"/>
                  <a:gd name="connsiteY2" fmla="*/ 55355 h 109484"/>
                  <a:gd name="connsiteX3" fmla="*/ 465 w 273710"/>
                  <a:gd name="connsiteY3" fmla="*/ 55355 h 109484"/>
                  <a:gd name="connsiteX4" fmla="*/ 55207 w 273710"/>
                  <a:gd name="connsiteY4" fmla="*/ 110097 h 109484"/>
                  <a:gd name="connsiteX5" fmla="*/ 219433 w 273710"/>
                  <a:gd name="connsiteY5" fmla="*/ 110097 h 109484"/>
                  <a:gd name="connsiteX6" fmla="*/ 274175 w 273710"/>
                  <a:gd name="connsiteY6" fmla="*/ 55355 h 109484"/>
                  <a:gd name="connsiteX7" fmla="*/ 274175 w 273710"/>
                  <a:gd name="connsiteY7" fmla="*/ 55355 h 109484"/>
                  <a:gd name="connsiteX8" fmla="*/ 219433 w 273710"/>
                  <a:gd name="connsiteY8" fmla="*/ 613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433" y="613"/>
                    </a:moveTo>
                    <a:lnTo>
                      <a:pt x="55207" y="613"/>
                    </a:lnTo>
                    <a:cubicBezTo>
                      <a:pt x="24974" y="613"/>
                      <a:pt x="465" y="25122"/>
                      <a:pt x="465" y="55355"/>
                    </a:cubicBezTo>
                    <a:lnTo>
                      <a:pt x="465" y="55355"/>
                    </a:lnTo>
                    <a:cubicBezTo>
                      <a:pt x="465" y="85589"/>
                      <a:pt x="24974" y="110097"/>
                      <a:pt x="55207" y="110097"/>
                    </a:cubicBezTo>
                    <a:lnTo>
                      <a:pt x="219433" y="110097"/>
                    </a:lnTo>
                    <a:cubicBezTo>
                      <a:pt x="249667" y="110097"/>
                      <a:pt x="274175" y="85589"/>
                      <a:pt x="274175" y="55355"/>
                    </a:cubicBezTo>
                    <a:lnTo>
                      <a:pt x="274175" y="55355"/>
                    </a:lnTo>
                    <a:cubicBezTo>
                      <a:pt x="274175" y="25122"/>
                      <a:pt x="249667" y="613"/>
                      <a:pt x="219433" y="613"/>
                    </a:cubicBezTo>
                    <a:close/>
                  </a:path>
                </a:pathLst>
              </a:custGeom>
              <a:noFill/>
              <a:ln w="15875" cap="rnd">
                <a:solidFill>
                  <a:schemeClr val="tx1"/>
                </a:solidFill>
                <a:prstDash val="solid"/>
                <a:round/>
              </a:ln>
            </p:spPr>
            <p:txBody>
              <a:bodyPr rtlCol="0" anchor="ctr"/>
              <a:lstStyle/>
              <a:p>
                <a:endParaRPr lang="en-US" sz="1500"/>
              </a:p>
            </p:txBody>
          </p:sp>
          <p:sp>
            <p:nvSpPr>
              <p:cNvPr id="64" name="Freeform 153">
                <a:extLst>
                  <a:ext uri="{FF2B5EF4-FFF2-40B4-BE49-F238E27FC236}">
                    <a16:creationId xmlns:a16="http://schemas.microsoft.com/office/drawing/2014/main" id="{F3B0E0DF-E3BB-B026-D777-5D8B7B2E4F24}"/>
                  </a:ext>
                </a:extLst>
              </p:cNvPr>
              <p:cNvSpPr>
                <a:spLocks noGrp="1" noRot="1" noMove="1" noResize="1" noEditPoints="1" noAdjustHandles="1" noChangeArrowheads="1" noChangeShapeType="1"/>
              </p:cNvSpPr>
              <p:nvPr/>
            </p:nvSpPr>
            <p:spPr>
              <a:xfrm flipV="1">
                <a:off x="1319391" y="5144596"/>
                <a:ext cx="162823" cy="65129"/>
              </a:xfrm>
              <a:custGeom>
                <a:avLst/>
                <a:gdLst>
                  <a:gd name="connsiteX0" fmla="*/ 219433 w 273710"/>
                  <a:gd name="connsiteY0" fmla="*/ 549 h 109484"/>
                  <a:gd name="connsiteX1" fmla="*/ 55207 w 273710"/>
                  <a:gd name="connsiteY1" fmla="*/ 549 h 109484"/>
                  <a:gd name="connsiteX2" fmla="*/ 465 w 273710"/>
                  <a:gd name="connsiteY2" fmla="*/ 55291 h 109484"/>
                  <a:gd name="connsiteX3" fmla="*/ 465 w 273710"/>
                  <a:gd name="connsiteY3" fmla="*/ 55291 h 109484"/>
                  <a:gd name="connsiteX4" fmla="*/ 55207 w 273710"/>
                  <a:gd name="connsiteY4" fmla="*/ 110033 h 109484"/>
                  <a:gd name="connsiteX5" fmla="*/ 219433 w 273710"/>
                  <a:gd name="connsiteY5" fmla="*/ 110033 h 109484"/>
                  <a:gd name="connsiteX6" fmla="*/ 274175 w 273710"/>
                  <a:gd name="connsiteY6" fmla="*/ 55291 h 109484"/>
                  <a:gd name="connsiteX7" fmla="*/ 274175 w 273710"/>
                  <a:gd name="connsiteY7" fmla="*/ 55291 h 109484"/>
                  <a:gd name="connsiteX8" fmla="*/ 219433 w 273710"/>
                  <a:gd name="connsiteY8" fmla="*/ 549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433" y="549"/>
                    </a:moveTo>
                    <a:lnTo>
                      <a:pt x="55207" y="549"/>
                    </a:lnTo>
                    <a:cubicBezTo>
                      <a:pt x="24974" y="549"/>
                      <a:pt x="465" y="25058"/>
                      <a:pt x="465" y="55291"/>
                    </a:cubicBezTo>
                    <a:lnTo>
                      <a:pt x="465" y="55291"/>
                    </a:lnTo>
                    <a:cubicBezTo>
                      <a:pt x="465" y="85525"/>
                      <a:pt x="24974" y="110033"/>
                      <a:pt x="55207" y="110033"/>
                    </a:cubicBezTo>
                    <a:lnTo>
                      <a:pt x="219433" y="110033"/>
                    </a:lnTo>
                    <a:cubicBezTo>
                      <a:pt x="249667" y="110033"/>
                      <a:pt x="274175" y="85525"/>
                      <a:pt x="274175" y="55291"/>
                    </a:cubicBezTo>
                    <a:lnTo>
                      <a:pt x="274175" y="55291"/>
                    </a:lnTo>
                    <a:cubicBezTo>
                      <a:pt x="274175" y="25058"/>
                      <a:pt x="249667" y="549"/>
                      <a:pt x="219433" y="549"/>
                    </a:cubicBezTo>
                    <a:close/>
                  </a:path>
                </a:pathLst>
              </a:custGeom>
              <a:noFill/>
              <a:ln w="15875" cap="rnd">
                <a:solidFill>
                  <a:schemeClr val="tx1"/>
                </a:solidFill>
                <a:prstDash val="solid"/>
                <a:round/>
              </a:ln>
            </p:spPr>
            <p:txBody>
              <a:bodyPr rtlCol="0" anchor="ctr"/>
              <a:lstStyle/>
              <a:p>
                <a:endParaRPr lang="en-US" sz="1500"/>
              </a:p>
            </p:txBody>
          </p:sp>
          <p:sp>
            <p:nvSpPr>
              <p:cNvPr id="65" name="Freeform 154">
                <a:extLst>
                  <a:ext uri="{FF2B5EF4-FFF2-40B4-BE49-F238E27FC236}">
                    <a16:creationId xmlns:a16="http://schemas.microsoft.com/office/drawing/2014/main" id="{C8A36082-020F-F174-F9F9-BF9983128D2C}"/>
                  </a:ext>
                </a:extLst>
              </p:cNvPr>
              <p:cNvSpPr>
                <a:spLocks noGrp="1" noRot="1" noMove="1" noResize="1" noEditPoints="1" noAdjustHandles="1" noChangeArrowheads="1" noChangeShapeType="1"/>
              </p:cNvSpPr>
              <p:nvPr/>
            </p:nvSpPr>
            <p:spPr>
              <a:xfrm flipV="1">
                <a:off x="1482214" y="5079467"/>
                <a:ext cx="162823" cy="65129"/>
              </a:xfrm>
              <a:custGeom>
                <a:avLst/>
                <a:gdLst>
                  <a:gd name="connsiteX0" fmla="*/ 219593 w 273710"/>
                  <a:gd name="connsiteY0" fmla="*/ 485 h 109484"/>
                  <a:gd name="connsiteX1" fmla="*/ 55367 w 273710"/>
                  <a:gd name="connsiteY1" fmla="*/ 485 h 109484"/>
                  <a:gd name="connsiteX2" fmla="*/ 625 w 273710"/>
                  <a:gd name="connsiteY2" fmla="*/ 55227 h 109484"/>
                  <a:gd name="connsiteX3" fmla="*/ 625 w 273710"/>
                  <a:gd name="connsiteY3" fmla="*/ 55227 h 109484"/>
                  <a:gd name="connsiteX4" fmla="*/ 55367 w 273710"/>
                  <a:gd name="connsiteY4" fmla="*/ 109969 h 109484"/>
                  <a:gd name="connsiteX5" fmla="*/ 219593 w 273710"/>
                  <a:gd name="connsiteY5" fmla="*/ 109969 h 109484"/>
                  <a:gd name="connsiteX6" fmla="*/ 274335 w 273710"/>
                  <a:gd name="connsiteY6" fmla="*/ 55227 h 109484"/>
                  <a:gd name="connsiteX7" fmla="*/ 274335 w 273710"/>
                  <a:gd name="connsiteY7" fmla="*/ 55227 h 109484"/>
                  <a:gd name="connsiteX8" fmla="*/ 219593 w 273710"/>
                  <a:gd name="connsiteY8" fmla="*/ 485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593" y="485"/>
                    </a:moveTo>
                    <a:lnTo>
                      <a:pt x="55367" y="485"/>
                    </a:lnTo>
                    <a:cubicBezTo>
                      <a:pt x="25134" y="485"/>
                      <a:pt x="625" y="24994"/>
                      <a:pt x="625" y="55227"/>
                    </a:cubicBezTo>
                    <a:lnTo>
                      <a:pt x="625" y="55227"/>
                    </a:lnTo>
                    <a:cubicBezTo>
                      <a:pt x="625" y="85461"/>
                      <a:pt x="25134" y="109969"/>
                      <a:pt x="55367" y="109969"/>
                    </a:cubicBezTo>
                    <a:lnTo>
                      <a:pt x="219593" y="109969"/>
                    </a:lnTo>
                    <a:cubicBezTo>
                      <a:pt x="249827" y="109969"/>
                      <a:pt x="274335" y="85461"/>
                      <a:pt x="274335" y="55227"/>
                    </a:cubicBezTo>
                    <a:lnTo>
                      <a:pt x="274335" y="55227"/>
                    </a:lnTo>
                    <a:cubicBezTo>
                      <a:pt x="274335" y="24994"/>
                      <a:pt x="249827" y="485"/>
                      <a:pt x="219593" y="485"/>
                    </a:cubicBezTo>
                    <a:close/>
                  </a:path>
                </a:pathLst>
              </a:custGeom>
              <a:noFill/>
              <a:ln w="15875" cap="rnd">
                <a:solidFill>
                  <a:schemeClr val="tx1"/>
                </a:solidFill>
                <a:prstDash val="solid"/>
                <a:round/>
              </a:ln>
            </p:spPr>
            <p:txBody>
              <a:bodyPr rtlCol="0" anchor="ctr"/>
              <a:lstStyle/>
              <a:p>
                <a:endParaRPr lang="en-US" sz="1500"/>
              </a:p>
            </p:txBody>
          </p:sp>
          <p:sp>
            <p:nvSpPr>
              <p:cNvPr id="66" name="Freeform 155">
                <a:extLst>
                  <a:ext uri="{FF2B5EF4-FFF2-40B4-BE49-F238E27FC236}">
                    <a16:creationId xmlns:a16="http://schemas.microsoft.com/office/drawing/2014/main" id="{E47C19C2-2D2A-E34F-A529-C0E0D1FAB8D3}"/>
                  </a:ext>
                </a:extLst>
              </p:cNvPr>
              <p:cNvSpPr>
                <a:spLocks noGrp="1" noRot="1" noMove="1" noResize="1" noEditPoints="1" noAdjustHandles="1" noChangeArrowheads="1" noChangeShapeType="1"/>
              </p:cNvSpPr>
              <p:nvPr/>
            </p:nvSpPr>
            <p:spPr>
              <a:xfrm flipV="1">
                <a:off x="1311250" y="4965663"/>
                <a:ext cx="1017" cy="1017"/>
              </a:xfrm>
              <a:custGeom>
                <a:avLst/>
                <a:gdLst>
                  <a:gd name="connsiteX0" fmla="*/ 341 w 1710"/>
                  <a:gd name="connsiteY0" fmla="*/ 365 h 1710"/>
                  <a:gd name="connsiteX1" fmla="*/ 341 w 1710"/>
                  <a:gd name="connsiteY1" fmla="*/ 365 h 1710"/>
                </a:gdLst>
                <a:ahLst/>
                <a:cxnLst>
                  <a:cxn ang="0">
                    <a:pos x="connsiteX0" y="connsiteY0"/>
                  </a:cxn>
                  <a:cxn ang="0">
                    <a:pos x="connsiteX1" y="connsiteY1"/>
                  </a:cxn>
                </a:cxnLst>
                <a:rect l="l" t="t" r="r" b="b"/>
                <a:pathLst>
                  <a:path w="1710" h="1710">
                    <a:moveTo>
                      <a:pt x="341" y="365"/>
                    </a:moveTo>
                    <a:lnTo>
                      <a:pt x="341" y="365"/>
                    </a:lnTo>
                  </a:path>
                </a:pathLst>
              </a:custGeom>
              <a:noFill/>
              <a:ln w="15875" cap="rnd">
                <a:solidFill>
                  <a:schemeClr val="tx1"/>
                </a:solidFill>
                <a:prstDash val="solid"/>
                <a:round/>
              </a:ln>
            </p:spPr>
            <p:txBody>
              <a:bodyPr rtlCol="0" anchor="ctr"/>
              <a:lstStyle/>
              <a:p>
                <a:endParaRPr lang="en-US" sz="1500"/>
              </a:p>
            </p:txBody>
          </p:sp>
          <p:sp>
            <p:nvSpPr>
              <p:cNvPr id="67" name="Freeform 156">
                <a:extLst>
                  <a:ext uri="{FF2B5EF4-FFF2-40B4-BE49-F238E27FC236}">
                    <a16:creationId xmlns:a16="http://schemas.microsoft.com/office/drawing/2014/main" id="{29839C1D-38E3-A8F2-C832-15B68003B844}"/>
                  </a:ext>
                </a:extLst>
              </p:cNvPr>
              <p:cNvSpPr>
                <a:spLocks noGrp="1" noRot="1" noMove="1" noResize="1" noEditPoints="1" noAdjustHandles="1" noChangeArrowheads="1" noChangeShapeType="1"/>
              </p:cNvSpPr>
              <p:nvPr/>
            </p:nvSpPr>
            <p:spPr>
              <a:xfrm flipV="1">
                <a:off x="1372309" y="4965491"/>
                <a:ext cx="218454" cy="113976"/>
              </a:xfrm>
              <a:custGeom>
                <a:avLst/>
                <a:gdLst>
                  <a:gd name="connsiteX0" fmla="*/ 367817 w 367227"/>
                  <a:gd name="connsiteY0" fmla="*/ 379 h 191597"/>
                  <a:gd name="connsiteX1" fmla="*/ 367817 w 367227"/>
                  <a:gd name="connsiteY1" fmla="*/ 111574 h 191597"/>
                  <a:gd name="connsiteX2" fmla="*/ 287415 w 367227"/>
                  <a:gd name="connsiteY2" fmla="*/ 191976 h 191597"/>
                  <a:gd name="connsiteX3" fmla="*/ 589 w 367227"/>
                  <a:gd name="connsiteY3" fmla="*/ 191976 h 191597"/>
                </a:gdLst>
                <a:ahLst/>
                <a:cxnLst>
                  <a:cxn ang="0">
                    <a:pos x="connsiteX0" y="connsiteY0"/>
                  </a:cxn>
                  <a:cxn ang="0">
                    <a:pos x="connsiteX1" y="connsiteY1"/>
                  </a:cxn>
                  <a:cxn ang="0">
                    <a:pos x="connsiteX2" y="connsiteY2"/>
                  </a:cxn>
                  <a:cxn ang="0">
                    <a:pos x="connsiteX3" y="connsiteY3"/>
                  </a:cxn>
                </a:cxnLst>
                <a:rect l="l" t="t" r="r" b="b"/>
                <a:pathLst>
                  <a:path w="367227" h="191597">
                    <a:moveTo>
                      <a:pt x="367817" y="379"/>
                    </a:moveTo>
                    <a:lnTo>
                      <a:pt x="367817" y="111574"/>
                    </a:lnTo>
                    <a:cubicBezTo>
                      <a:pt x="323412" y="111574"/>
                      <a:pt x="287415" y="147571"/>
                      <a:pt x="287415" y="191976"/>
                    </a:cubicBezTo>
                    <a:lnTo>
                      <a:pt x="589" y="191976"/>
                    </a:lnTo>
                  </a:path>
                </a:pathLst>
              </a:custGeom>
              <a:noFill/>
              <a:ln w="15875" cap="rnd">
                <a:solidFill>
                  <a:schemeClr val="tx1"/>
                </a:solidFill>
                <a:prstDash val="solid"/>
                <a:round/>
              </a:ln>
            </p:spPr>
            <p:txBody>
              <a:bodyPr rtlCol="0" anchor="ctr"/>
              <a:lstStyle/>
              <a:p>
                <a:endParaRPr lang="en-US" sz="1500"/>
              </a:p>
            </p:txBody>
          </p:sp>
        </p:grpSp>
        <p:grpSp>
          <p:nvGrpSpPr>
            <p:cNvPr id="68" name="Group 67">
              <a:extLst>
                <a:ext uri="{FF2B5EF4-FFF2-40B4-BE49-F238E27FC236}">
                  <a16:creationId xmlns:a16="http://schemas.microsoft.com/office/drawing/2014/main" id="{AAB08534-4EF7-4D46-E7D6-7545F719367B}"/>
                </a:ext>
              </a:extLst>
            </p:cNvPr>
            <p:cNvGrpSpPr>
              <a:grpSpLocks noGrp="1" noUngrp="1" noRot="1" noMove="1" noResize="1"/>
            </p:cNvGrpSpPr>
            <p:nvPr userDrawn="1"/>
          </p:nvGrpSpPr>
          <p:grpSpPr>
            <a:xfrm>
              <a:off x="6301615" y="3922077"/>
              <a:ext cx="561613" cy="562239"/>
              <a:chOff x="7974944" y="4603750"/>
              <a:chExt cx="673936" cy="674687"/>
            </a:xfrm>
          </p:grpSpPr>
          <p:sp>
            <p:nvSpPr>
              <p:cNvPr id="69" name="Freeform 127">
                <a:extLst>
                  <a:ext uri="{FF2B5EF4-FFF2-40B4-BE49-F238E27FC236}">
                    <a16:creationId xmlns:a16="http://schemas.microsoft.com/office/drawing/2014/main" id="{50C5E3A8-A42D-E44F-D213-C1E9BBF7004C}"/>
                  </a:ext>
                </a:extLst>
              </p:cNvPr>
              <p:cNvSpPr>
                <a:spLocks noGrp="1" noRot="1" noMove="1" noResize="1" noEditPoints="1" noAdjustHandles="1" noChangeArrowheads="1" noChangeShapeType="1"/>
              </p:cNvSpPr>
              <p:nvPr/>
            </p:nvSpPr>
            <p:spPr>
              <a:xfrm>
                <a:off x="8280046" y="4624058"/>
                <a:ext cx="259017" cy="166227"/>
              </a:xfrm>
              <a:custGeom>
                <a:avLst/>
                <a:gdLst>
                  <a:gd name="connsiteX0" fmla="*/ 265984 w 435416"/>
                  <a:gd name="connsiteY0" fmla="*/ 279432 h 279432"/>
                  <a:gd name="connsiteX1" fmla="*/ 331734 w 435416"/>
                  <a:gd name="connsiteY1" fmla="*/ 279432 h 279432"/>
                  <a:gd name="connsiteX2" fmla="*/ 435416 w 435416"/>
                  <a:gd name="connsiteY2" fmla="*/ 225305 h 279432"/>
                  <a:gd name="connsiteX3" fmla="*/ 435416 w 435416"/>
                  <a:gd name="connsiteY3" fmla="*/ 0 h 279432"/>
                  <a:gd name="connsiteX4" fmla="*/ 234253 w 435416"/>
                  <a:gd name="connsiteY4" fmla="*/ 0 h 279432"/>
                  <a:gd name="connsiteX5" fmla="*/ 113588 w 435416"/>
                  <a:gd name="connsiteY5" fmla="*/ 49981 h 279432"/>
                  <a:gd name="connsiteX6" fmla="*/ 0 w 435416"/>
                  <a:gd name="connsiteY6" fmla="*/ 163569 h 2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16" h="279432">
                    <a:moveTo>
                      <a:pt x="265984" y="279432"/>
                    </a:moveTo>
                    <a:lnTo>
                      <a:pt x="331734" y="279432"/>
                    </a:lnTo>
                    <a:cubicBezTo>
                      <a:pt x="374664" y="279432"/>
                      <a:pt x="412562" y="258013"/>
                      <a:pt x="435416" y="225305"/>
                    </a:cubicBezTo>
                    <a:lnTo>
                      <a:pt x="435416" y="0"/>
                    </a:lnTo>
                    <a:lnTo>
                      <a:pt x="234253" y="0"/>
                    </a:lnTo>
                    <a:cubicBezTo>
                      <a:pt x="188996" y="0"/>
                      <a:pt x="145591" y="17978"/>
                      <a:pt x="113588" y="49981"/>
                    </a:cubicBezTo>
                    <a:lnTo>
                      <a:pt x="0" y="163569"/>
                    </a:lnTo>
                  </a:path>
                </a:pathLst>
              </a:custGeom>
              <a:noFill/>
              <a:ln w="15875" cap="rnd">
                <a:solidFill>
                  <a:schemeClr val="tx1"/>
                </a:solidFill>
                <a:prstDash val="solid"/>
                <a:round/>
              </a:ln>
            </p:spPr>
            <p:txBody>
              <a:bodyPr rtlCol="0" anchor="ctr"/>
              <a:lstStyle/>
              <a:p>
                <a:endParaRPr lang="en-US" sz="1500"/>
              </a:p>
            </p:txBody>
          </p:sp>
          <p:sp>
            <p:nvSpPr>
              <p:cNvPr id="70" name="Freeform 115">
                <a:extLst>
                  <a:ext uri="{FF2B5EF4-FFF2-40B4-BE49-F238E27FC236}">
                    <a16:creationId xmlns:a16="http://schemas.microsoft.com/office/drawing/2014/main" id="{8A18FF0C-7961-984B-50CD-3FBDE7FC6652}"/>
                  </a:ext>
                </a:extLst>
              </p:cNvPr>
              <p:cNvSpPr>
                <a:spLocks noGrp="1" noRot="1" noMove="1" noResize="1" noEditPoints="1" noAdjustHandles="1" noChangeArrowheads="1" noChangeShapeType="1"/>
              </p:cNvSpPr>
              <p:nvPr/>
            </p:nvSpPr>
            <p:spPr>
              <a:xfrm>
                <a:off x="7974945" y="4890542"/>
                <a:ext cx="673935" cy="387895"/>
              </a:xfrm>
              <a:custGeom>
                <a:avLst/>
                <a:gdLst>
                  <a:gd name="connsiteX0" fmla="*/ 381642 w 1132905"/>
                  <a:gd name="connsiteY0" fmla="*/ 2 h 652063"/>
                  <a:gd name="connsiteX1" fmla="*/ 143944 w 1132905"/>
                  <a:gd name="connsiteY1" fmla="*/ 2 h 652063"/>
                  <a:gd name="connsiteX2" fmla="*/ 89536 w 1132905"/>
                  <a:gd name="connsiteY2" fmla="*/ 31029 h 652063"/>
                  <a:gd name="connsiteX3" fmla="*/ 19082 w 1132905"/>
                  <a:gd name="connsiteY3" fmla="*/ 150096 h 652063"/>
                  <a:gd name="connsiteX4" fmla="*/ 0 w 1132905"/>
                  <a:gd name="connsiteY4" fmla="*/ 219821 h 652063"/>
                  <a:gd name="connsiteX5" fmla="*/ 0 w 1132905"/>
                  <a:gd name="connsiteY5" fmla="*/ 614131 h 652063"/>
                  <a:gd name="connsiteX6" fmla="*/ 37932 w 1132905"/>
                  <a:gd name="connsiteY6" fmla="*/ 652063 h 652063"/>
                  <a:gd name="connsiteX7" fmla="*/ 1094973 w 1132905"/>
                  <a:gd name="connsiteY7" fmla="*/ 652063 h 652063"/>
                  <a:gd name="connsiteX8" fmla="*/ 1132905 w 1132905"/>
                  <a:gd name="connsiteY8" fmla="*/ 614131 h 652063"/>
                  <a:gd name="connsiteX9" fmla="*/ 1132905 w 1132905"/>
                  <a:gd name="connsiteY9" fmla="*/ 219821 h 652063"/>
                  <a:gd name="connsiteX10" fmla="*/ 1113821 w 1132905"/>
                  <a:gd name="connsiteY10" fmla="*/ 150094 h 652063"/>
                  <a:gd name="connsiteX11" fmla="*/ 1043368 w 1132905"/>
                  <a:gd name="connsiteY11" fmla="*/ 31027 h 652063"/>
                  <a:gd name="connsiteX12" fmla="*/ 988959 w 1132905"/>
                  <a:gd name="connsiteY12" fmla="*/ 0 h 652063"/>
                  <a:gd name="connsiteX13" fmla="*/ 892781 w 1132905"/>
                  <a:gd name="connsiteY13" fmla="*/ 0 h 65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2905" h="652063">
                    <a:moveTo>
                      <a:pt x="381642" y="2"/>
                    </a:moveTo>
                    <a:lnTo>
                      <a:pt x="143944" y="2"/>
                    </a:lnTo>
                    <a:cubicBezTo>
                      <a:pt x="121598" y="2"/>
                      <a:pt x="100914" y="11798"/>
                      <a:pt x="89536" y="31029"/>
                    </a:cubicBezTo>
                    <a:lnTo>
                      <a:pt x="19082" y="150096"/>
                    </a:lnTo>
                    <a:cubicBezTo>
                      <a:pt x="6591" y="171209"/>
                      <a:pt x="0" y="195289"/>
                      <a:pt x="0" y="219821"/>
                    </a:cubicBezTo>
                    <a:lnTo>
                      <a:pt x="0" y="614131"/>
                    </a:lnTo>
                    <a:cubicBezTo>
                      <a:pt x="0" y="635080"/>
                      <a:pt x="16983" y="652063"/>
                      <a:pt x="37932" y="652063"/>
                    </a:cubicBezTo>
                    <a:lnTo>
                      <a:pt x="1094973" y="652063"/>
                    </a:lnTo>
                    <a:cubicBezTo>
                      <a:pt x="1115923" y="652063"/>
                      <a:pt x="1132905" y="635080"/>
                      <a:pt x="1132905" y="614131"/>
                    </a:cubicBezTo>
                    <a:lnTo>
                      <a:pt x="1132905" y="219821"/>
                    </a:lnTo>
                    <a:cubicBezTo>
                      <a:pt x="1132905" y="195289"/>
                      <a:pt x="1126315" y="171207"/>
                      <a:pt x="1113821" y="150094"/>
                    </a:cubicBezTo>
                    <a:lnTo>
                      <a:pt x="1043368" y="31027"/>
                    </a:lnTo>
                    <a:cubicBezTo>
                      <a:pt x="1031989" y="11796"/>
                      <a:pt x="1011303" y="0"/>
                      <a:pt x="988959" y="0"/>
                    </a:cubicBezTo>
                    <a:lnTo>
                      <a:pt x="892781" y="0"/>
                    </a:lnTo>
                  </a:path>
                </a:pathLst>
              </a:custGeom>
              <a:noFill/>
              <a:ln w="15875" cap="rnd">
                <a:solidFill>
                  <a:schemeClr val="tx1"/>
                </a:solidFill>
                <a:prstDash val="solid"/>
                <a:round/>
              </a:ln>
            </p:spPr>
            <p:txBody>
              <a:bodyPr rtlCol="0" anchor="ctr"/>
              <a:lstStyle/>
              <a:p>
                <a:endParaRPr lang="en-US" sz="1500"/>
              </a:p>
            </p:txBody>
          </p:sp>
          <p:sp>
            <p:nvSpPr>
              <p:cNvPr id="71" name="Freeform 116">
                <a:extLst>
                  <a:ext uri="{FF2B5EF4-FFF2-40B4-BE49-F238E27FC236}">
                    <a16:creationId xmlns:a16="http://schemas.microsoft.com/office/drawing/2014/main" id="{05A7DDDA-51BC-EBE5-E2D5-CAFD213F337F}"/>
                  </a:ext>
                </a:extLst>
              </p:cNvPr>
              <p:cNvSpPr>
                <a:spLocks noGrp="1" noRot="1" noMove="1" noResize="1" noEditPoints="1" noAdjustHandles="1" noChangeArrowheads="1" noChangeShapeType="1"/>
              </p:cNvSpPr>
              <p:nvPr/>
            </p:nvSpPr>
            <p:spPr>
              <a:xfrm>
                <a:off x="8421849" y="4890544"/>
                <a:ext cx="36675" cy="1358"/>
              </a:xfrm>
              <a:custGeom>
                <a:avLst/>
                <a:gdLst>
                  <a:gd name="connsiteX0" fmla="*/ 61651 w 61651"/>
                  <a:gd name="connsiteY0" fmla="*/ 0 h 2282"/>
                  <a:gd name="connsiteX1" fmla="*/ 0 w 61651"/>
                  <a:gd name="connsiteY1" fmla="*/ 0 h 2282"/>
                </a:gdLst>
                <a:ahLst/>
                <a:cxnLst>
                  <a:cxn ang="0">
                    <a:pos x="connsiteX0" y="connsiteY0"/>
                  </a:cxn>
                  <a:cxn ang="0">
                    <a:pos x="connsiteX1" y="connsiteY1"/>
                  </a:cxn>
                </a:cxnLst>
                <a:rect l="l" t="t" r="r" b="b"/>
                <a:pathLst>
                  <a:path w="61651" h="2282">
                    <a:moveTo>
                      <a:pt x="61651" y="0"/>
                    </a:moveTo>
                    <a:lnTo>
                      <a:pt x="0" y="0"/>
                    </a:lnTo>
                  </a:path>
                </a:pathLst>
              </a:custGeom>
              <a:ln w="15875" cap="rnd">
                <a:solidFill>
                  <a:schemeClr val="tx1"/>
                </a:solidFill>
                <a:prstDash val="solid"/>
                <a:round/>
              </a:ln>
            </p:spPr>
            <p:txBody>
              <a:bodyPr rtlCol="0" anchor="ctr"/>
              <a:lstStyle/>
              <a:p>
                <a:endParaRPr lang="en-US" sz="1500"/>
              </a:p>
            </p:txBody>
          </p:sp>
          <p:sp>
            <p:nvSpPr>
              <p:cNvPr id="72" name="Freeform 117">
                <a:extLst>
                  <a:ext uri="{FF2B5EF4-FFF2-40B4-BE49-F238E27FC236}">
                    <a16:creationId xmlns:a16="http://schemas.microsoft.com/office/drawing/2014/main" id="{8EB6F8C7-1920-AA4E-5547-E79DF7E87ADC}"/>
                  </a:ext>
                </a:extLst>
              </p:cNvPr>
              <p:cNvSpPr>
                <a:spLocks noGrp="1" noRot="1" noMove="1" noResize="1" noEditPoints="1" noAdjustHandles="1" noChangeArrowheads="1" noChangeShapeType="1"/>
              </p:cNvSpPr>
              <p:nvPr/>
            </p:nvSpPr>
            <p:spPr>
              <a:xfrm>
                <a:off x="7974944" y="5009309"/>
                <a:ext cx="673935" cy="269128"/>
              </a:xfrm>
              <a:custGeom>
                <a:avLst/>
                <a:gdLst>
                  <a:gd name="connsiteX0" fmla="*/ 230994 w 1132905"/>
                  <a:gd name="connsiteY0" fmla="*/ 0 h 452412"/>
                  <a:gd name="connsiteX1" fmla="*/ 37932 w 1132905"/>
                  <a:gd name="connsiteY1" fmla="*/ 0 h 452412"/>
                  <a:gd name="connsiteX2" fmla="*/ 0 w 1132905"/>
                  <a:gd name="connsiteY2" fmla="*/ 37932 h 452412"/>
                  <a:gd name="connsiteX3" fmla="*/ 0 w 1132905"/>
                  <a:gd name="connsiteY3" fmla="*/ 414481 h 452412"/>
                  <a:gd name="connsiteX4" fmla="*/ 37932 w 1132905"/>
                  <a:gd name="connsiteY4" fmla="*/ 452413 h 452412"/>
                  <a:gd name="connsiteX5" fmla="*/ 1094973 w 1132905"/>
                  <a:gd name="connsiteY5" fmla="*/ 452413 h 452412"/>
                  <a:gd name="connsiteX6" fmla="*/ 1132905 w 1132905"/>
                  <a:gd name="connsiteY6" fmla="*/ 414481 h 452412"/>
                  <a:gd name="connsiteX7" fmla="*/ 1132905 w 1132905"/>
                  <a:gd name="connsiteY7" fmla="*/ 37932 h 452412"/>
                  <a:gd name="connsiteX8" fmla="*/ 1094973 w 1132905"/>
                  <a:gd name="connsiteY8" fmla="*/ 0 h 452412"/>
                  <a:gd name="connsiteX9" fmla="*/ 310865 w 1132905"/>
                  <a:gd name="connsiteY9" fmla="*/ 0 h 45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2905" h="452412">
                    <a:moveTo>
                      <a:pt x="230994" y="0"/>
                    </a:moveTo>
                    <a:lnTo>
                      <a:pt x="37932" y="0"/>
                    </a:lnTo>
                    <a:cubicBezTo>
                      <a:pt x="16983" y="0"/>
                      <a:pt x="0" y="16983"/>
                      <a:pt x="0" y="37932"/>
                    </a:cubicBezTo>
                    <a:lnTo>
                      <a:pt x="0" y="414481"/>
                    </a:lnTo>
                    <a:cubicBezTo>
                      <a:pt x="0" y="435430"/>
                      <a:pt x="16983" y="452413"/>
                      <a:pt x="37932" y="452413"/>
                    </a:cubicBezTo>
                    <a:lnTo>
                      <a:pt x="1094973" y="452413"/>
                    </a:lnTo>
                    <a:cubicBezTo>
                      <a:pt x="1115922" y="452413"/>
                      <a:pt x="1132905" y="435430"/>
                      <a:pt x="1132905" y="414481"/>
                    </a:cubicBezTo>
                    <a:lnTo>
                      <a:pt x="1132905" y="37932"/>
                    </a:lnTo>
                    <a:cubicBezTo>
                      <a:pt x="1132905" y="16983"/>
                      <a:pt x="1115922" y="0"/>
                      <a:pt x="1094973" y="0"/>
                    </a:cubicBezTo>
                    <a:lnTo>
                      <a:pt x="310865" y="0"/>
                    </a:lnTo>
                  </a:path>
                </a:pathLst>
              </a:custGeom>
              <a:noFill/>
              <a:ln w="15875" cap="rnd">
                <a:solidFill>
                  <a:schemeClr val="tx1"/>
                </a:solidFill>
                <a:prstDash val="solid"/>
                <a:round/>
              </a:ln>
            </p:spPr>
            <p:txBody>
              <a:bodyPr rtlCol="0" anchor="ctr"/>
              <a:lstStyle/>
              <a:p>
                <a:endParaRPr lang="en-US" sz="1500"/>
              </a:p>
            </p:txBody>
          </p:sp>
          <p:sp>
            <p:nvSpPr>
              <p:cNvPr id="73" name="Freeform 118">
                <a:extLst>
                  <a:ext uri="{FF2B5EF4-FFF2-40B4-BE49-F238E27FC236}">
                    <a16:creationId xmlns:a16="http://schemas.microsoft.com/office/drawing/2014/main" id="{22A5121B-D967-CAFA-B22E-D76698E3D96C}"/>
                  </a:ext>
                </a:extLst>
              </p:cNvPr>
              <p:cNvSpPr>
                <a:spLocks noGrp="1" noRot="1" noMove="1" noResize="1" noEditPoints="1" noAdjustHandles="1" noChangeArrowheads="1" noChangeShapeType="1"/>
              </p:cNvSpPr>
              <p:nvPr/>
            </p:nvSpPr>
            <p:spPr>
              <a:xfrm>
                <a:off x="8238519" y="4717131"/>
                <a:ext cx="154572" cy="31092"/>
              </a:xfrm>
              <a:custGeom>
                <a:avLst/>
                <a:gdLst>
                  <a:gd name="connsiteX0" fmla="*/ 259841 w 259841"/>
                  <a:gd name="connsiteY0" fmla="*/ 52268 h 52267"/>
                  <a:gd name="connsiteX1" fmla="*/ 123376 w 259841"/>
                  <a:gd name="connsiteY1" fmla="*/ 0 h 52267"/>
                  <a:gd name="connsiteX2" fmla="*/ 0 w 259841"/>
                  <a:gd name="connsiteY2" fmla="*/ 41455 h 52267"/>
                </a:gdLst>
                <a:ahLst/>
                <a:cxnLst>
                  <a:cxn ang="0">
                    <a:pos x="connsiteX0" y="connsiteY0"/>
                  </a:cxn>
                  <a:cxn ang="0">
                    <a:pos x="connsiteX1" y="connsiteY1"/>
                  </a:cxn>
                  <a:cxn ang="0">
                    <a:pos x="connsiteX2" y="connsiteY2"/>
                  </a:cxn>
                </a:cxnLst>
                <a:rect l="l" t="t" r="r" b="b"/>
                <a:pathLst>
                  <a:path w="259841" h="52267">
                    <a:moveTo>
                      <a:pt x="259841" y="52268"/>
                    </a:moveTo>
                    <a:cubicBezTo>
                      <a:pt x="223662" y="19776"/>
                      <a:pt x="175830" y="0"/>
                      <a:pt x="123376" y="0"/>
                    </a:cubicBezTo>
                    <a:cubicBezTo>
                      <a:pt x="77023" y="0"/>
                      <a:pt x="34283" y="15445"/>
                      <a:pt x="0" y="41455"/>
                    </a:cubicBezTo>
                  </a:path>
                </a:pathLst>
              </a:custGeom>
              <a:noFill/>
              <a:ln w="15875" cap="rnd">
                <a:solidFill>
                  <a:schemeClr val="tx1"/>
                </a:solidFill>
                <a:prstDash val="solid"/>
                <a:round/>
              </a:ln>
            </p:spPr>
            <p:txBody>
              <a:bodyPr rtlCol="0" anchor="ctr"/>
              <a:lstStyle/>
              <a:p>
                <a:endParaRPr lang="en-US" sz="1500"/>
              </a:p>
            </p:txBody>
          </p:sp>
          <p:sp>
            <p:nvSpPr>
              <p:cNvPr id="74" name="Freeform 119">
                <a:extLst>
                  <a:ext uri="{FF2B5EF4-FFF2-40B4-BE49-F238E27FC236}">
                    <a16:creationId xmlns:a16="http://schemas.microsoft.com/office/drawing/2014/main" id="{F5531670-72C5-3F34-33E4-7256E64A9472}"/>
                  </a:ext>
                </a:extLst>
              </p:cNvPr>
              <p:cNvSpPr>
                <a:spLocks noGrp="1" noRot="1" noMove="1" noResize="1" noEditPoints="1" noAdjustHandles="1" noChangeArrowheads="1" noChangeShapeType="1"/>
              </p:cNvSpPr>
              <p:nvPr/>
            </p:nvSpPr>
            <p:spPr>
              <a:xfrm>
                <a:off x="8190367" y="4777398"/>
                <a:ext cx="243088" cy="163046"/>
              </a:xfrm>
              <a:custGeom>
                <a:avLst/>
                <a:gdLst>
                  <a:gd name="connsiteX0" fmla="*/ 27843 w 408638"/>
                  <a:gd name="connsiteY0" fmla="*/ 0 h 274085"/>
                  <a:gd name="connsiteX1" fmla="*/ 0 w 408638"/>
                  <a:gd name="connsiteY1" fmla="*/ 103009 h 274085"/>
                  <a:gd name="connsiteX2" fmla="*/ 92660 w 408638"/>
                  <a:gd name="connsiteY2" fmla="*/ 274086 h 274085"/>
                  <a:gd name="connsiteX3" fmla="*/ 315979 w 408638"/>
                  <a:gd name="connsiteY3" fmla="*/ 274086 h 274085"/>
                  <a:gd name="connsiteX4" fmla="*/ 408639 w 408638"/>
                  <a:gd name="connsiteY4" fmla="*/ 103009 h 274085"/>
                  <a:gd name="connsiteX5" fmla="*/ 398643 w 408638"/>
                  <a:gd name="connsiteY5" fmla="*/ 39758 h 27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38" h="274085">
                    <a:moveTo>
                      <a:pt x="27843" y="0"/>
                    </a:moveTo>
                    <a:cubicBezTo>
                      <a:pt x="10150" y="30246"/>
                      <a:pt x="0" y="65440"/>
                      <a:pt x="0" y="103009"/>
                    </a:cubicBezTo>
                    <a:cubicBezTo>
                      <a:pt x="0" y="174630"/>
                      <a:pt x="36882" y="237605"/>
                      <a:pt x="92660" y="274086"/>
                    </a:cubicBezTo>
                    <a:lnTo>
                      <a:pt x="315979" y="274086"/>
                    </a:lnTo>
                    <a:cubicBezTo>
                      <a:pt x="371757" y="237605"/>
                      <a:pt x="408639" y="174630"/>
                      <a:pt x="408639" y="103009"/>
                    </a:cubicBezTo>
                    <a:cubicBezTo>
                      <a:pt x="408639" y="80930"/>
                      <a:pt x="405122" y="59675"/>
                      <a:pt x="398643" y="39758"/>
                    </a:cubicBezTo>
                  </a:path>
                </a:pathLst>
              </a:custGeom>
              <a:noFill/>
              <a:ln w="15875" cap="rnd">
                <a:solidFill>
                  <a:schemeClr val="tx1"/>
                </a:solidFill>
                <a:prstDash val="solid"/>
                <a:round/>
              </a:ln>
            </p:spPr>
            <p:txBody>
              <a:bodyPr rtlCol="0" anchor="ctr"/>
              <a:lstStyle/>
              <a:p>
                <a:endParaRPr lang="en-US" sz="1500"/>
              </a:p>
            </p:txBody>
          </p:sp>
          <p:grpSp>
            <p:nvGrpSpPr>
              <p:cNvPr id="75" name="Graphic 111">
                <a:extLst>
                  <a:ext uri="{FF2B5EF4-FFF2-40B4-BE49-F238E27FC236}">
                    <a16:creationId xmlns:a16="http://schemas.microsoft.com/office/drawing/2014/main" id="{43899E7C-8566-8A5B-5F1B-197695891BC4}"/>
                  </a:ext>
                </a:extLst>
              </p:cNvPr>
              <p:cNvGrpSpPr>
                <a:grpSpLocks noGrp="1" noUngrp="1" noRot="1" noMove="1" noResize="1"/>
              </p:cNvGrpSpPr>
              <p:nvPr/>
            </p:nvGrpSpPr>
            <p:grpSpPr>
              <a:xfrm>
                <a:off x="8275701" y="4769830"/>
                <a:ext cx="72422" cy="137692"/>
                <a:chOff x="548729" y="6900301"/>
                <a:chExt cx="121744" cy="231464"/>
              </a:xfrm>
              <a:noFill/>
            </p:grpSpPr>
            <p:sp>
              <p:nvSpPr>
                <p:cNvPr id="95" name="Freeform 121">
                  <a:extLst>
                    <a:ext uri="{FF2B5EF4-FFF2-40B4-BE49-F238E27FC236}">
                      <a16:creationId xmlns:a16="http://schemas.microsoft.com/office/drawing/2014/main" id="{AAA56359-E632-D97C-A835-C90460E691C2}"/>
                    </a:ext>
                  </a:extLst>
                </p:cNvPr>
                <p:cNvSpPr>
                  <a:spLocks noGrp="1" noRot="1" noMove="1" noResize="1" noEditPoints="1" noAdjustHandles="1" noChangeArrowheads="1" noChangeShapeType="1"/>
                </p:cNvSpPr>
                <p:nvPr/>
              </p:nvSpPr>
              <p:spPr>
                <a:xfrm>
                  <a:off x="548729" y="6933367"/>
                  <a:ext cx="121744" cy="165328"/>
                </a:xfrm>
                <a:custGeom>
                  <a:avLst/>
                  <a:gdLst>
                    <a:gd name="connsiteX0" fmla="*/ 121744 w 121744"/>
                    <a:gd name="connsiteY0" fmla="*/ 36072 h 165328"/>
                    <a:gd name="connsiteX1" fmla="*/ 85672 w 121744"/>
                    <a:gd name="connsiteY1" fmla="*/ 0 h 165328"/>
                    <a:gd name="connsiteX2" fmla="*/ 36072 w 121744"/>
                    <a:gd name="connsiteY2" fmla="*/ 0 h 165328"/>
                    <a:gd name="connsiteX3" fmla="*/ 0 w 121744"/>
                    <a:gd name="connsiteY3" fmla="*/ 36072 h 165328"/>
                    <a:gd name="connsiteX4" fmla="*/ 0 w 121744"/>
                    <a:gd name="connsiteY4" fmla="*/ 46592 h 165328"/>
                    <a:gd name="connsiteX5" fmla="*/ 36072 w 121744"/>
                    <a:gd name="connsiteY5" fmla="*/ 82664 h 165328"/>
                    <a:gd name="connsiteX6" fmla="*/ 85672 w 121744"/>
                    <a:gd name="connsiteY6" fmla="*/ 82664 h 165328"/>
                    <a:gd name="connsiteX7" fmla="*/ 121744 w 121744"/>
                    <a:gd name="connsiteY7" fmla="*/ 118736 h 165328"/>
                    <a:gd name="connsiteX8" fmla="*/ 121744 w 121744"/>
                    <a:gd name="connsiteY8" fmla="*/ 129257 h 165328"/>
                    <a:gd name="connsiteX9" fmla="*/ 85672 w 121744"/>
                    <a:gd name="connsiteY9" fmla="*/ 165329 h 165328"/>
                    <a:gd name="connsiteX10" fmla="*/ 36072 w 121744"/>
                    <a:gd name="connsiteY10" fmla="*/ 165329 h 165328"/>
                    <a:gd name="connsiteX11" fmla="*/ 0 w 121744"/>
                    <a:gd name="connsiteY11" fmla="*/ 131497 h 1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744" h="165328">
                      <a:moveTo>
                        <a:pt x="121744" y="36072"/>
                      </a:moveTo>
                      <a:cubicBezTo>
                        <a:pt x="121744" y="16150"/>
                        <a:pt x="105594" y="0"/>
                        <a:pt x="85672" y="0"/>
                      </a:cubicBezTo>
                      <a:lnTo>
                        <a:pt x="36072" y="0"/>
                      </a:lnTo>
                      <a:cubicBezTo>
                        <a:pt x="16150" y="0"/>
                        <a:pt x="0" y="16150"/>
                        <a:pt x="0" y="36072"/>
                      </a:cubicBezTo>
                      <a:lnTo>
                        <a:pt x="0" y="46592"/>
                      </a:lnTo>
                      <a:cubicBezTo>
                        <a:pt x="0" y="66514"/>
                        <a:pt x="16150" y="82664"/>
                        <a:pt x="36072" y="82664"/>
                      </a:cubicBezTo>
                      <a:lnTo>
                        <a:pt x="85672" y="82664"/>
                      </a:lnTo>
                      <a:cubicBezTo>
                        <a:pt x="105594" y="82664"/>
                        <a:pt x="121744" y="98814"/>
                        <a:pt x="121744" y="118736"/>
                      </a:cubicBezTo>
                      <a:lnTo>
                        <a:pt x="121744" y="129257"/>
                      </a:lnTo>
                      <a:cubicBezTo>
                        <a:pt x="121744" y="149179"/>
                        <a:pt x="105594" y="165329"/>
                        <a:pt x="85672" y="165329"/>
                      </a:cubicBezTo>
                      <a:lnTo>
                        <a:pt x="36072" y="165329"/>
                      </a:lnTo>
                      <a:cubicBezTo>
                        <a:pt x="16150" y="165329"/>
                        <a:pt x="0" y="151420"/>
                        <a:pt x="0" y="131497"/>
                      </a:cubicBezTo>
                    </a:path>
                  </a:pathLst>
                </a:custGeom>
                <a:noFill/>
                <a:ln w="15875" cap="rnd">
                  <a:solidFill>
                    <a:schemeClr val="tx1"/>
                  </a:solidFill>
                  <a:prstDash val="solid"/>
                  <a:round/>
                </a:ln>
              </p:spPr>
              <p:txBody>
                <a:bodyPr rtlCol="0" anchor="ctr"/>
                <a:lstStyle/>
                <a:p>
                  <a:endParaRPr lang="en-US" sz="1500"/>
                </a:p>
              </p:txBody>
            </p:sp>
            <p:sp>
              <p:nvSpPr>
                <p:cNvPr id="96" name="Freeform 122">
                  <a:extLst>
                    <a:ext uri="{FF2B5EF4-FFF2-40B4-BE49-F238E27FC236}">
                      <a16:creationId xmlns:a16="http://schemas.microsoft.com/office/drawing/2014/main" id="{9EF7BE08-6B61-E619-CC57-C87858A17C67}"/>
                    </a:ext>
                  </a:extLst>
                </p:cNvPr>
                <p:cNvSpPr>
                  <a:spLocks noGrp="1" noRot="1" noMove="1" noResize="1" noEditPoints="1" noAdjustHandles="1" noChangeArrowheads="1" noChangeShapeType="1"/>
                </p:cNvSpPr>
                <p:nvPr/>
              </p:nvSpPr>
              <p:spPr>
                <a:xfrm>
                  <a:off x="609600" y="6900301"/>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sp>
              <p:nvSpPr>
                <p:cNvPr id="97" name="Freeform 123">
                  <a:extLst>
                    <a:ext uri="{FF2B5EF4-FFF2-40B4-BE49-F238E27FC236}">
                      <a16:creationId xmlns:a16="http://schemas.microsoft.com/office/drawing/2014/main" id="{602DB7E1-E580-8986-F60A-57A210650825}"/>
                    </a:ext>
                  </a:extLst>
                </p:cNvPr>
                <p:cNvSpPr>
                  <a:spLocks noGrp="1" noRot="1" noMove="1" noResize="1" noEditPoints="1" noAdjustHandles="1" noChangeArrowheads="1" noChangeShapeType="1"/>
                </p:cNvSpPr>
                <p:nvPr/>
              </p:nvSpPr>
              <p:spPr>
                <a:xfrm>
                  <a:off x="609600" y="7098698"/>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grpSp>
          <p:sp>
            <p:nvSpPr>
              <p:cNvPr id="76" name="Freeform 124">
                <a:extLst>
                  <a:ext uri="{FF2B5EF4-FFF2-40B4-BE49-F238E27FC236}">
                    <a16:creationId xmlns:a16="http://schemas.microsoft.com/office/drawing/2014/main" id="{6B45B95F-8EE0-4723-1C12-58C0D16D56EC}"/>
                  </a:ext>
                </a:extLst>
              </p:cNvPr>
              <p:cNvSpPr>
                <a:spLocks noGrp="1" noRot="1" noMove="1" noResize="1" noEditPoints="1" noAdjustHandles="1" noChangeArrowheads="1" noChangeShapeType="1"/>
              </p:cNvSpPr>
              <p:nvPr/>
            </p:nvSpPr>
            <p:spPr>
              <a:xfrm>
                <a:off x="8123288" y="4940445"/>
                <a:ext cx="377246" cy="1358"/>
              </a:xfrm>
              <a:custGeom>
                <a:avLst/>
                <a:gdLst>
                  <a:gd name="connsiteX0" fmla="*/ 0 w 634162"/>
                  <a:gd name="connsiteY0" fmla="*/ 0 h 2282"/>
                  <a:gd name="connsiteX1" fmla="*/ 634163 w 634162"/>
                  <a:gd name="connsiteY1" fmla="*/ 0 h 2282"/>
                </a:gdLst>
                <a:ahLst/>
                <a:cxnLst>
                  <a:cxn ang="0">
                    <a:pos x="connsiteX0" y="connsiteY0"/>
                  </a:cxn>
                  <a:cxn ang="0">
                    <a:pos x="connsiteX1" y="connsiteY1"/>
                  </a:cxn>
                </a:cxnLst>
                <a:rect l="l" t="t" r="r" b="b"/>
                <a:pathLst>
                  <a:path w="634162" h="2282">
                    <a:moveTo>
                      <a:pt x="0" y="0"/>
                    </a:moveTo>
                    <a:lnTo>
                      <a:pt x="634163" y="0"/>
                    </a:lnTo>
                  </a:path>
                </a:pathLst>
              </a:custGeom>
              <a:ln w="15875" cap="rnd">
                <a:solidFill>
                  <a:schemeClr val="tx1"/>
                </a:solidFill>
                <a:prstDash val="solid"/>
                <a:round/>
              </a:ln>
            </p:spPr>
            <p:txBody>
              <a:bodyPr rtlCol="0" anchor="ctr"/>
              <a:lstStyle/>
              <a:p>
                <a:endParaRPr lang="en-US" sz="1500"/>
              </a:p>
            </p:txBody>
          </p:sp>
          <p:sp>
            <p:nvSpPr>
              <p:cNvPr id="77" name="Freeform 125">
                <a:extLst>
                  <a:ext uri="{FF2B5EF4-FFF2-40B4-BE49-F238E27FC236}">
                    <a16:creationId xmlns:a16="http://schemas.microsoft.com/office/drawing/2014/main" id="{088B417D-A6E0-59E5-BC08-9A9CA79EBCDA}"/>
                  </a:ext>
                </a:extLst>
              </p:cNvPr>
              <p:cNvSpPr>
                <a:spLocks noGrp="1" noRot="1" noMove="1" noResize="1" noEditPoints="1" noAdjustHandles="1" noChangeArrowheads="1" noChangeShapeType="1"/>
              </p:cNvSpPr>
              <p:nvPr/>
            </p:nvSpPr>
            <p:spPr>
              <a:xfrm>
                <a:off x="8379805" y="4676333"/>
                <a:ext cx="108864" cy="141103"/>
              </a:xfrm>
              <a:custGeom>
                <a:avLst/>
                <a:gdLst>
                  <a:gd name="connsiteX0" fmla="*/ 183003 w 183003"/>
                  <a:gd name="connsiteY0" fmla="*/ 106842 h 237198"/>
                  <a:gd name="connsiteX1" fmla="*/ 60522 w 183003"/>
                  <a:gd name="connsiteY1" fmla="*/ 229324 h 237198"/>
                  <a:gd name="connsiteX2" fmla="*/ 22501 w 183003"/>
                  <a:gd name="connsiteY2" fmla="*/ 229324 h 237198"/>
                  <a:gd name="connsiteX3" fmla="*/ 22501 w 183003"/>
                  <a:gd name="connsiteY3" fmla="*/ 229324 h 237198"/>
                  <a:gd name="connsiteX4" fmla="*/ 22501 w 183003"/>
                  <a:gd name="connsiteY4" fmla="*/ 120674 h 237198"/>
                  <a:gd name="connsiteX5" fmla="*/ 86337 w 183003"/>
                  <a:gd name="connsiteY5" fmla="*/ 56839 h 237198"/>
                  <a:gd name="connsiteX6" fmla="*/ 98920 w 183003"/>
                  <a:gd name="connsiteY6" fmla="*/ 26458 h 237198"/>
                  <a:gd name="connsiteX7" fmla="*/ 98920 w 183003"/>
                  <a:gd name="connsiteY7" fmla="*/ 0 h 23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003" h="237198">
                    <a:moveTo>
                      <a:pt x="183003" y="106842"/>
                    </a:moveTo>
                    <a:lnTo>
                      <a:pt x="60522" y="229324"/>
                    </a:lnTo>
                    <a:cubicBezTo>
                      <a:pt x="50023" y="239823"/>
                      <a:pt x="33001" y="239823"/>
                      <a:pt x="22501" y="229324"/>
                    </a:cubicBezTo>
                    <a:lnTo>
                      <a:pt x="22501" y="229324"/>
                    </a:lnTo>
                    <a:cubicBezTo>
                      <a:pt x="-7500" y="199322"/>
                      <a:pt x="-7500" y="150676"/>
                      <a:pt x="22501" y="120674"/>
                    </a:cubicBezTo>
                    <a:lnTo>
                      <a:pt x="86337" y="56839"/>
                    </a:lnTo>
                    <a:cubicBezTo>
                      <a:pt x="94395" y="48781"/>
                      <a:pt x="98920" y="37854"/>
                      <a:pt x="98920" y="26458"/>
                    </a:cubicBezTo>
                    <a:lnTo>
                      <a:pt x="98920" y="0"/>
                    </a:lnTo>
                  </a:path>
                </a:pathLst>
              </a:custGeom>
              <a:noFill/>
              <a:ln w="15875" cap="rnd">
                <a:solidFill>
                  <a:schemeClr val="tx1"/>
                </a:solidFill>
                <a:prstDash val="solid"/>
                <a:round/>
              </a:ln>
            </p:spPr>
            <p:txBody>
              <a:bodyPr rtlCol="0" anchor="ctr"/>
              <a:lstStyle/>
              <a:p>
                <a:endParaRPr lang="en-US" sz="1500"/>
              </a:p>
            </p:txBody>
          </p:sp>
          <p:sp>
            <p:nvSpPr>
              <p:cNvPr id="78" name="Freeform 126">
                <a:extLst>
                  <a:ext uri="{FF2B5EF4-FFF2-40B4-BE49-F238E27FC236}">
                    <a16:creationId xmlns:a16="http://schemas.microsoft.com/office/drawing/2014/main" id="{12E97C24-64C5-12AA-D781-445986B4BD1B}"/>
                  </a:ext>
                </a:extLst>
              </p:cNvPr>
              <p:cNvSpPr>
                <a:spLocks noGrp="1" noRot="1" noMove="1" noResize="1" noEditPoints="1" noAdjustHandles="1" noChangeArrowheads="1" noChangeShapeType="1"/>
              </p:cNvSpPr>
              <p:nvPr/>
            </p:nvSpPr>
            <p:spPr>
              <a:xfrm>
                <a:off x="8539064" y="4603750"/>
                <a:ext cx="109814" cy="194057"/>
              </a:xfrm>
              <a:custGeom>
                <a:avLst/>
                <a:gdLst>
                  <a:gd name="connsiteX0" fmla="*/ 159315 w 184600"/>
                  <a:gd name="connsiteY0" fmla="*/ 326216 h 326216"/>
                  <a:gd name="connsiteX1" fmla="*/ 25287 w 184600"/>
                  <a:gd name="connsiteY1" fmla="*/ 326216 h 326216"/>
                  <a:gd name="connsiteX2" fmla="*/ 0 w 184600"/>
                  <a:gd name="connsiteY2" fmla="*/ 300929 h 326216"/>
                  <a:gd name="connsiteX3" fmla="*/ 0 w 184600"/>
                  <a:gd name="connsiteY3" fmla="*/ 25287 h 326216"/>
                  <a:gd name="connsiteX4" fmla="*/ 25287 w 184600"/>
                  <a:gd name="connsiteY4" fmla="*/ 0 h 326216"/>
                  <a:gd name="connsiteX5" fmla="*/ 159313 w 184600"/>
                  <a:gd name="connsiteY5" fmla="*/ 0 h 326216"/>
                  <a:gd name="connsiteX6" fmla="*/ 184600 w 184600"/>
                  <a:gd name="connsiteY6" fmla="*/ 25287 h 326216"/>
                  <a:gd name="connsiteX7" fmla="*/ 184600 w 184600"/>
                  <a:gd name="connsiteY7" fmla="*/ 300927 h 326216"/>
                  <a:gd name="connsiteX8" fmla="*/ 159315 w 184600"/>
                  <a:gd name="connsiteY8" fmla="*/ 326216 h 32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00" h="326216">
                    <a:moveTo>
                      <a:pt x="159315" y="326216"/>
                    </a:moveTo>
                    <a:lnTo>
                      <a:pt x="25287" y="326216"/>
                    </a:lnTo>
                    <a:cubicBezTo>
                      <a:pt x="11321" y="326216"/>
                      <a:pt x="0" y="314895"/>
                      <a:pt x="0" y="300929"/>
                    </a:cubicBezTo>
                    <a:lnTo>
                      <a:pt x="0" y="25287"/>
                    </a:lnTo>
                    <a:cubicBezTo>
                      <a:pt x="0" y="11321"/>
                      <a:pt x="11321" y="0"/>
                      <a:pt x="25287" y="0"/>
                    </a:cubicBezTo>
                    <a:lnTo>
                      <a:pt x="159313" y="0"/>
                    </a:lnTo>
                    <a:cubicBezTo>
                      <a:pt x="173279" y="0"/>
                      <a:pt x="184600" y="11321"/>
                      <a:pt x="184600" y="25287"/>
                    </a:cubicBezTo>
                    <a:lnTo>
                      <a:pt x="184600" y="300927"/>
                    </a:lnTo>
                    <a:cubicBezTo>
                      <a:pt x="184603" y="314895"/>
                      <a:pt x="173281" y="326216"/>
                      <a:pt x="159315" y="326216"/>
                    </a:cubicBezTo>
                    <a:close/>
                  </a:path>
                </a:pathLst>
              </a:custGeom>
              <a:noFill/>
              <a:ln w="15875" cap="rnd">
                <a:solidFill>
                  <a:schemeClr val="tx1"/>
                </a:solidFill>
                <a:prstDash val="solid"/>
                <a:round/>
              </a:ln>
            </p:spPr>
            <p:txBody>
              <a:bodyPr rtlCol="0" anchor="ctr"/>
              <a:lstStyle/>
              <a:p>
                <a:endParaRPr lang="en-US" sz="1500"/>
              </a:p>
            </p:txBody>
          </p:sp>
          <p:grpSp>
            <p:nvGrpSpPr>
              <p:cNvPr id="79" name="Graphic 111">
                <a:extLst>
                  <a:ext uri="{FF2B5EF4-FFF2-40B4-BE49-F238E27FC236}">
                    <a16:creationId xmlns:a16="http://schemas.microsoft.com/office/drawing/2014/main" id="{D9D8AA35-E437-CA53-81CD-63526CFBCD42}"/>
                  </a:ext>
                </a:extLst>
              </p:cNvPr>
              <p:cNvGrpSpPr>
                <a:grpSpLocks noGrp="1" noUngrp="1" noRot="1" noMove="1" noResize="1"/>
              </p:cNvGrpSpPr>
              <p:nvPr/>
            </p:nvGrpSpPr>
            <p:grpSpPr>
              <a:xfrm>
                <a:off x="8035569" y="5093859"/>
                <a:ext cx="552682" cy="100027"/>
                <a:chOff x="145060" y="7445003"/>
                <a:chExt cx="929076" cy="168149"/>
              </a:xfrm>
              <a:noFill/>
            </p:grpSpPr>
            <p:grpSp>
              <p:nvGrpSpPr>
                <p:cNvPr id="80" name="Graphic 111">
                  <a:extLst>
                    <a:ext uri="{FF2B5EF4-FFF2-40B4-BE49-F238E27FC236}">
                      <a16:creationId xmlns:a16="http://schemas.microsoft.com/office/drawing/2014/main" id="{06F825F3-676D-3DED-51AD-A2951DFF0629}"/>
                    </a:ext>
                  </a:extLst>
                </p:cNvPr>
                <p:cNvGrpSpPr>
                  <a:grpSpLocks noGrp="1" noUngrp="1" noRot="1" noMove="1" noResize="1"/>
                </p:cNvGrpSpPr>
                <p:nvPr/>
              </p:nvGrpSpPr>
              <p:grpSpPr>
                <a:xfrm>
                  <a:off x="700164" y="7445004"/>
                  <a:ext cx="132757" cy="168148"/>
                  <a:chOff x="700164" y="7445004"/>
                  <a:chExt cx="132757" cy="168148"/>
                </a:xfrm>
                <a:noFill/>
              </p:grpSpPr>
              <p:sp>
                <p:nvSpPr>
                  <p:cNvPr id="93" name="Freeform 130">
                    <a:extLst>
                      <a:ext uri="{FF2B5EF4-FFF2-40B4-BE49-F238E27FC236}">
                        <a16:creationId xmlns:a16="http://schemas.microsoft.com/office/drawing/2014/main" id="{E8E003FC-2551-7194-C2F0-5095BB2B6AED}"/>
                      </a:ext>
                    </a:extLst>
                  </p:cNvPr>
                  <p:cNvSpPr>
                    <a:spLocks noGrp="1" noRot="1" noMove="1" noResize="1" noEditPoints="1" noAdjustHandles="1" noChangeArrowheads="1" noChangeShapeType="1"/>
                  </p:cNvSpPr>
                  <p:nvPr/>
                </p:nvSpPr>
                <p:spPr>
                  <a:xfrm>
                    <a:off x="700164" y="7445004"/>
                    <a:ext cx="132757" cy="168148"/>
                  </a:xfrm>
                  <a:custGeom>
                    <a:avLst/>
                    <a:gdLst>
                      <a:gd name="connsiteX0" fmla="*/ 0 w 132757"/>
                      <a:gd name="connsiteY0" fmla="*/ 168148 h 168148"/>
                      <a:gd name="connsiteX1" fmla="*/ 63139 w 132757"/>
                      <a:gd name="connsiteY1" fmla="*/ 2368 h 168148"/>
                      <a:gd name="connsiteX2" fmla="*/ 70191 w 132757"/>
                      <a:gd name="connsiteY2" fmla="*/ 2361 h 168148"/>
                      <a:gd name="connsiteX3" fmla="*/ 132757 w 132757"/>
                      <a:gd name="connsiteY3" fmla="*/ 168148 h 168148"/>
                    </a:gdLst>
                    <a:ahLst/>
                    <a:cxnLst>
                      <a:cxn ang="0">
                        <a:pos x="connsiteX0" y="connsiteY0"/>
                      </a:cxn>
                      <a:cxn ang="0">
                        <a:pos x="connsiteX1" y="connsiteY1"/>
                      </a:cxn>
                      <a:cxn ang="0">
                        <a:pos x="connsiteX2" y="connsiteY2"/>
                      </a:cxn>
                      <a:cxn ang="0">
                        <a:pos x="connsiteX3" y="connsiteY3"/>
                      </a:cxn>
                    </a:cxnLst>
                    <a:rect l="l" t="t" r="r" b="b"/>
                    <a:pathLst>
                      <a:path w="132757" h="168148">
                        <a:moveTo>
                          <a:pt x="0" y="168148"/>
                        </a:moveTo>
                        <a:lnTo>
                          <a:pt x="63139" y="2368"/>
                        </a:lnTo>
                        <a:cubicBezTo>
                          <a:pt x="64429" y="-786"/>
                          <a:pt x="68895" y="-790"/>
                          <a:pt x="70191" y="2361"/>
                        </a:cubicBezTo>
                        <a:lnTo>
                          <a:pt x="132757" y="168148"/>
                        </a:lnTo>
                      </a:path>
                    </a:pathLst>
                  </a:custGeom>
                  <a:noFill/>
                  <a:ln w="15875" cap="rnd">
                    <a:solidFill>
                      <a:schemeClr val="tx1"/>
                    </a:solidFill>
                    <a:prstDash val="solid"/>
                    <a:round/>
                  </a:ln>
                </p:spPr>
                <p:txBody>
                  <a:bodyPr rtlCol="0" anchor="ctr"/>
                  <a:lstStyle/>
                  <a:p>
                    <a:endParaRPr lang="en-US" sz="1500"/>
                  </a:p>
                </p:txBody>
              </p:sp>
              <p:sp>
                <p:nvSpPr>
                  <p:cNvPr id="94" name="Freeform 131">
                    <a:extLst>
                      <a:ext uri="{FF2B5EF4-FFF2-40B4-BE49-F238E27FC236}">
                        <a16:creationId xmlns:a16="http://schemas.microsoft.com/office/drawing/2014/main" id="{1089ABAA-D7CF-B5E5-5697-A1BDD7E8DD57}"/>
                      </a:ext>
                    </a:extLst>
                  </p:cNvPr>
                  <p:cNvSpPr>
                    <a:spLocks noGrp="1" noRot="1" noMove="1" noResize="1" noEditPoints="1" noAdjustHandles="1" noChangeArrowheads="1" noChangeShapeType="1"/>
                  </p:cNvSpPr>
                  <p:nvPr/>
                </p:nvSpPr>
                <p:spPr>
                  <a:xfrm>
                    <a:off x="719856" y="7571864"/>
                    <a:ext cx="93691" cy="2282"/>
                  </a:xfrm>
                  <a:custGeom>
                    <a:avLst/>
                    <a:gdLst>
                      <a:gd name="connsiteX0" fmla="*/ 0 w 93691"/>
                      <a:gd name="connsiteY0" fmla="*/ 0 h 2282"/>
                      <a:gd name="connsiteX1" fmla="*/ 93691 w 93691"/>
                      <a:gd name="connsiteY1" fmla="*/ 0 h 2282"/>
                    </a:gdLst>
                    <a:ahLst/>
                    <a:cxnLst>
                      <a:cxn ang="0">
                        <a:pos x="connsiteX0" y="connsiteY0"/>
                      </a:cxn>
                      <a:cxn ang="0">
                        <a:pos x="connsiteX1" y="connsiteY1"/>
                      </a:cxn>
                    </a:cxnLst>
                    <a:rect l="l" t="t" r="r" b="b"/>
                    <a:pathLst>
                      <a:path w="93691" h="2282">
                        <a:moveTo>
                          <a:pt x="0" y="0"/>
                        </a:moveTo>
                        <a:lnTo>
                          <a:pt x="93691" y="0"/>
                        </a:lnTo>
                      </a:path>
                    </a:pathLst>
                  </a:custGeom>
                  <a:ln w="15875" cap="rnd">
                    <a:solidFill>
                      <a:schemeClr val="tx1"/>
                    </a:solidFill>
                    <a:prstDash val="solid"/>
                    <a:round/>
                  </a:ln>
                </p:spPr>
                <p:txBody>
                  <a:bodyPr rtlCol="0" anchor="ctr"/>
                  <a:lstStyle/>
                  <a:p>
                    <a:endParaRPr lang="en-US" sz="1500"/>
                  </a:p>
                </p:txBody>
              </p:sp>
            </p:grpSp>
            <p:grpSp>
              <p:nvGrpSpPr>
                <p:cNvPr id="81" name="Graphic 111">
                  <a:extLst>
                    <a:ext uri="{FF2B5EF4-FFF2-40B4-BE49-F238E27FC236}">
                      <a16:creationId xmlns:a16="http://schemas.microsoft.com/office/drawing/2014/main" id="{69C7FA25-7EE1-D382-B3B4-236D0ED1EB37}"/>
                    </a:ext>
                  </a:extLst>
                </p:cNvPr>
                <p:cNvGrpSpPr>
                  <a:grpSpLocks noGrp="1" noUngrp="1" noRot="1" noMove="1" noResize="1"/>
                </p:cNvGrpSpPr>
                <p:nvPr/>
              </p:nvGrpSpPr>
              <p:grpSpPr>
                <a:xfrm>
                  <a:off x="1003934" y="7445770"/>
                  <a:ext cx="70202" cy="166613"/>
                  <a:chOff x="1003934" y="7445770"/>
                  <a:chExt cx="70202" cy="166613"/>
                </a:xfrm>
                <a:noFill/>
              </p:grpSpPr>
              <p:sp>
                <p:nvSpPr>
                  <p:cNvPr id="91" name="Freeform 133">
                    <a:extLst>
                      <a:ext uri="{FF2B5EF4-FFF2-40B4-BE49-F238E27FC236}">
                        <a16:creationId xmlns:a16="http://schemas.microsoft.com/office/drawing/2014/main" id="{BA6768D2-A192-72E5-EF33-16113B4DF2EE}"/>
                      </a:ext>
                    </a:extLst>
                  </p:cNvPr>
                  <p:cNvSpPr>
                    <a:spLocks noGrp="1" noRot="1" noMove="1" noResize="1" noEditPoints="1" noAdjustHandles="1" noChangeArrowheads="1" noChangeShapeType="1"/>
                  </p:cNvSpPr>
                  <p:nvPr/>
                </p:nvSpPr>
                <p:spPr>
                  <a:xfrm>
                    <a:off x="1003934" y="7445770"/>
                    <a:ext cx="70202" cy="166613"/>
                  </a:xfrm>
                  <a:custGeom>
                    <a:avLst/>
                    <a:gdLst>
                      <a:gd name="connsiteX0" fmla="*/ 70202 w 70202"/>
                      <a:gd name="connsiteY0" fmla="*/ 0 h 166613"/>
                      <a:gd name="connsiteX1" fmla="*/ 0 w 70202"/>
                      <a:gd name="connsiteY1" fmla="*/ 0 h 166613"/>
                      <a:gd name="connsiteX2" fmla="*/ 0 w 70202"/>
                      <a:gd name="connsiteY2" fmla="*/ 166613 h 166613"/>
                      <a:gd name="connsiteX3" fmla="*/ 70202 w 70202"/>
                      <a:gd name="connsiteY3" fmla="*/ 166613 h 166613"/>
                    </a:gdLst>
                    <a:ahLst/>
                    <a:cxnLst>
                      <a:cxn ang="0">
                        <a:pos x="connsiteX0" y="connsiteY0"/>
                      </a:cxn>
                      <a:cxn ang="0">
                        <a:pos x="connsiteX1" y="connsiteY1"/>
                      </a:cxn>
                      <a:cxn ang="0">
                        <a:pos x="connsiteX2" y="connsiteY2"/>
                      </a:cxn>
                      <a:cxn ang="0">
                        <a:pos x="connsiteX3" y="connsiteY3"/>
                      </a:cxn>
                    </a:cxnLst>
                    <a:rect l="l" t="t" r="r" b="b"/>
                    <a:pathLst>
                      <a:path w="70202" h="166613">
                        <a:moveTo>
                          <a:pt x="70202" y="0"/>
                        </a:moveTo>
                        <a:lnTo>
                          <a:pt x="0" y="0"/>
                        </a:lnTo>
                        <a:lnTo>
                          <a:pt x="0" y="166613"/>
                        </a:lnTo>
                        <a:lnTo>
                          <a:pt x="70202" y="166613"/>
                        </a:lnTo>
                      </a:path>
                    </a:pathLst>
                  </a:custGeom>
                  <a:noFill/>
                  <a:ln w="15875" cap="rnd">
                    <a:solidFill>
                      <a:schemeClr val="tx1"/>
                    </a:solidFill>
                    <a:prstDash val="solid"/>
                    <a:round/>
                  </a:ln>
                </p:spPr>
                <p:txBody>
                  <a:bodyPr rtlCol="0" anchor="ctr"/>
                  <a:lstStyle/>
                  <a:p>
                    <a:endParaRPr lang="en-US" sz="1500"/>
                  </a:p>
                </p:txBody>
              </p:sp>
              <p:sp>
                <p:nvSpPr>
                  <p:cNvPr id="92" name="Freeform 134">
                    <a:extLst>
                      <a:ext uri="{FF2B5EF4-FFF2-40B4-BE49-F238E27FC236}">
                        <a16:creationId xmlns:a16="http://schemas.microsoft.com/office/drawing/2014/main" id="{D5336020-16F2-1138-61DF-BF2770B87BD1}"/>
                      </a:ext>
                    </a:extLst>
                  </p:cNvPr>
                  <p:cNvSpPr>
                    <a:spLocks noGrp="1" noRot="1" noMove="1" noResize="1" noEditPoints="1" noAdjustHandles="1" noChangeArrowheads="1" noChangeShapeType="1"/>
                  </p:cNvSpPr>
                  <p:nvPr/>
                </p:nvSpPr>
                <p:spPr>
                  <a:xfrm>
                    <a:off x="1003935" y="7529078"/>
                    <a:ext cx="65026" cy="2282"/>
                  </a:xfrm>
                  <a:custGeom>
                    <a:avLst/>
                    <a:gdLst>
                      <a:gd name="connsiteX0" fmla="*/ 65027 w 65026"/>
                      <a:gd name="connsiteY0" fmla="*/ 0 h 2282"/>
                      <a:gd name="connsiteX1" fmla="*/ 0 w 65026"/>
                      <a:gd name="connsiteY1" fmla="*/ 0 h 2282"/>
                    </a:gdLst>
                    <a:ahLst/>
                    <a:cxnLst>
                      <a:cxn ang="0">
                        <a:pos x="connsiteX0" y="connsiteY0"/>
                      </a:cxn>
                      <a:cxn ang="0">
                        <a:pos x="connsiteX1" y="connsiteY1"/>
                      </a:cxn>
                    </a:cxnLst>
                    <a:rect l="l" t="t" r="r" b="b"/>
                    <a:pathLst>
                      <a:path w="65026" h="2282">
                        <a:moveTo>
                          <a:pt x="65027" y="0"/>
                        </a:moveTo>
                        <a:lnTo>
                          <a:pt x="0" y="0"/>
                        </a:lnTo>
                      </a:path>
                    </a:pathLst>
                  </a:custGeom>
                  <a:ln w="15875" cap="rnd">
                    <a:solidFill>
                      <a:schemeClr val="tx1"/>
                    </a:solidFill>
                    <a:prstDash val="solid"/>
                    <a:round/>
                  </a:ln>
                </p:spPr>
                <p:txBody>
                  <a:bodyPr rtlCol="0" anchor="ctr"/>
                  <a:lstStyle/>
                  <a:p>
                    <a:endParaRPr lang="en-US" sz="1500"/>
                  </a:p>
                </p:txBody>
              </p:sp>
            </p:grpSp>
            <p:grpSp>
              <p:nvGrpSpPr>
                <p:cNvPr id="82" name="Graphic 111">
                  <a:extLst>
                    <a:ext uri="{FF2B5EF4-FFF2-40B4-BE49-F238E27FC236}">
                      <a16:creationId xmlns:a16="http://schemas.microsoft.com/office/drawing/2014/main" id="{86352320-9B70-37EE-D418-28CA1F50E7AB}"/>
                    </a:ext>
                  </a:extLst>
                </p:cNvPr>
                <p:cNvGrpSpPr>
                  <a:grpSpLocks noGrp="1" noUngrp="1" noRot="1" noMove="1" noResize="1"/>
                </p:cNvGrpSpPr>
                <p:nvPr/>
              </p:nvGrpSpPr>
              <p:grpSpPr>
                <a:xfrm>
                  <a:off x="145060" y="7445003"/>
                  <a:ext cx="503970" cy="168149"/>
                  <a:chOff x="145060" y="7445003"/>
                  <a:chExt cx="503970" cy="168149"/>
                </a:xfrm>
                <a:noFill/>
              </p:grpSpPr>
              <p:sp>
                <p:nvSpPr>
                  <p:cNvPr id="87" name="Freeform 136">
                    <a:extLst>
                      <a:ext uri="{FF2B5EF4-FFF2-40B4-BE49-F238E27FC236}">
                        <a16:creationId xmlns:a16="http://schemas.microsoft.com/office/drawing/2014/main" id="{685178F3-3C97-CF4E-3CB7-F13D17133891}"/>
                      </a:ext>
                    </a:extLst>
                  </p:cNvPr>
                  <p:cNvSpPr>
                    <a:spLocks noGrp="1" noRot="1" noMove="1" noResize="1" noEditPoints="1" noAdjustHandles="1" noChangeArrowheads="1" noChangeShapeType="1"/>
                  </p:cNvSpPr>
                  <p:nvPr/>
                </p:nvSpPr>
                <p:spPr>
                  <a:xfrm>
                    <a:off x="531203" y="7445003"/>
                    <a:ext cx="117828" cy="168149"/>
                  </a:xfrm>
                  <a:custGeom>
                    <a:avLst/>
                    <a:gdLst>
                      <a:gd name="connsiteX0" fmla="*/ 0 w 117828"/>
                      <a:gd name="connsiteY0" fmla="*/ 168149 h 168149"/>
                      <a:gd name="connsiteX1" fmla="*/ 0 w 117828"/>
                      <a:gd name="connsiteY1" fmla="*/ 315 h 168149"/>
                      <a:gd name="connsiteX2" fmla="*/ 113472 w 117828"/>
                      <a:gd name="connsiteY2" fmla="*/ 164628 h 168149"/>
                      <a:gd name="connsiteX3" fmla="*/ 117828 w 117828"/>
                      <a:gd name="connsiteY3" fmla="*/ 162483 h 168149"/>
                      <a:gd name="connsiteX4" fmla="*/ 116258 w 117828"/>
                      <a:gd name="connsiteY4" fmla="*/ 0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828" h="168149">
                        <a:moveTo>
                          <a:pt x="0" y="168149"/>
                        </a:moveTo>
                        <a:lnTo>
                          <a:pt x="0" y="315"/>
                        </a:lnTo>
                        <a:lnTo>
                          <a:pt x="113472" y="164628"/>
                        </a:lnTo>
                        <a:cubicBezTo>
                          <a:pt x="115576" y="167668"/>
                          <a:pt x="117828" y="166178"/>
                          <a:pt x="117828" y="162483"/>
                        </a:cubicBezTo>
                        <a:lnTo>
                          <a:pt x="116258" y="0"/>
                        </a:lnTo>
                      </a:path>
                    </a:pathLst>
                  </a:custGeom>
                  <a:noFill/>
                  <a:ln w="15875" cap="rnd">
                    <a:solidFill>
                      <a:schemeClr val="tx1"/>
                    </a:solidFill>
                    <a:prstDash val="solid"/>
                    <a:round/>
                  </a:ln>
                </p:spPr>
                <p:txBody>
                  <a:bodyPr rtlCol="0" anchor="ctr"/>
                  <a:lstStyle/>
                  <a:p>
                    <a:endParaRPr lang="en-US" sz="1500"/>
                  </a:p>
                </p:txBody>
              </p:sp>
              <p:grpSp>
                <p:nvGrpSpPr>
                  <p:cNvPr id="88" name="Graphic 111">
                    <a:extLst>
                      <a:ext uri="{FF2B5EF4-FFF2-40B4-BE49-F238E27FC236}">
                        <a16:creationId xmlns:a16="http://schemas.microsoft.com/office/drawing/2014/main" id="{1AB87DB3-3C0C-75B9-4DDE-9BCBBEC47D65}"/>
                      </a:ext>
                    </a:extLst>
                  </p:cNvPr>
                  <p:cNvGrpSpPr>
                    <a:grpSpLocks noGrp="1" noUngrp="1" noRot="1" noMove="1" noResize="1"/>
                  </p:cNvGrpSpPr>
                  <p:nvPr/>
                </p:nvGrpSpPr>
                <p:grpSpPr>
                  <a:xfrm>
                    <a:off x="145060" y="7447491"/>
                    <a:ext cx="112109" cy="163174"/>
                    <a:chOff x="145060" y="7447491"/>
                    <a:chExt cx="112109" cy="163174"/>
                  </a:xfrm>
                  <a:noFill/>
                </p:grpSpPr>
                <p:sp>
                  <p:nvSpPr>
                    <p:cNvPr id="89" name="Freeform 138">
                      <a:extLst>
                        <a:ext uri="{FF2B5EF4-FFF2-40B4-BE49-F238E27FC236}">
                          <a16:creationId xmlns:a16="http://schemas.microsoft.com/office/drawing/2014/main" id="{A50D3B00-7314-566A-A613-947B4A133BA1}"/>
                        </a:ext>
                      </a:extLst>
                    </p:cNvPr>
                    <p:cNvSpPr>
                      <a:spLocks noGrp="1" noRot="1" noMove="1" noResize="1" noEditPoints="1" noAdjustHandles="1" noChangeArrowheads="1" noChangeShapeType="1"/>
                    </p:cNvSpPr>
                    <p:nvPr/>
                  </p:nvSpPr>
                  <p:spPr>
                    <a:xfrm>
                      <a:off x="145062" y="7447660"/>
                      <a:ext cx="2282" cy="160353"/>
                    </a:xfrm>
                    <a:custGeom>
                      <a:avLst/>
                      <a:gdLst>
                        <a:gd name="connsiteX0" fmla="*/ 0 w 2282"/>
                        <a:gd name="connsiteY0" fmla="*/ 0 h 160353"/>
                        <a:gd name="connsiteX1" fmla="*/ 0 w 2282"/>
                        <a:gd name="connsiteY1" fmla="*/ 160354 h 160353"/>
                      </a:gdLst>
                      <a:ahLst/>
                      <a:cxnLst>
                        <a:cxn ang="0">
                          <a:pos x="connsiteX0" y="connsiteY0"/>
                        </a:cxn>
                        <a:cxn ang="0">
                          <a:pos x="connsiteX1" y="connsiteY1"/>
                        </a:cxn>
                      </a:cxnLst>
                      <a:rect l="l" t="t" r="r" b="b"/>
                      <a:pathLst>
                        <a:path w="2282" h="160353">
                          <a:moveTo>
                            <a:pt x="0" y="0"/>
                          </a:moveTo>
                          <a:lnTo>
                            <a:pt x="0" y="160354"/>
                          </a:lnTo>
                        </a:path>
                      </a:pathLst>
                    </a:custGeom>
                    <a:ln w="15875" cap="rnd">
                      <a:solidFill>
                        <a:schemeClr val="tx1"/>
                      </a:solidFill>
                      <a:prstDash val="solid"/>
                      <a:round/>
                    </a:ln>
                  </p:spPr>
                  <p:txBody>
                    <a:bodyPr rtlCol="0" anchor="ctr"/>
                    <a:lstStyle/>
                    <a:p>
                      <a:endParaRPr lang="en-US" sz="1500"/>
                    </a:p>
                  </p:txBody>
                </p:sp>
                <p:sp>
                  <p:nvSpPr>
                    <p:cNvPr id="90" name="Freeform 139">
                      <a:extLst>
                        <a:ext uri="{FF2B5EF4-FFF2-40B4-BE49-F238E27FC236}">
                          <a16:creationId xmlns:a16="http://schemas.microsoft.com/office/drawing/2014/main" id="{735AAE6B-3920-D5F4-751D-3FF17EF480A2}"/>
                        </a:ext>
                      </a:extLst>
                    </p:cNvPr>
                    <p:cNvSpPr>
                      <a:spLocks noGrp="1" noRot="1" noMove="1" noResize="1" noEditPoints="1" noAdjustHandles="1" noChangeArrowheads="1" noChangeShapeType="1"/>
                    </p:cNvSpPr>
                    <p:nvPr/>
                  </p:nvSpPr>
                  <p:spPr>
                    <a:xfrm>
                      <a:off x="145060" y="7447491"/>
                      <a:ext cx="112109" cy="163174"/>
                    </a:xfrm>
                    <a:custGeom>
                      <a:avLst/>
                      <a:gdLst>
                        <a:gd name="connsiteX0" fmla="*/ 112109 w 112109"/>
                        <a:gd name="connsiteY0" fmla="*/ 81587 h 163174"/>
                        <a:gd name="connsiteX1" fmla="*/ 47567 w 112109"/>
                        <a:gd name="connsiteY1" fmla="*/ 162816 h 163174"/>
                        <a:gd name="connsiteX2" fmla="*/ 331 w 112109"/>
                        <a:gd name="connsiteY2" fmla="*/ 163174 h 163174"/>
                        <a:gd name="connsiteX3" fmla="*/ 119 w 112109"/>
                        <a:gd name="connsiteY3" fmla="*/ 81407 h 163174"/>
                        <a:gd name="connsiteX4" fmla="*/ 0 w 112109"/>
                        <a:gd name="connsiteY4" fmla="*/ 0 h 163174"/>
                        <a:gd name="connsiteX5" fmla="*/ 46213 w 112109"/>
                        <a:gd name="connsiteY5" fmla="*/ 0 h 163174"/>
                        <a:gd name="connsiteX6" fmla="*/ 112109 w 112109"/>
                        <a:gd name="connsiteY6" fmla="*/ 81587 h 16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109" h="163174">
                          <a:moveTo>
                            <a:pt x="112109" y="81587"/>
                          </a:moveTo>
                          <a:cubicBezTo>
                            <a:pt x="112109" y="126548"/>
                            <a:pt x="87155" y="162125"/>
                            <a:pt x="47567" y="162816"/>
                          </a:cubicBezTo>
                          <a:cubicBezTo>
                            <a:pt x="34388" y="163047"/>
                            <a:pt x="331" y="163174"/>
                            <a:pt x="331" y="163174"/>
                          </a:cubicBezTo>
                          <a:cubicBezTo>
                            <a:pt x="331" y="163174"/>
                            <a:pt x="119" y="104070"/>
                            <a:pt x="119" y="81407"/>
                          </a:cubicBezTo>
                          <a:cubicBezTo>
                            <a:pt x="119" y="62795"/>
                            <a:pt x="0" y="0"/>
                            <a:pt x="0" y="0"/>
                          </a:cubicBezTo>
                          <a:cubicBezTo>
                            <a:pt x="0" y="0"/>
                            <a:pt x="30641" y="0"/>
                            <a:pt x="46213" y="0"/>
                          </a:cubicBezTo>
                          <a:cubicBezTo>
                            <a:pt x="89638" y="0"/>
                            <a:pt x="112109" y="36627"/>
                            <a:pt x="112109" y="81587"/>
                          </a:cubicBezTo>
                          <a:close/>
                        </a:path>
                      </a:pathLst>
                    </a:custGeom>
                    <a:noFill/>
                    <a:ln w="15875" cap="rnd">
                      <a:solidFill>
                        <a:schemeClr val="tx1"/>
                      </a:solidFill>
                      <a:prstDash val="solid"/>
                      <a:round/>
                    </a:ln>
                  </p:spPr>
                  <p:txBody>
                    <a:bodyPr rtlCol="0" anchor="ctr"/>
                    <a:lstStyle/>
                    <a:p>
                      <a:endParaRPr lang="en-US" sz="1500"/>
                    </a:p>
                  </p:txBody>
                </p:sp>
              </p:grpSp>
            </p:grpSp>
            <p:grpSp>
              <p:nvGrpSpPr>
                <p:cNvPr id="83" name="Graphic 111">
                  <a:extLst>
                    <a:ext uri="{FF2B5EF4-FFF2-40B4-BE49-F238E27FC236}">
                      <a16:creationId xmlns:a16="http://schemas.microsoft.com/office/drawing/2014/main" id="{24ABA3F8-A7AC-53CE-2EF2-C5126D62DE02}"/>
                    </a:ext>
                  </a:extLst>
                </p:cNvPr>
                <p:cNvGrpSpPr>
                  <a:grpSpLocks noGrp="1" noUngrp="1" noRot="1" noMove="1" noResize="1"/>
                </p:cNvGrpSpPr>
                <p:nvPr/>
              </p:nvGrpSpPr>
              <p:grpSpPr>
                <a:xfrm>
                  <a:off x="857031" y="7445003"/>
                  <a:ext cx="92860" cy="168149"/>
                  <a:chOff x="857031" y="7445003"/>
                  <a:chExt cx="92860" cy="168149"/>
                </a:xfrm>
              </p:grpSpPr>
              <p:sp>
                <p:nvSpPr>
                  <p:cNvPr id="85" name="Freeform 141">
                    <a:extLst>
                      <a:ext uri="{FF2B5EF4-FFF2-40B4-BE49-F238E27FC236}">
                        <a16:creationId xmlns:a16="http://schemas.microsoft.com/office/drawing/2014/main" id="{8C864DC1-F110-ABFC-3E7B-E44240EDBF80}"/>
                      </a:ext>
                    </a:extLst>
                  </p:cNvPr>
                  <p:cNvSpPr>
                    <a:spLocks noGrp="1" noRot="1" noMove="1" noResize="1" noEditPoints="1" noAdjustHandles="1" noChangeArrowheads="1" noChangeShapeType="1"/>
                  </p:cNvSpPr>
                  <p:nvPr/>
                </p:nvSpPr>
                <p:spPr>
                  <a:xfrm>
                    <a:off x="857031" y="7445003"/>
                    <a:ext cx="92860" cy="2282"/>
                  </a:xfrm>
                  <a:custGeom>
                    <a:avLst/>
                    <a:gdLst>
                      <a:gd name="connsiteX0" fmla="*/ 0 w 92860"/>
                      <a:gd name="connsiteY0" fmla="*/ 0 h 2282"/>
                      <a:gd name="connsiteX1" fmla="*/ 92860 w 92860"/>
                      <a:gd name="connsiteY1" fmla="*/ 0 h 2282"/>
                    </a:gdLst>
                    <a:ahLst/>
                    <a:cxnLst>
                      <a:cxn ang="0">
                        <a:pos x="connsiteX0" y="connsiteY0"/>
                      </a:cxn>
                      <a:cxn ang="0">
                        <a:pos x="connsiteX1" y="connsiteY1"/>
                      </a:cxn>
                    </a:cxnLst>
                    <a:rect l="l" t="t" r="r" b="b"/>
                    <a:pathLst>
                      <a:path w="92860" h="2282">
                        <a:moveTo>
                          <a:pt x="0" y="0"/>
                        </a:moveTo>
                        <a:lnTo>
                          <a:pt x="92860" y="0"/>
                        </a:lnTo>
                      </a:path>
                    </a:pathLst>
                  </a:custGeom>
                  <a:ln w="15875" cap="rnd">
                    <a:solidFill>
                      <a:schemeClr val="tx1"/>
                    </a:solidFill>
                    <a:prstDash val="solid"/>
                    <a:round/>
                  </a:ln>
                </p:spPr>
                <p:txBody>
                  <a:bodyPr rtlCol="0" anchor="ctr"/>
                  <a:lstStyle/>
                  <a:p>
                    <a:endParaRPr lang="en-US" sz="1500"/>
                  </a:p>
                </p:txBody>
              </p:sp>
              <p:sp>
                <p:nvSpPr>
                  <p:cNvPr id="86" name="Freeform 142">
                    <a:extLst>
                      <a:ext uri="{FF2B5EF4-FFF2-40B4-BE49-F238E27FC236}">
                        <a16:creationId xmlns:a16="http://schemas.microsoft.com/office/drawing/2014/main" id="{ECE310EC-06CE-6718-1EF5-804419A1FA83}"/>
                      </a:ext>
                    </a:extLst>
                  </p:cNvPr>
                  <p:cNvSpPr>
                    <a:spLocks noGrp="1" noRot="1" noMove="1" noResize="1" noEditPoints="1" noAdjustHandles="1" noChangeArrowheads="1" noChangeShapeType="1"/>
                  </p:cNvSpPr>
                  <p:nvPr/>
                </p:nvSpPr>
                <p:spPr>
                  <a:xfrm>
                    <a:off x="903274" y="7450373"/>
                    <a:ext cx="2282" cy="162779"/>
                  </a:xfrm>
                  <a:custGeom>
                    <a:avLst/>
                    <a:gdLst>
                      <a:gd name="connsiteX0" fmla="*/ 0 w 2282"/>
                      <a:gd name="connsiteY0" fmla="*/ 0 h 162779"/>
                      <a:gd name="connsiteX1" fmla="*/ 0 w 2282"/>
                      <a:gd name="connsiteY1" fmla="*/ 162780 h 162779"/>
                    </a:gdLst>
                    <a:ahLst/>
                    <a:cxnLst>
                      <a:cxn ang="0">
                        <a:pos x="connsiteX0" y="connsiteY0"/>
                      </a:cxn>
                      <a:cxn ang="0">
                        <a:pos x="connsiteX1" y="connsiteY1"/>
                      </a:cxn>
                    </a:cxnLst>
                    <a:rect l="l" t="t" r="r" b="b"/>
                    <a:pathLst>
                      <a:path w="2282" h="162779">
                        <a:moveTo>
                          <a:pt x="0" y="0"/>
                        </a:moveTo>
                        <a:lnTo>
                          <a:pt x="0" y="162780"/>
                        </a:lnTo>
                      </a:path>
                    </a:pathLst>
                  </a:custGeom>
                  <a:ln w="15875" cap="rnd">
                    <a:solidFill>
                      <a:schemeClr val="tx1"/>
                    </a:solidFill>
                    <a:prstDash val="solid"/>
                    <a:round/>
                  </a:ln>
                </p:spPr>
                <p:txBody>
                  <a:bodyPr rtlCol="0" anchor="ctr"/>
                  <a:lstStyle/>
                  <a:p>
                    <a:endParaRPr lang="en-US" sz="1500"/>
                  </a:p>
                </p:txBody>
              </p:sp>
            </p:grpSp>
            <p:sp>
              <p:nvSpPr>
                <p:cNvPr id="84" name="Freeform 143">
                  <a:extLst>
                    <a:ext uri="{FF2B5EF4-FFF2-40B4-BE49-F238E27FC236}">
                      <a16:creationId xmlns:a16="http://schemas.microsoft.com/office/drawing/2014/main" id="{AC1A3351-E6B2-F07E-235F-E0448E1770CE}"/>
                    </a:ext>
                  </a:extLst>
                </p:cNvPr>
                <p:cNvSpPr>
                  <a:spLocks noGrp="1" noRot="1" noMove="1" noResize="1" noEditPoints="1" noAdjustHandles="1" noChangeArrowheads="1" noChangeShapeType="1"/>
                </p:cNvSpPr>
                <p:nvPr/>
              </p:nvSpPr>
              <p:spPr>
                <a:xfrm>
                  <a:off x="310754" y="7445003"/>
                  <a:ext cx="168149" cy="168149"/>
                </a:xfrm>
                <a:custGeom>
                  <a:avLst/>
                  <a:gdLst>
                    <a:gd name="connsiteX0" fmla="*/ 168149 w 168149"/>
                    <a:gd name="connsiteY0" fmla="*/ 84075 h 168149"/>
                    <a:gd name="connsiteX1" fmla="*/ 84075 w 168149"/>
                    <a:gd name="connsiteY1" fmla="*/ 168149 h 168149"/>
                    <a:gd name="connsiteX2" fmla="*/ 0 w 168149"/>
                    <a:gd name="connsiteY2" fmla="*/ 84075 h 168149"/>
                    <a:gd name="connsiteX3" fmla="*/ 84075 w 168149"/>
                    <a:gd name="connsiteY3" fmla="*/ 0 h 168149"/>
                    <a:gd name="connsiteX4" fmla="*/ 168149 w 168149"/>
                    <a:gd name="connsiteY4" fmla="*/ 84075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49" h="168149">
                      <a:moveTo>
                        <a:pt x="168149" y="84075"/>
                      </a:moveTo>
                      <a:cubicBezTo>
                        <a:pt x="168149" y="130508"/>
                        <a:pt x="130508" y="168149"/>
                        <a:pt x="84075" y="168149"/>
                      </a:cubicBezTo>
                      <a:cubicBezTo>
                        <a:pt x="37641" y="168149"/>
                        <a:pt x="0" y="130508"/>
                        <a:pt x="0" y="84075"/>
                      </a:cubicBezTo>
                      <a:cubicBezTo>
                        <a:pt x="0" y="37642"/>
                        <a:pt x="37641" y="0"/>
                        <a:pt x="84075" y="0"/>
                      </a:cubicBezTo>
                      <a:cubicBezTo>
                        <a:pt x="130508" y="0"/>
                        <a:pt x="168149" y="37641"/>
                        <a:pt x="168149" y="84075"/>
                      </a:cubicBezTo>
                      <a:close/>
                    </a:path>
                  </a:pathLst>
                </a:custGeom>
                <a:noFill/>
                <a:ln w="15875" cap="rnd">
                  <a:solidFill>
                    <a:schemeClr val="tx1"/>
                  </a:solidFill>
                  <a:prstDash val="solid"/>
                  <a:round/>
                </a:ln>
              </p:spPr>
              <p:txBody>
                <a:bodyPr rtlCol="0" anchor="ctr"/>
                <a:lstStyle/>
                <a:p>
                  <a:endParaRPr lang="en-US" sz="1500"/>
                </a:p>
              </p:txBody>
            </p:sp>
          </p:grpSp>
        </p:grpSp>
      </p:grpSp>
    </p:spTree>
    <p:extLst>
      <p:ext uri="{BB962C8B-B14F-4D97-AF65-F5344CB8AC3E}">
        <p14:creationId xmlns:p14="http://schemas.microsoft.com/office/powerpoint/2010/main" val="31232991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Text Placeholder 4">
            <a:extLst>
              <a:ext uri="{FF2B5EF4-FFF2-40B4-BE49-F238E27FC236}">
                <a16:creationId xmlns:a16="http://schemas.microsoft.com/office/drawing/2014/main" id="{DA0280BD-14B0-3FD1-7FAE-E18929E8A08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7" name="Footer Placeholder 6">
            <a:extLst>
              <a:ext uri="{FF2B5EF4-FFF2-40B4-BE49-F238E27FC236}">
                <a16:creationId xmlns:a16="http://schemas.microsoft.com/office/drawing/2014/main" id="{59B5EC73-124B-D761-4BFB-9896AC09922D}"/>
              </a:ext>
            </a:extLst>
          </p:cNvPr>
          <p:cNvSpPr>
            <a:spLocks noGrp="1"/>
          </p:cNvSpPr>
          <p:nvPr>
            <p:ph type="ftr" sz="quarter" idx="25"/>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5BBC9DED-7C6A-7B3C-6B47-07B6C845E4AE}"/>
              </a:ext>
            </a:extLst>
          </p:cNvPr>
          <p:cNvSpPr>
            <a:spLocks noGrp="1"/>
          </p:cNvSpPr>
          <p:nvPr>
            <p:ph type="sldNum" sz="quarter" idx="26"/>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15083695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 Blocks - Inverted">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Text Placeholder 4">
            <a:extLst>
              <a:ext uri="{FF2B5EF4-FFF2-40B4-BE49-F238E27FC236}">
                <a16:creationId xmlns:a16="http://schemas.microsoft.com/office/drawing/2014/main" id="{2CE594CF-BAF9-46EF-9145-60FEB7FF4309}"/>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7" name="Footer Placeholder 6">
            <a:extLst>
              <a:ext uri="{FF2B5EF4-FFF2-40B4-BE49-F238E27FC236}">
                <a16:creationId xmlns:a16="http://schemas.microsoft.com/office/drawing/2014/main" id="{BC11FD98-DF90-849E-C99E-CC2860CC5640}"/>
              </a:ext>
            </a:extLst>
          </p:cNvPr>
          <p:cNvSpPr>
            <a:spLocks noGrp="1"/>
          </p:cNvSpPr>
          <p:nvPr>
            <p:ph type="ftr" sz="quarter" idx="25"/>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482F05AF-BE75-DC41-E6C3-BD5555E30EE0}"/>
              </a:ext>
            </a:extLst>
          </p:cNvPr>
          <p:cNvSpPr>
            <a:spLocks noGrp="1"/>
          </p:cNvSpPr>
          <p:nvPr>
            <p:ph type="sldNum" sz="quarter" idx="26"/>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311862899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4419600"/>
            <a:ext cx="2565587" cy="450223"/>
          </a:xfrm>
          <a:noFill/>
        </p:spPr>
        <p:txBody>
          <a:bodyPr tIns="0" bIns="0"/>
          <a:lstStyle>
            <a:lvl1pPr marL="0" indent="0" algn="ctr">
              <a:buFont typeface="Arial" panose="020B0604020202020204" pitchFamily="34" charset="0"/>
              <a:buNone/>
              <a:defRPr sz="1200" b="1" cap="none" baseline="0"/>
            </a:lvl1pPr>
            <a:lvl2pPr marL="9525" indent="0" algn="ctr">
              <a:buNone/>
              <a:tabLst/>
              <a:defRPr sz="1200" cap="none"/>
            </a:lvl2pPr>
            <a:lvl3pPr>
              <a:defRPr sz="1050"/>
            </a:lvl3pPr>
            <a:lvl4pPr>
              <a:defRPr sz="1050"/>
            </a:lvl4pPr>
            <a:lvl5pPr>
              <a:defRPr sz="1050"/>
            </a:lvl5pPr>
          </a:lstStyle>
          <a:p>
            <a:pPr lvl="0"/>
            <a:r>
              <a:rPr lang="en-US"/>
              <a:t>First last name</a:t>
            </a:r>
          </a:p>
          <a:p>
            <a:pPr lvl="1"/>
            <a:r>
              <a:rPr lang="en-US"/>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916888" y="2194851"/>
            <a:ext cx="2057400" cy="2057400"/>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700772" y="2194851"/>
            <a:ext cx="2057400" cy="2057400"/>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484656" y="2194851"/>
            <a:ext cx="2057400" cy="2057400"/>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268540" y="2194851"/>
            <a:ext cx="2057400" cy="2057400"/>
          </a:xfrm>
          <a:prstGeom prst="ellipse">
            <a:avLst/>
          </a:prstGeom>
        </p:spPr>
        <p:txBody>
          <a:bodyPr/>
          <a:lstStyle/>
          <a:p>
            <a:endParaRPr lang="en-US"/>
          </a:p>
        </p:txBody>
      </p:sp>
      <p:sp>
        <p:nvSpPr>
          <p:cNvPr id="4" name="Text Placeholder 4">
            <a:extLst>
              <a:ext uri="{FF2B5EF4-FFF2-40B4-BE49-F238E27FC236}">
                <a16:creationId xmlns:a16="http://schemas.microsoft.com/office/drawing/2014/main" id="{1835F7F1-5ECF-98E9-2189-4899552FCF5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7" name="Footer Placeholder 6">
            <a:extLst>
              <a:ext uri="{FF2B5EF4-FFF2-40B4-BE49-F238E27FC236}">
                <a16:creationId xmlns:a16="http://schemas.microsoft.com/office/drawing/2014/main" id="{86622CEE-016A-C110-192B-9617095CCE14}"/>
              </a:ext>
            </a:extLst>
          </p:cNvPr>
          <p:cNvSpPr>
            <a:spLocks noGrp="1"/>
          </p:cNvSpPr>
          <p:nvPr>
            <p:ph type="ftr" sz="quarter" idx="46"/>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DDC7B2AE-7C1D-122B-A8B9-926D3D2FAEE4}"/>
              </a:ext>
            </a:extLst>
          </p:cNvPr>
          <p:cNvSpPr>
            <a:spLocks noGrp="1"/>
          </p:cNvSpPr>
          <p:nvPr>
            <p:ph type="sldNum" sz="quarter" idx="47"/>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0402254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3100"/>
            <a:ext cx="1869056"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2993486"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5224972"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456458"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9687945"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 name="Title 1">
            <a:extLst>
              <a:ext uri="{FF2B5EF4-FFF2-40B4-BE49-F238E27FC236}">
                <a16:creationId xmlns:a16="http://schemas.microsoft.com/office/drawing/2014/main" id="{417FA301-F220-A836-FFB7-A64CBC5079FC}"/>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8A4640F5-FB9E-4119-854B-331358B19440}"/>
              </a:ext>
            </a:extLst>
          </p:cNvPr>
          <p:cNvSpPr>
            <a:spLocks noGrp="1"/>
          </p:cNvSpPr>
          <p:nvPr>
            <p:ph type="body" sz="quarter" idx="22"/>
          </p:nvPr>
        </p:nvSpPr>
        <p:spPr>
          <a:xfrm>
            <a:off x="762528"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2DEA0A26-E1D6-0E6E-2A60-6C209A4B0A1E}"/>
              </a:ext>
            </a:extLst>
          </p:cNvPr>
          <p:cNvSpPr>
            <a:spLocks noGrp="1"/>
          </p:cNvSpPr>
          <p:nvPr>
            <p:ph type="body" sz="quarter" idx="23"/>
          </p:nvPr>
        </p:nvSpPr>
        <p:spPr>
          <a:xfrm>
            <a:off x="2993751"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3024AF65-8691-6F8E-D246-E8216E2D711B}"/>
              </a:ext>
            </a:extLst>
          </p:cNvPr>
          <p:cNvSpPr>
            <a:spLocks noGrp="1"/>
          </p:cNvSpPr>
          <p:nvPr>
            <p:ph type="body" sz="quarter" idx="24"/>
          </p:nvPr>
        </p:nvSpPr>
        <p:spPr>
          <a:xfrm>
            <a:off x="5224974"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6">
            <a:extLst>
              <a:ext uri="{FF2B5EF4-FFF2-40B4-BE49-F238E27FC236}">
                <a16:creationId xmlns:a16="http://schemas.microsoft.com/office/drawing/2014/main" id="{4192E5F6-0D08-A816-9E00-1AB4E7DCB6A1}"/>
              </a:ext>
            </a:extLst>
          </p:cNvPr>
          <p:cNvSpPr>
            <a:spLocks noGrp="1"/>
          </p:cNvSpPr>
          <p:nvPr>
            <p:ph type="body" sz="quarter" idx="25"/>
          </p:nvPr>
        </p:nvSpPr>
        <p:spPr>
          <a:xfrm>
            <a:off x="7456197"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6">
            <a:extLst>
              <a:ext uri="{FF2B5EF4-FFF2-40B4-BE49-F238E27FC236}">
                <a16:creationId xmlns:a16="http://schemas.microsoft.com/office/drawing/2014/main" id="{AF62583B-DA70-C456-A3BF-929C4DA308D3}"/>
              </a:ext>
            </a:extLst>
          </p:cNvPr>
          <p:cNvSpPr>
            <a:spLocks noGrp="1"/>
          </p:cNvSpPr>
          <p:nvPr>
            <p:ph type="body" sz="quarter" idx="26"/>
          </p:nvPr>
        </p:nvSpPr>
        <p:spPr>
          <a:xfrm>
            <a:off x="9687419"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9">
            <a:extLst>
              <a:ext uri="{FF2B5EF4-FFF2-40B4-BE49-F238E27FC236}">
                <a16:creationId xmlns:a16="http://schemas.microsoft.com/office/drawing/2014/main" id="{2BF4015F-8A0B-613C-E61E-DE25061583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55C75A02-F2CE-2D25-98F5-DBB841A3BFCB}"/>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6" name="Footer Placeholder 5">
            <a:extLst>
              <a:ext uri="{FF2B5EF4-FFF2-40B4-BE49-F238E27FC236}">
                <a16:creationId xmlns:a16="http://schemas.microsoft.com/office/drawing/2014/main" id="{DD6F6274-CFBC-A6CD-3A99-372E15BF86B4}"/>
              </a:ext>
            </a:extLst>
          </p:cNvPr>
          <p:cNvSpPr>
            <a:spLocks noGrp="1"/>
          </p:cNvSpPr>
          <p:nvPr>
            <p:ph type="ftr" sz="quarter" idx="28"/>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16CD18BA-C769-DA56-64D1-FB9B0C92B23E}"/>
              </a:ext>
            </a:extLst>
          </p:cNvPr>
          <p:cNvSpPr>
            <a:spLocks noGrp="1"/>
          </p:cNvSpPr>
          <p:nvPr>
            <p:ph type="sldNum" sz="quarter" idx="29"/>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312049097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5368-C5F4-866D-E54C-ACA9CBF0A662}"/>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BA62C012-38F0-4766-C752-2DD2961E7EDF}"/>
              </a:ext>
            </a:extLst>
          </p:cNvPr>
          <p:cNvSpPr>
            <a:spLocks noGrp="1"/>
          </p:cNvSpPr>
          <p:nvPr>
            <p:ph type="body" sz="quarter" idx="22"/>
          </p:nvPr>
        </p:nvSpPr>
        <p:spPr>
          <a:xfrm>
            <a:off x="762000"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2247C34F-45A3-7023-A194-6EF875EC060E}"/>
              </a:ext>
            </a:extLst>
          </p:cNvPr>
          <p:cNvSpPr>
            <a:spLocks noGrp="1"/>
          </p:cNvSpPr>
          <p:nvPr>
            <p:ph type="body" sz="quarter" idx="23"/>
          </p:nvPr>
        </p:nvSpPr>
        <p:spPr>
          <a:xfrm>
            <a:off x="2964101"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E0C53EE9-14D2-897C-F838-A7602A9017CF}"/>
              </a:ext>
            </a:extLst>
          </p:cNvPr>
          <p:cNvSpPr>
            <a:spLocks noGrp="1"/>
          </p:cNvSpPr>
          <p:nvPr>
            <p:ph type="body" sz="quarter" idx="24"/>
          </p:nvPr>
        </p:nvSpPr>
        <p:spPr>
          <a:xfrm>
            <a:off x="5166202"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A503CFCA-2A9C-B767-D136-FED80F44A87F}"/>
              </a:ext>
            </a:extLst>
          </p:cNvPr>
          <p:cNvSpPr>
            <a:spLocks noGrp="1"/>
          </p:cNvSpPr>
          <p:nvPr>
            <p:ph type="body" sz="quarter" idx="25"/>
          </p:nvPr>
        </p:nvSpPr>
        <p:spPr>
          <a:xfrm>
            <a:off x="7368303"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8E30B2B1-DB25-E4F2-5883-63D189D91FB2}"/>
              </a:ext>
            </a:extLst>
          </p:cNvPr>
          <p:cNvSpPr>
            <a:spLocks noGrp="1"/>
          </p:cNvSpPr>
          <p:nvPr>
            <p:ph type="body" sz="quarter" idx="26"/>
          </p:nvPr>
        </p:nvSpPr>
        <p:spPr>
          <a:xfrm>
            <a:off x="9570404"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9">
            <a:extLst>
              <a:ext uri="{FF2B5EF4-FFF2-40B4-BE49-F238E27FC236}">
                <a16:creationId xmlns:a16="http://schemas.microsoft.com/office/drawing/2014/main" id="{3DA2F81D-4503-9469-E881-02EDD075175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523E2017-A983-2455-15D9-490E82598F5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9" name="Footer Placeholder 8">
            <a:extLst>
              <a:ext uri="{FF2B5EF4-FFF2-40B4-BE49-F238E27FC236}">
                <a16:creationId xmlns:a16="http://schemas.microsoft.com/office/drawing/2014/main" id="{63AFF611-7793-1655-1AB7-980593950EA4}"/>
              </a:ext>
            </a:extLst>
          </p:cNvPr>
          <p:cNvSpPr>
            <a:spLocks noGrp="1"/>
          </p:cNvSpPr>
          <p:nvPr>
            <p:ph type="ftr" sz="quarter" idx="27"/>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F7189960-B52B-E7C4-08F9-C96A2AFFC4D5}"/>
              </a:ext>
            </a:extLst>
          </p:cNvPr>
          <p:cNvSpPr>
            <a:spLocks noGrp="1"/>
          </p:cNvSpPr>
          <p:nvPr>
            <p:ph type="sldNum" sz="quarter" idx="28"/>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468914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EFA14F-7621-0222-C483-6410811F464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67F8F865-F5FE-81C7-1262-587B3ACF7E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3" name="Content Placeholder 2">
            <a:extLst>
              <a:ext uri="{FF2B5EF4-FFF2-40B4-BE49-F238E27FC236}">
                <a16:creationId xmlns:a16="http://schemas.microsoft.com/office/drawing/2014/main" id="{245F4D6B-134F-BC81-D074-6620400B20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5" name="Graphic 4">
            <a:extLst>
              <a:ext uri="{FF2B5EF4-FFF2-40B4-BE49-F238E27FC236}">
                <a16:creationId xmlns:a16="http://schemas.microsoft.com/office/drawing/2014/main" id="{E16BEAC0-4C57-0326-A3C9-4830B6B188C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15387864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Columns - No Lines w Photo">
    <p:spTree>
      <p:nvGrpSpPr>
        <p:cNvPr id="1" name=""/>
        <p:cNvGrpSpPr/>
        <p:nvPr/>
      </p:nvGrpSpPr>
      <p:grpSpPr>
        <a:xfrm>
          <a:off x="0" y="0"/>
          <a:ext cx="0" cy="0"/>
          <a:chOff x="0" y="0"/>
          <a:chExt cx="0" cy="0"/>
        </a:xfrm>
      </p:grpSpPr>
      <p:pic>
        <p:nvPicPr>
          <p:cNvPr id="4" name="Picture 3" descr="A close up of a planet&#10;&#10;Description automatically generated">
            <a:extLst>
              <a:ext uri="{FF2B5EF4-FFF2-40B4-BE49-F238E27FC236}">
                <a16:creationId xmlns:a16="http://schemas.microsoft.com/office/drawing/2014/main" id="{57D5DFE6-88EA-2E05-1418-A59881DAF415}"/>
              </a:ext>
            </a:extLst>
          </p:cNvPr>
          <p:cNvPicPr>
            <a:picLocks noChangeAspect="1"/>
          </p:cNvPicPr>
          <p:nvPr userDrawn="1"/>
        </p:nvPicPr>
        <p:blipFill>
          <a:blip r:embed="rId2"/>
          <a:srcRect b="30334"/>
          <a:stretch/>
        </p:blipFill>
        <p:spPr>
          <a:xfrm rot="10800000">
            <a:off x="0" y="-1"/>
            <a:ext cx="12192000" cy="1778003"/>
          </a:xfrm>
          <a:prstGeom prst="rect">
            <a:avLst/>
          </a:prstGeom>
        </p:spPr>
      </p:pic>
      <p:sp>
        <p:nvSpPr>
          <p:cNvPr id="6" name="Title 5">
            <a:extLst>
              <a:ext uri="{FF2B5EF4-FFF2-40B4-BE49-F238E27FC236}">
                <a16:creationId xmlns:a16="http://schemas.microsoft.com/office/drawing/2014/main" id="{D0F4C009-5029-9C64-D496-29B68014CE11}"/>
              </a:ext>
            </a:extLst>
          </p:cNvPr>
          <p:cNvSpPr>
            <a:spLocks noGrp="1"/>
          </p:cNvSpPr>
          <p:nvPr>
            <p:ph type="title"/>
          </p:nvPr>
        </p:nvSpPr>
        <p:spPr>
          <a:xfrm>
            <a:off x="653845" y="634706"/>
            <a:ext cx="10903159" cy="508589"/>
          </a:xfrm>
        </p:spPr>
        <p:txBody>
          <a:bodyPr/>
          <a:lstStyle>
            <a:lvl1pPr>
              <a:defRPr>
                <a:solidFill>
                  <a:schemeClr val="bg1"/>
                </a:solidFill>
                <a:effectLst>
                  <a:outerShdw blurRad="492975" algn="ctr" rotWithShape="0">
                    <a:prstClr val="black"/>
                  </a:outerShdw>
                </a:effectLst>
              </a:defRPr>
            </a:lvl1pPr>
          </a:lstStyle>
          <a:p>
            <a:r>
              <a:rPr lang="en-US"/>
              <a:t>Click to edit Master title style</a:t>
            </a:r>
          </a:p>
        </p:txBody>
      </p:sp>
      <p:sp>
        <p:nvSpPr>
          <p:cNvPr id="7" name="Text Placeholder 6">
            <a:extLst>
              <a:ext uri="{FF2B5EF4-FFF2-40B4-BE49-F238E27FC236}">
                <a16:creationId xmlns:a16="http://schemas.microsoft.com/office/drawing/2014/main" id="{9AF08551-5544-F5A8-9BB7-A4CBC6F5E41A}"/>
              </a:ext>
            </a:extLst>
          </p:cNvPr>
          <p:cNvSpPr>
            <a:spLocks noGrp="1"/>
          </p:cNvSpPr>
          <p:nvPr>
            <p:ph type="body" sz="quarter" idx="22"/>
          </p:nvPr>
        </p:nvSpPr>
        <p:spPr>
          <a:xfrm>
            <a:off x="665163"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556AD73B-B622-C4CA-38BB-A5CAE91481ED}"/>
              </a:ext>
            </a:extLst>
          </p:cNvPr>
          <p:cNvSpPr>
            <a:spLocks noGrp="1"/>
          </p:cNvSpPr>
          <p:nvPr>
            <p:ph type="body" sz="quarter" idx="23"/>
          </p:nvPr>
        </p:nvSpPr>
        <p:spPr>
          <a:xfrm>
            <a:off x="2920727"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72A26484-E694-1FAF-8F3E-275C1CC6DE89}"/>
              </a:ext>
            </a:extLst>
          </p:cNvPr>
          <p:cNvSpPr>
            <a:spLocks noGrp="1"/>
          </p:cNvSpPr>
          <p:nvPr>
            <p:ph type="body" sz="quarter" idx="24"/>
          </p:nvPr>
        </p:nvSpPr>
        <p:spPr>
          <a:xfrm>
            <a:off x="5176291"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F5FB26B8-F4C6-AD47-00DD-6CD788F5DE31}"/>
              </a:ext>
            </a:extLst>
          </p:cNvPr>
          <p:cNvSpPr>
            <a:spLocks noGrp="1"/>
          </p:cNvSpPr>
          <p:nvPr>
            <p:ph type="body" sz="quarter" idx="25"/>
          </p:nvPr>
        </p:nvSpPr>
        <p:spPr>
          <a:xfrm>
            <a:off x="7431855"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6">
            <a:extLst>
              <a:ext uri="{FF2B5EF4-FFF2-40B4-BE49-F238E27FC236}">
                <a16:creationId xmlns:a16="http://schemas.microsoft.com/office/drawing/2014/main" id="{A3E914D6-F894-6FBE-48F7-54F607312C22}"/>
              </a:ext>
            </a:extLst>
          </p:cNvPr>
          <p:cNvSpPr>
            <a:spLocks noGrp="1"/>
          </p:cNvSpPr>
          <p:nvPr>
            <p:ph type="body" sz="quarter" idx="26"/>
          </p:nvPr>
        </p:nvSpPr>
        <p:spPr>
          <a:xfrm>
            <a:off x="9687419"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AEABD3F1-5046-2DBD-0A2A-2690C9C5C22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9" name="Footer Placeholder 8">
            <a:extLst>
              <a:ext uri="{FF2B5EF4-FFF2-40B4-BE49-F238E27FC236}">
                <a16:creationId xmlns:a16="http://schemas.microsoft.com/office/drawing/2014/main" id="{855A7EA5-51E6-72DB-D2D9-9A84BA6352A4}"/>
              </a:ext>
            </a:extLst>
          </p:cNvPr>
          <p:cNvSpPr>
            <a:spLocks noGrp="1"/>
          </p:cNvSpPr>
          <p:nvPr>
            <p:ph type="ftr" sz="quarter" idx="27"/>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46E6A35E-1B42-DE67-96DC-FF99284799CE}"/>
              </a:ext>
            </a:extLst>
          </p:cNvPr>
          <p:cNvSpPr>
            <a:spLocks noGrp="1"/>
          </p:cNvSpPr>
          <p:nvPr>
            <p:ph type="sldNum" sz="quarter" idx="28"/>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19244418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5 Columns - No Lines w Photo">
    <p:spTree>
      <p:nvGrpSpPr>
        <p:cNvPr id="1" name=""/>
        <p:cNvGrpSpPr/>
        <p:nvPr/>
      </p:nvGrpSpPr>
      <p:grpSpPr>
        <a:xfrm>
          <a:off x="0" y="0"/>
          <a:ext cx="0" cy="0"/>
          <a:chOff x="0" y="0"/>
          <a:chExt cx="0" cy="0"/>
        </a:xfrm>
      </p:grpSpPr>
      <p:pic>
        <p:nvPicPr>
          <p:cNvPr id="4" name="Picture 3" descr="A close up of a planet&#10;&#10;Description automatically generated">
            <a:extLst>
              <a:ext uri="{FF2B5EF4-FFF2-40B4-BE49-F238E27FC236}">
                <a16:creationId xmlns:a16="http://schemas.microsoft.com/office/drawing/2014/main" id="{57D5DFE6-88EA-2E05-1418-A59881DAF415}"/>
              </a:ext>
            </a:extLst>
          </p:cNvPr>
          <p:cNvPicPr>
            <a:picLocks noGrp="1" noRot="1" noChangeAspect="1" noMove="1" noResize="1" noEditPoints="1" noAdjustHandles="1" noChangeArrowheads="1" noChangeShapeType="1" noCrop="1"/>
          </p:cNvPicPr>
          <p:nvPr userDrawn="1"/>
        </p:nvPicPr>
        <p:blipFill>
          <a:blip r:embed="rId2"/>
          <a:srcRect b="30334"/>
          <a:stretch/>
        </p:blipFill>
        <p:spPr>
          <a:xfrm rot="10800000">
            <a:off x="0" y="-1"/>
            <a:ext cx="12192000" cy="1778003"/>
          </a:xfrm>
          <a:prstGeom prst="rect">
            <a:avLst/>
          </a:prstGeom>
        </p:spPr>
      </p:pic>
      <p:sp>
        <p:nvSpPr>
          <p:cNvPr id="9" name="Footer Placeholder 8">
            <a:extLst>
              <a:ext uri="{FF2B5EF4-FFF2-40B4-BE49-F238E27FC236}">
                <a16:creationId xmlns:a16="http://schemas.microsoft.com/office/drawing/2014/main" id="{855A7EA5-51E6-72DB-D2D9-9A84BA6352A4}"/>
              </a:ext>
            </a:extLst>
          </p:cNvPr>
          <p:cNvSpPr>
            <a:spLocks noGrp="1"/>
          </p:cNvSpPr>
          <p:nvPr>
            <p:ph type="ftr" sz="quarter" idx="27"/>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46E6A35E-1B42-DE67-96DC-FF99284799CE}"/>
              </a:ext>
            </a:extLst>
          </p:cNvPr>
          <p:cNvSpPr>
            <a:spLocks noGrp="1"/>
          </p:cNvSpPr>
          <p:nvPr>
            <p:ph type="sldNum" sz="quarter" idx="28"/>
          </p:nvPr>
        </p:nvSpPr>
        <p:spPr/>
        <p:txBody>
          <a:bodyPr/>
          <a:lstStyle/>
          <a:p>
            <a:fld id="{AB0A2F5B-9D58-954B-BE2D-971097BC211C}" type="slidenum">
              <a:rPr lang="en-US" smtClean="0"/>
              <a:pPr/>
              <a:t>‹#›</a:t>
            </a:fld>
            <a:endParaRPr lang="en-US"/>
          </a:p>
        </p:txBody>
      </p:sp>
      <p:sp>
        <p:nvSpPr>
          <p:cNvPr id="78" name="Title 1">
            <a:extLst>
              <a:ext uri="{FF2B5EF4-FFF2-40B4-BE49-F238E27FC236}">
                <a16:creationId xmlns:a16="http://schemas.microsoft.com/office/drawing/2014/main" id="{B1B7E61A-CCA9-9B55-D504-B7D7626A94F5}"/>
              </a:ext>
            </a:extLst>
          </p:cNvPr>
          <p:cNvSpPr txBox="1">
            <a:spLocks noGrp="1" noRot="1" noMove="1" noResize="1" noEditPoints="1" noAdjustHandles="1" noChangeArrowheads="1" noChangeShapeType="1"/>
          </p:cNvSpPr>
          <p:nvPr userDrawn="1"/>
        </p:nvSpPr>
        <p:spPr>
          <a:xfrm>
            <a:off x="653845" y="634706"/>
            <a:ext cx="10903159" cy="508589"/>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a:solidFill>
                  <a:schemeClr val="bg1"/>
                </a:solidFill>
                <a:effectLst>
                  <a:outerShdw blurRad="492975" algn="ctr" rotWithShape="0">
                    <a:prstClr val="black"/>
                  </a:outerShdw>
                </a:effectLst>
                <a:latin typeface="Georgia Pro" panose="02040502050405020303" pitchFamily="18" charset="0"/>
                <a:ea typeface="+mj-ea"/>
                <a:cs typeface="Times New Roman" panose="02020603050405020304" pitchFamily="18" charset="0"/>
              </a:defRPr>
            </a:lvl1pPr>
          </a:lstStyle>
          <a:p>
            <a:r>
              <a:rPr lang="en-US"/>
              <a:t>Roth IRA Contributions</a:t>
            </a:r>
          </a:p>
        </p:txBody>
      </p:sp>
      <p:sp>
        <p:nvSpPr>
          <p:cNvPr id="79" name="Text Placeholder 2">
            <a:extLst>
              <a:ext uri="{FF2B5EF4-FFF2-40B4-BE49-F238E27FC236}">
                <a16:creationId xmlns:a16="http://schemas.microsoft.com/office/drawing/2014/main" id="{05E029BB-4BCF-2F78-721C-C32E8ADA0383}"/>
              </a:ext>
            </a:extLst>
          </p:cNvPr>
          <p:cNvSpPr txBox="1">
            <a:spLocks noGrp="1" noRot="1" noMove="1" noResize="1" noEditPoints="1" noAdjustHandles="1" noChangeArrowheads="1" noChangeShapeType="1"/>
          </p:cNvSpPr>
          <p:nvPr userDrawn="1"/>
        </p:nvSpPr>
        <p:spPr>
          <a:xfrm>
            <a:off x="665163" y="3709564"/>
            <a:ext cx="1868528" cy="1891136"/>
          </a:xfrm>
          <a:prstGeom prst="rect">
            <a:avLst/>
          </a:prstGeom>
        </p:spPr>
        <p:txBody>
          <a:bodyPr vert="horz" lIns="91440" tIns="45720" rIns="91440" bIns="45720" rtlCol="0">
            <a:noAutofit/>
          </a:bodyPr>
          <a:lstStyle>
            <a:lvl1pPr marL="0" indent="0" algn="l" defTabSz="685800" rtl="0" eaLnBrk="1" latinLnBrk="0" hangingPunct="1">
              <a:lnSpc>
                <a:spcPct val="10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a:t>Deadline</a:t>
            </a:r>
          </a:p>
          <a:p>
            <a:r>
              <a:rPr lang="en-US"/>
              <a:t>2025 IRA contributions can be made until </a:t>
            </a:r>
            <a:br>
              <a:rPr lang="en-US"/>
            </a:br>
            <a:r>
              <a:rPr lang="en-US"/>
              <a:t>April 15, 2026</a:t>
            </a:r>
          </a:p>
        </p:txBody>
      </p:sp>
      <p:sp>
        <p:nvSpPr>
          <p:cNvPr id="80" name="Text Placeholder 3">
            <a:extLst>
              <a:ext uri="{FF2B5EF4-FFF2-40B4-BE49-F238E27FC236}">
                <a16:creationId xmlns:a16="http://schemas.microsoft.com/office/drawing/2014/main" id="{74723D79-7917-2BC6-879E-A09D75E4235B}"/>
              </a:ext>
            </a:extLst>
          </p:cNvPr>
          <p:cNvSpPr txBox="1">
            <a:spLocks noGrp="1" noRot="1" noMove="1" noResize="1" noEditPoints="1" noAdjustHandles="1" noChangeArrowheads="1" noChangeShapeType="1"/>
          </p:cNvSpPr>
          <p:nvPr userDrawn="1"/>
        </p:nvSpPr>
        <p:spPr>
          <a:xfrm>
            <a:off x="2920727" y="3709564"/>
            <a:ext cx="1868528" cy="1891136"/>
          </a:xfrm>
          <a:prstGeom prst="rect">
            <a:avLst/>
          </a:prstGeom>
        </p:spPr>
        <p:txBody>
          <a:bodyPr vert="horz" lIns="91440" tIns="45720" rIns="91440" bIns="45720" rtlCol="0">
            <a:noAutofit/>
          </a:bodyPr>
          <a:lstStyle>
            <a:lvl1pPr marL="0" indent="0" algn="l" defTabSz="685800" rtl="0" eaLnBrk="1" latinLnBrk="0" hangingPunct="1">
              <a:lnSpc>
                <a:spcPct val="10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a:t>Limits</a:t>
            </a:r>
          </a:p>
          <a:p>
            <a:r>
              <a:rPr lang="en-US"/>
              <a:t>2025 Contribution limits: Under age 50: $7,000</a:t>
            </a:r>
          </a:p>
          <a:p>
            <a:pPr>
              <a:spcBef>
                <a:spcPts val="0"/>
              </a:spcBef>
            </a:pPr>
            <a:r>
              <a:rPr lang="en-US"/>
              <a:t>Age 50 or older: $8,000</a:t>
            </a:r>
          </a:p>
        </p:txBody>
      </p:sp>
      <p:sp>
        <p:nvSpPr>
          <p:cNvPr id="81" name="Text Placeholder 4">
            <a:extLst>
              <a:ext uri="{FF2B5EF4-FFF2-40B4-BE49-F238E27FC236}">
                <a16:creationId xmlns:a16="http://schemas.microsoft.com/office/drawing/2014/main" id="{86888614-CD20-6CA0-1267-B34E0611CF74}"/>
              </a:ext>
            </a:extLst>
          </p:cNvPr>
          <p:cNvSpPr txBox="1">
            <a:spLocks noGrp="1" noRot="1" noMove="1" noResize="1" noEditPoints="1" noAdjustHandles="1" noChangeArrowheads="1" noChangeShapeType="1"/>
          </p:cNvSpPr>
          <p:nvPr userDrawn="1"/>
        </p:nvSpPr>
        <p:spPr>
          <a:xfrm>
            <a:off x="5176291" y="3709564"/>
            <a:ext cx="1868528" cy="1891136"/>
          </a:xfrm>
          <a:prstGeom prst="rect">
            <a:avLst/>
          </a:prstGeom>
        </p:spPr>
        <p:txBody>
          <a:bodyPr vert="horz" lIns="91440" tIns="45720" rIns="91440" bIns="45720" rtlCol="0">
            <a:noAutofit/>
          </a:bodyPr>
          <a:lstStyle>
            <a:lvl1pPr marL="0" indent="0" algn="l" defTabSz="685800" rtl="0" eaLnBrk="1" latinLnBrk="0" hangingPunct="1">
              <a:lnSpc>
                <a:spcPct val="10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a:t>Backdoor</a:t>
            </a:r>
          </a:p>
          <a:p>
            <a:r>
              <a:rPr lang="en-US"/>
              <a:t>Utilize "backdoor" </a:t>
            </a:r>
            <a:br>
              <a:rPr lang="en-US"/>
            </a:br>
            <a:r>
              <a:rPr lang="en-US"/>
              <a:t>Roth IRA strategy</a:t>
            </a:r>
          </a:p>
        </p:txBody>
      </p:sp>
      <p:sp>
        <p:nvSpPr>
          <p:cNvPr id="82" name="Text Placeholder 5">
            <a:extLst>
              <a:ext uri="{FF2B5EF4-FFF2-40B4-BE49-F238E27FC236}">
                <a16:creationId xmlns:a16="http://schemas.microsoft.com/office/drawing/2014/main" id="{9EA7CEC3-B575-3A3A-A3A8-9F1BE636ED07}"/>
              </a:ext>
            </a:extLst>
          </p:cNvPr>
          <p:cNvSpPr txBox="1">
            <a:spLocks noGrp="1" noRot="1" noMove="1" noResize="1" noEditPoints="1" noAdjustHandles="1" noChangeArrowheads="1" noChangeShapeType="1"/>
          </p:cNvSpPr>
          <p:nvPr userDrawn="1"/>
        </p:nvSpPr>
        <p:spPr>
          <a:xfrm>
            <a:off x="7431855" y="3709564"/>
            <a:ext cx="1868528" cy="1891136"/>
          </a:xfrm>
          <a:prstGeom prst="rect">
            <a:avLst/>
          </a:prstGeom>
        </p:spPr>
        <p:txBody>
          <a:bodyPr vert="horz" lIns="91440" tIns="45720" rIns="91440" bIns="45720" rtlCol="0" anchor="t">
            <a:noAutofit/>
          </a:bodyPr>
          <a:lstStyle>
            <a:lvl1pPr marL="0" indent="0" algn="l" defTabSz="685800" rtl="0" eaLnBrk="1" latinLnBrk="0" hangingPunct="1">
              <a:lnSpc>
                <a:spcPct val="10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a:t>Strategy</a:t>
            </a:r>
          </a:p>
          <a:p>
            <a:r>
              <a:rPr lang="en-US"/>
              <a:t>Fill up low tax brackets with Roth conversions – be careful… can no longer recharacterize conversions</a:t>
            </a:r>
          </a:p>
        </p:txBody>
      </p:sp>
      <p:sp>
        <p:nvSpPr>
          <p:cNvPr id="83" name="Text Placeholder 6">
            <a:extLst>
              <a:ext uri="{FF2B5EF4-FFF2-40B4-BE49-F238E27FC236}">
                <a16:creationId xmlns:a16="http://schemas.microsoft.com/office/drawing/2014/main" id="{76D24A98-EF34-EFDC-4263-751C8C23F95B}"/>
              </a:ext>
            </a:extLst>
          </p:cNvPr>
          <p:cNvSpPr txBox="1">
            <a:spLocks noGrp="1" noRot="1" noMove="1" noResize="1" noEditPoints="1" noAdjustHandles="1" noChangeArrowheads="1" noChangeShapeType="1"/>
          </p:cNvSpPr>
          <p:nvPr userDrawn="1"/>
        </p:nvSpPr>
        <p:spPr>
          <a:xfrm>
            <a:off x="9687419" y="3709564"/>
            <a:ext cx="1868528" cy="1891136"/>
          </a:xfrm>
          <a:prstGeom prst="rect">
            <a:avLst/>
          </a:prstGeom>
        </p:spPr>
        <p:txBody>
          <a:bodyPr vert="horz" lIns="91440" tIns="45720" rIns="91440" bIns="45720" rtlCol="0">
            <a:noAutofit/>
          </a:bodyPr>
          <a:lstStyle>
            <a:lvl1pPr marL="0" indent="0" algn="l" defTabSz="685800" rtl="0" eaLnBrk="1" latinLnBrk="0" hangingPunct="1">
              <a:lnSpc>
                <a:spcPct val="100000"/>
              </a:lnSpc>
              <a:spcBef>
                <a:spcPts val="750"/>
              </a:spcBef>
              <a:buFont typeface="Wingdings" pitchFamily="2" charset="2"/>
              <a:buNone/>
              <a:tabLst/>
              <a:defRPr sz="1200" kern="1200">
                <a:solidFill>
                  <a:schemeClr val="tx1"/>
                </a:solidFill>
                <a:latin typeface="+mn-lt"/>
                <a:ea typeface="+mn-ea"/>
                <a:cs typeface="+mn-cs"/>
              </a:defRPr>
            </a:lvl1pPr>
            <a:lvl2pPr marL="45720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114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a:t>Impact</a:t>
            </a:r>
          </a:p>
          <a:p>
            <a:r>
              <a:rPr lang="en-US"/>
              <a:t>Understand the impact </a:t>
            </a:r>
            <a:br>
              <a:rPr lang="en-US"/>
            </a:br>
            <a:r>
              <a:rPr lang="en-US"/>
              <a:t>of a Roth conversion on taxable income and Medicare premiums</a:t>
            </a:r>
          </a:p>
        </p:txBody>
      </p:sp>
      <p:sp>
        <p:nvSpPr>
          <p:cNvPr id="84" name="Text Placeholder 7">
            <a:extLst>
              <a:ext uri="{FF2B5EF4-FFF2-40B4-BE49-F238E27FC236}">
                <a16:creationId xmlns:a16="http://schemas.microsoft.com/office/drawing/2014/main" id="{DD297FDA-0B6A-B23B-9DA9-7E4FAF75BDDD}"/>
              </a:ext>
            </a:extLst>
          </p:cNvPr>
          <p:cNvSpPr txBox="1">
            <a:spLocks noGrp="1" noRot="1" noMove="1" noResize="1" noEditPoints="1" noAdjustHandles="1" noChangeArrowheads="1" noChangeShapeType="1"/>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This information is for educational purposes only, and is not intended to provide, and should not be relied on for tax, legal or accounting advice. Please consult your own tax, legal and accounting advisors to discuss your  unique tax circumstances. </a:t>
            </a:r>
          </a:p>
        </p:txBody>
      </p:sp>
      <p:grpSp>
        <p:nvGrpSpPr>
          <p:cNvPr id="85" name="Group 84">
            <a:extLst>
              <a:ext uri="{FF2B5EF4-FFF2-40B4-BE49-F238E27FC236}">
                <a16:creationId xmlns:a16="http://schemas.microsoft.com/office/drawing/2014/main" id="{55CAEF63-FE34-2BC5-5D6B-3EBE79C85D4D}"/>
              </a:ext>
            </a:extLst>
          </p:cNvPr>
          <p:cNvGrpSpPr>
            <a:grpSpLocks noGrp="1" noUngrp="1" noRot="1" noMove="1" noResize="1"/>
          </p:cNvGrpSpPr>
          <p:nvPr userDrawn="1"/>
        </p:nvGrpSpPr>
        <p:grpSpPr>
          <a:xfrm>
            <a:off x="773251" y="2947799"/>
            <a:ext cx="511928" cy="570789"/>
            <a:chOff x="880194" y="3008483"/>
            <a:chExt cx="614314" cy="684947"/>
          </a:xfrm>
        </p:grpSpPr>
        <p:sp>
          <p:nvSpPr>
            <p:cNvPr id="86" name="Freeform 11">
              <a:extLst>
                <a:ext uri="{FF2B5EF4-FFF2-40B4-BE49-F238E27FC236}">
                  <a16:creationId xmlns:a16="http://schemas.microsoft.com/office/drawing/2014/main" id="{CD2722E8-6FB8-2A2E-A142-2553827A6B9B}"/>
                </a:ext>
              </a:extLst>
            </p:cNvPr>
            <p:cNvSpPr>
              <a:spLocks noGrp="1" noRot="1" noMove="1" noResize="1" noEditPoints="1" noAdjustHandles="1" noChangeArrowheads="1" noChangeShapeType="1"/>
            </p:cNvSpPr>
            <p:nvPr/>
          </p:nvSpPr>
          <p:spPr>
            <a:xfrm flipV="1">
              <a:off x="880194" y="3482939"/>
              <a:ext cx="614313" cy="210491"/>
            </a:xfrm>
            <a:custGeom>
              <a:avLst/>
              <a:gdLst>
                <a:gd name="connsiteX0" fmla="*/ 772809 w 772244"/>
                <a:gd name="connsiteY0" fmla="*/ 265252 h 264605"/>
                <a:gd name="connsiteX1" fmla="*/ 772809 w 772244"/>
                <a:gd name="connsiteY1" fmla="*/ 52621 h 264605"/>
                <a:gd name="connsiteX2" fmla="*/ 720835 w 772244"/>
                <a:gd name="connsiteY2" fmla="*/ 647 h 264605"/>
                <a:gd name="connsiteX3" fmla="*/ 52538 w 772244"/>
                <a:gd name="connsiteY3" fmla="*/ 647 h 264605"/>
                <a:gd name="connsiteX4" fmla="*/ 564 w 772244"/>
                <a:gd name="connsiteY4" fmla="*/ 52621 h 264605"/>
                <a:gd name="connsiteX5" fmla="*/ 564 w 772244"/>
                <a:gd name="connsiteY5" fmla="*/ 124922 h 26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244" h="264605">
                  <a:moveTo>
                    <a:pt x="772809" y="265252"/>
                  </a:moveTo>
                  <a:lnTo>
                    <a:pt x="772809" y="52621"/>
                  </a:lnTo>
                  <a:cubicBezTo>
                    <a:pt x="772809" y="23918"/>
                    <a:pt x="749538" y="647"/>
                    <a:pt x="720835" y="647"/>
                  </a:cubicBezTo>
                  <a:lnTo>
                    <a:pt x="52538" y="647"/>
                  </a:lnTo>
                  <a:cubicBezTo>
                    <a:pt x="23835" y="647"/>
                    <a:pt x="564" y="23918"/>
                    <a:pt x="564" y="52621"/>
                  </a:cubicBezTo>
                  <a:lnTo>
                    <a:pt x="564" y="124922"/>
                  </a:lnTo>
                </a:path>
              </a:pathLst>
            </a:custGeom>
            <a:noFill/>
            <a:ln w="15875" cap="rnd">
              <a:solidFill>
                <a:schemeClr val="accent1"/>
              </a:solidFill>
              <a:prstDash val="solid"/>
              <a:round/>
            </a:ln>
          </p:spPr>
          <p:txBody>
            <a:bodyPr rtlCol="0" anchor="ctr"/>
            <a:lstStyle/>
            <a:p>
              <a:endParaRPr lang="en-US" sz="1500"/>
            </a:p>
          </p:txBody>
        </p:sp>
        <p:sp>
          <p:nvSpPr>
            <p:cNvPr id="87" name="Freeform 12">
              <a:extLst>
                <a:ext uri="{FF2B5EF4-FFF2-40B4-BE49-F238E27FC236}">
                  <a16:creationId xmlns:a16="http://schemas.microsoft.com/office/drawing/2014/main" id="{29F69809-0D03-4782-83D1-4CB5294A3BA7}"/>
                </a:ext>
              </a:extLst>
            </p:cNvPr>
            <p:cNvSpPr>
              <a:spLocks noGrp="1" noRot="1" noMove="1" noResize="1" noEditPoints="1" noAdjustHandles="1" noChangeArrowheads="1" noChangeShapeType="1"/>
            </p:cNvSpPr>
            <p:nvPr/>
          </p:nvSpPr>
          <p:spPr>
            <a:xfrm flipV="1">
              <a:off x="880195" y="3055718"/>
              <a:ext cx="614313" cy="596367"/>
            </a:xfrm>
            <a:custGeom>
              <a:avLst/>
              <a:gdLst>
                <a:gd name="connsiteX0" fmla="*/ 579329 w 772244"/>
                <a:gd name="connsiteY0" fmla="*/ 128 h 749684"/>
                <a:gd name="connsiteX1" fmla="*/ 52513 w 772244"/>
                <a:gd name="connsiteY1" fmla="*/ 128 h 749684"/>
                <a:gd name="connsiteX2" fmla="*/ 453 w 772244"/>
                <a:gd name="connsiteY2" fmla="*/ 52188 h 749684"/>
                <a:gd name="connsiteX3" fmla="*/ 453 w 772244"/>
                <a:gd name="connsiteY3" fmla="*/ 697751 h 749684"/>
                <a:gd name="connsiteX4" fmla="*/ 52513 w 772244"/>
                <a:gd name="connsiteY4" fmla="*/ 749812 h 749684"/>
                <a:gd name="connsiteX5" fmla="*/ 720635 w 772244"/>
                <a:gd name="connsiteY5" fmla="*/ 749812 h 749684"/>
                <a:gd name="connsiteX6" fmla="*/ 772697 w 772244"/>
                <a:gd name="connsiteY6" fmla="*/ 697751 h 749684"/>
                <a:gd name="connsiteX7" fmla="*/ 772697 w 772244"/>
                <a:gd name="connsiteY7" fmla="*/ 193496 h 749684"/>
                <a:gd name="connsiteX8" fmla="*/ 757448 w 772244"/>
                <a:gd name="connsiteY8" fmla="*/ 156682 h 749684"/>
                <a:gd name="connsiteX9" fmla="*/ 616142 w 772244"/>
                <a:gd name="connsiteY9" fmla="*/ 15377 h 749684"/>
                <a:gd name="connsiteX10" fmla="*/ 579329 w 772244"/>
                <a:gd name="connsiteY10" fmla="*/ 128 h 74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244" h="749684">
                  <a:moveTo>
                    <a:pt x="579329" y="128"/>
                  </a:moveTo>
                  <a:lnTo>
                    <a:pt x="52513" y="128"/>
                  </a:lnTo>
                  <a:cubicBezTo>
                    <a:pt x="23761" y="128"/>
                    <a:pt x="453" y="23436"/>
                    <a:pt x="453" y="52188"/>
                  </a:cubicBezTo>
                  <a:lnTo>
                    <a:pt x="453" y="697751"/>
                  </a:lnTo>
                  <a:cubicBezTo>
                    <a:pt x="453" y="726503"/>
                    <a:pt x="23761" y="749812"/>
                    <a:pt x="52513" y="749812"/>
                  </a:cubicBezTo>
                  <a:lnTo>
                    <a:pt x="720635" y="749812"/>
                  </a:lnTo>
                  <a:cubicBezTo>
                    <a:pt x="749388" y="749812"/>
                    <a:pt x="772697" y="726503"/>
                    <a:pt x="772697" y="697751"/>
                  </a:cubicBezTo>
                  <a:lnTo>
                    <a:pt x="772697" y="193496"/>
                  </a:lnTo>
                  <a:cubicBezTo>
                    <a:pt x="772697" y="179688"/>
                    <a:pt x="767212" y="166445"/>
                    <a:pt x="757448" y="156682"/>
                  </a:cubicBezTo>
                  <a:lnTo>
                    <a:pt x="616142" y="15377"/>
                  </a:lnTo>
                  <a:cubicBezTo>
                    <a:pt x="606378" y="5613"/>
                    <a:pt x="593137" y="128"/>
                    <a:pt x="579329" y="128"/>
                  </a:cubicBezTo>
                  <a:close/>
                </a:path>
              </a:pathLst>
            </a:custGeom>
            <a:noFill/>
            <a:ln w="15875" cap="rnd">
              <a:solidFill>
                <a:schemeClr val="accent1"/>
              </a:solidFill>
              <a:prstDash val="solid"/>
              <a:round/>
            </a:ln>
          </p:spPr>
          <p:txBody>
            <a:bodyPr rtlCol="0" anchor="ctr"/>
            <a:lstStyle/>
            <a:p>
              <a:endParaRPr lang="en-US" sz="1500"/>
            </a:p>
          </p:txBody>
        </p:sp>
        <p:sp>
          <p:nvSpPr>
            <p:cNvPr id="88" name="Freeform 13">
              <a:extLst>
                <a:ext uri="{FF2B5EF4-FFF2-40B4-BE49-F238E27FC236}">
                  <a16:creationId xmlns:a16="http://schemas.microsoft.com/office/drawing/2014/main" id="{5D594332-2CB0-21A1-3D19-95498442AF48}"/>
                </a:ext>
              </a:extLst>
            </p:cNvPr>
            <p:cNvSpPr>
              <a:spLocks noGrp="1" noRot="1" noMove="1" noResize="1" noEditPoints="1" noAdjustHandles="1" noChangeArrowheads="1" noChangeShapeType="1"/>
            </p:cNvSpPr>
            <p:nvPr/>
          </p:nvSpPr>
          <p:spPr>
            <a:xfrm flipV="1">
              <a:off x="1323714" y="3481292"/>
              <a:ext cx="170793" cy="170793"/>
            </a:xfrm>
            <a:custGeom>
              <a:avLst/>
              <a:gdLst>
                <a:gd name="connsiteX0" fmla="*/ 494 w 214701"/>
                <a:gd name="connsiteY0" fmla="*/ 488 h 214701"/>
                <a:gd name="connsiteX1" fmla="*/ 43151 w 214701"/>
                <a:gd name="connsiteY1" fmla="*/ 43145 h 214701"/>
                <a:gd name="connsiteX2" fmla="*/ 43151 w 214701"/>
                <a:gd name="connsiteY2" fmla="*/ 129877 h 214701"/>
                <a:gd name="connsiteX3" fmla="*/ 85806 w 214701"/>
                <a:gd name="connsiteY3" fmla="*/ 172534 h 214701"/>
                <a:gd name="connsiteX4" fmla="*/ 172540 w 214701"/>
                <a:gd name="connsiteY4" fmla="*/ 172534 h 214701"/>
                <a:gd name="connsiteX5" fmla="*/ 215195 w 214701"/>
                <a:gd name="connsiteY5" fmla="*/ 215189 h 21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01" h="214701">
                  <a:moveTo>
                    <a:pt x="494" y="488"/>
                  </a:moveTo>
                  <a:cubicBezTo>
                    <a:pt x="24052" y="488"/>
                    <a:pt x="43151" y="19585"/>
                    <a:pt x="43151" y="43145"/>
                  </a:cubicBezTo>
                  <a:lnTo>
                    <a:pt x="43151" y="129877"/>
                  </a:lnTo>
                  <a:cubicBezTo>
                    <a:pt x="43151" y="153436"/>
                    <a:pt x="62248" y="172534"/>
                    <a:pt x="85806" y="172534"/>
                  </a:cubicBezTo>
                  <a:lnTo>
                    <a:pt x="172540" y="172534"/>
                  </a:lnTo>
                  <a:cubicBezTo>
                    <a:pt x="196098" y="172534"/>
                    <a:pt x="215195" y="191631"/>
                    <a:pt x="215195" y="215189"/>
                  </a:cubicBezTo>
                </a:path>
              </a:pathLst>
            </a:custGeom>
            <a:noFill/>
            <a:ln w="15875" cap="rnd">
              <a:solidFill>
                <a:schemeClr val="accent1"/>
              </a:solidFill>
              <a:prstDash val="solid"/>
              <a:round/>
            </a:ln>
          </p:spPr>
          <p:txBody>
            <a:bodyPr rtlCol="0" anchor="ctr"/>
            <a:lstStyle/>
            <a:p>
              <a:endParaRPr lang="en-US" sz="1500"/>
            </a:p>
          </p:txBody>
        </p:sp>
        <p:sp>
          <p:nvSpPr>
            <p:cNvPr id="89" name="Freeform 14">
              <a:extLst>
                <a:ext uri="{FF2B5EF4-FFF2-40B4-BE49-F238E27FC236}">
                  <a16:creationId xmlns:a16="http://schemas.microsoft.com/office/drawing/2014/main" id="{0114251C-72E7-79D7-73DB-43808D6DC5AA}"/>
                </a:ext>
              </a:extLst>
            </p:cNvPr>
            <p:cNvSpPr>
              <a:spLocks noGrp="1" noRot="1" noMove="1" noResize="1" noEditPoints="1" noAdjustHandles="1" noChangeArrowheads="1" noChangeShapeType="1"/>
            </p:cNvSpPr>
            <p:nvPr/>
          </p:nvSpPr>
          <p:spPr>
            <a:xfrm flipV="1">
              <a:off x="880194" y="3203429"/>
              <a:ext cx="122207" cy="1033"/>
            </a:xfrm>
            <a:custGeom>
              <a:avLst/>
              <a:gdLst>
                <a:gd name="connsiteX0" fmla="*/ 153773 w 153624"/>
                <a:gd name="connsiteY0" fmla="*/ 199 h 1299"/>
                <a:gd name="connsiteX1" fmla="*/ 148 w 153624"/>
                <a:gd name="connsiteY1" fmla="*/ 199 h 1299"/>
              </a:gdLst>
              <a:ahLst/>
              <a:cxnLst>
                <a:cxn ang="0">
                  <a:pos x="connsiteX0" y="connsiteY0"/>
                </a:cxn>
                <a:cxn ang="0">
                  <a:pos x="connsiteX1" y="connsiteY1"/>
                </a:cxn>
              </a:cxnLst>
              <a:rect l="l" t="t" r="r" b="b"/>
              <a:pathLst>
                <a:path w="153624" h="1299">
                  <a:moveTo>
                    <a:pt x="153773" y="199"/>
                  </a:moveTo>
                  <a:lnTo>
                    <a:pt x="148" y="199"/>
                  </a:lnTo>
                </a:path>
              </a:pathLst>
            </a:custGeom>
            <a:noFill/>
            <a:ln w="15875" cap="rnd">
              <a:solidFill>
                <a:schemeClr val="accent1"/>
              </a:solidFill>
              <a:prstDash val="solid"/>
              <a:round/>
            </a:ln>
          </p:spPr>
          <p:txBody>
            <a:bodyPr rtlCol="0" anchor="ctr"/>
            <a:lstStyle/>
            <a:p>
              <a:endParaRPr lang="en-US" sz="1500"/>
            </a:p>
          </p:txBody>
        </p:sp>
        <p:sp>
          <p:nvSpPr>
            <p:cNvPr id="90" name="Freeform 15">
              <a:extLst>
                <a:ext uri="{FF2B5EF4-FFF2-40B4-BE49-F238E27FC236}">
                  <a16:creationId xmlns:a16="http://schemas.microsoft.com/office/drawing/2014/main" id="{17E9EEDB-2D7D-131D-C307-225BF4F27E61}"/>
                </a:ext>
              </a:extLst>
            </p:cNvPr>
            <p:cNvSpPr>
              <a:spLocks noGrp="1" noRot="1" noMove="1" noResize="1" noEditPoints="1" noAdjustHandles="1" noChangeArrowheads="1" noChangeShapeType="1"/>
            </p:cNvSpPr>
            <p:nvPr/>
          </p:nvSpPr>
          <p:spPr>
            <a:xfrm flipV="1">
              <a:off x="1043746" y="3203429"/>
              <a:ext cx="450761" cy="1033"/>
            </a:xfrm>
            <a:custGeom>
              <a:avLst/>
              <a:gdLst>
                <a:gd name="connsiteX0" fmla="*/ 567229 w 566645"/>
                <a:gd name="connsiteY0" fmla="*/ 199 h 1299"/>
                <a:gd name="connsiteX1" fmla="*/ 584 w 566645"/>
                <a:gd name="connsiteY1" fmla="*/ 199 h 1299"/>
              </a:gdLst>
              <a:ahLst/>
              <a:cxnLst>
                <a:cxn ang="0">
                  <a:pos x="connsiteX0" y="connsiteY0"/>
                </a:cxn>
                <a:cxn ang="0">
                  <a:pos x="connsiteX1" y="connsiteY1"/>
                </a:cxn>
              </a:cxnLst>
              <a:rect l="l" t="t" r="r" b="b"/>
              <a:pathLst>
                <a:path w="566645" h="1299">
                  <a:moveTo>
                    <a:pt x="567229" y="199"/>
                  </a:moveTo>
                  <a:lnTo>
                    <a:pt x="584" y="199"/>
                  </a:lnTo>
                </a:path>
              </a:pathLst>
            </a:custGeom>
            <a:noFill/>
            <a:ln w="15875" cap="rnd">
              <a:solidFill>
                <a:schemeClr val="accent1"/>
              </a:solidFill>
              <a:prstDash val="solid"/>
              <a:round/>
            </a:ln>
          </p:spPr>
          <p:txBody>
            <a:bodyPr rtlCol="0" anchor="ctr"/>
            <a:lstStyle/>
            <a:p>
              <a:endParaRPr lang="en-US" sz="1500"/>
            </a:p>
          </p:txBody>
        </p:sp>
        <p:sp>
          <p:nvSpPr>
            <p:cNvPr id="91" name="Freeform 16">
              <a:extLst>
                <a:ext uri="{FF2B5EF4-FFF2-40B4-BE49-F238E27FC236}">
                  <a16:creationId xmlns:a16="http://schemas.microsoft.com/office/drawing/2014/main" id="{0980CBA1-47B8-4106-3335-C6372E596C07}"/>
                </a:ext>
              </a:extLst>
            </p:cNvPr>
            <p:cNvSpPr>
              <a:spLocks noGrp="1" noRot="1" noMove="1" noResize="1" noEditPoints="1" noAdjustHandles="1" noChangeArrowheads="1" noChangeShapeType="1"/>
            </p:cNvSpPr>
            <p:nvPr/>
          </p:nvSpPr>
          <p:spPr>
            <a:xfrm flipV="1">
              <a:off x="976137" y="3008483"/>
              <a:ext cx="46936" cy="109058"/>
            </a:xfrm>
            <a:custGeom>
              <a:avLst/>
              <a:gdLst>
                <a:gd name="connsiteX0" fmla="*/ 26677 w 59002"/>
                <a:gd name="connsiteY0" fmla="*/ 23 h 137095"/>
                <a:gd name="connsiteX1" fmla="*/ 158 w 59002"/>
                <a:gd name="connsiteY1" fmla="*/ 26542 h 137095"/>
                <a:gd name="connsiteX2" fmla="*/ 158 w 59002"/>
                <a:gd name="connsiteY2" fmla="*/ 110600 h 137095"/>
                <a:gd name="connsiteX3" fmla="*/ 26677 w 59002"/>
                <a:gd name="connsiteY3" fmla="*/ 137119 h 137095"/>
                <a:gd name="connsiteX4" fmla="*/ 32642 w 59002"/>
                <a:gd name="connsiteY4" fmla="*/ 137119 h 137095"/>
                <a:gd name="connsiteX5" fmla="*/ 59161 w 59002"/>
                <a:gd name="connsiteY5" fmla="*/ 110600 h 137095"/>
                <a:gd name="connsiteX6" fmla="*/ 59161 w 59002"/>
                <a:gd name="connsiteY6" fmla="*/ 77740 h 13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02" h="137095">
                  <a:moveTo>
                    <a:pt x="26677" y="23"/>
                  </a:moveTo>
                  <a:cubicBezTo>
                    <a:pt x="12031" y="23"/>
                    <a:pt x="158" y="11896"/>
                    <a:pt x="158" y="26542"/>
                  </a:cubicBezTo>
                  <a:lnTo>
                    <a:pt x="158" y="110600"/>
                  </a:lnTo>
                  <a:cubicBezTo>
                    <a:pt x="158" y="125246"/>
                    <a:pt x="12031" y="137119"/>
                    <a:pt x="26677" y="137119"/>
                  </a:cubicBezTo>
                  <a:lnTo>
                    <a:pt x="32642" y="137119"/>
                  </a:lnTo>
                  <a:cubicBezTo>
                    <a:pt x="47288" y="137119"/>
                    <a:pt x="59161" y="125246"/>
                    <a:pt x="59161" y="110600"/>
                  </a:cubicBezTo>
                  <a:lnTo>
                    <a:pt x="59161" y="77740"/>
                  </a:lnTo>
                </a:path>
              </a:pathLst>
            </a:custGeom>
            <a:noFill/>
            <a:ln w="15875" cap="rnd">
              <a:solidFill>
                <a:schemeClr val="accent1"/>
              </a:solidFill>
              <a:prstDash val="solid"/>
              <a:round/>
            </a:ln>
          </p:spPr>
          <p:txBody>
            <a:bodyPr rtlCol="0" anchor="ctr"/>
            <a:lstStyle/>
            <a:p>
              <a:endParaRPr lang="en-US" sz="1500"/>
            </a:p>
          </p:txBody>
        </p:sp>
        <p:sp>
          <p:nvSpPr>
            <p:cNvPr id="92" name="Freeform 17">
              <a:extLst>
                <a:ext uri="{FF2B5EF4-FFF2-40B4-BE49-F238E27FC236}">
                  <a16:creationId xmlns:a16="http://schemas.microsoft.com/office/drawing/2014/main" id="{1F95352D-E1D7-6177-2B26-596214758EB9}"/>
                </a:ext>
              </a:extLst>
            </p:cNvPr>
            <p:cNvSpPr>
              <a:spLocks noGrp="1" noRot="1" noMove="1" noResize="1" noEditPoints="1" noAdjustHandles="1" noChangeArrowheads="1" noChangeShapeType="1"/>
            </p:cNvSpPr>
            <p:nvPr/>
          </p:nvSpPr>
          <p:spPr>
            <a:xfrm flipV="1">
              <a:off x="1351627" y="3008483"/>
              <a:ext cx="46936" cy="109058"/>
            </a:xfrm>
            <a:custGeom>
              <a:avLst/>
              <a:gdLst>
                <a:gd name="connsiteX0" fmla="*/ 27040 w 59002"/>
                <a:gd name="connsiteY0" fmla="*/ 23 h 137095"/>
                <a:gd name="connsiteX1" fmla="*/ 521 w 59002"/>
                <a:gd name="connsiteY1" fmla="*/ 26542 h 137095"/>
                <a:gd name="connsiteX2" fmla="*/ 521 w 59002"/>
                <a:gd name="connsiteY2" fmla="*/ 110600 h 137095"/>
                <a:gd name="connsiteX3" fmla="*/ 27040 w 59002"/>
                <a:gd name="connsiteY3" fmla="*/ 137119 h 137095"/>
                <a:gd name="connsiteX4" fmla="*/ 33005 w 59002"/>
                <a:gd name="connsiteY4" fmla="*/ 137119 h 137095"/>
                <a:gd name="connsiteX5" fmla="*/ 59524 w 59002"/>
                <a:gd name="connsiteY5" fmla="*/ 110600 h 137095"/>
                <a:gd name="connsiteX6" fmla="*/ 59524 w 59002"/>
                <a:gd name="connsiteY6" fmla="*/ 77740 h 13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02" h="137095">
                  <a:moveTo>
                    <a:pt x="27040" y="23"/>
                  </a:moveTo>
                  <a:cubicBezTo>
                    <a:pt x="12394" y="23"/>
                    <a:pt x="521" y="11896"/>
                    <a:pt x="521" y="26542"/>
                  </a:cubicBezTo>
                  <a:lnTo>
                    <a:pt x="521" y="110600"/>
                  </a:lnTo>
                  <a:cubicBezTo>
                    <a:pt x="521" y="125246"/>
                    <a:pt x="12394" y="137119"/>
                    <a:pt x="27040" y="137119"/>
                  </a:cubicBezTo>
                  <a:lnTo>
                    <a:pt x="33005" y="137119"/>
                  </a:lnTo>
                  <a:cubicBezTo>
                    <a:pt x="47651" y="137119"/>
                    <a:pt x="59524" y="125246"/>
                    <a:pt x="59524" y="110600"/>
                  </a:cubicBezTo>
                  <a:lnTo>
                    <a:pt x="59524" y="77740"/>
                  </a:lnTo>
                </a:path>
              </a:pathLst>
            </a:custGeom>
            <a:noFill/>
            <a:ln w="15875" cap="rnd">
              <a:solidFill>
                <a:schemeClr val="accent1"/>
              </a:solidFill>
              <a:prstDash val="solid"/>
              <a:round/>
            </a:ln>
          </p:spPr>
          <p:txBody>
            <a:bodyPr rtlCol="0" anchor="ctr"/>
            <a:lstStyle/>
            <a:p>
              <a:endParaRPr lang="en-US" sz="1500"/>
            </a:p>
          </p:txBody>
        </p:sp>
        <p:sp>
          <p:nvSpPr>
            <p:cNvPr id="93" name="Freeform 18">
              <a:extLst>
                <a:ext uri="{FF2B5EF4-FFF2-40B4-BE49-F238E27FC236}">
                  <a16:creationId xmlns:a16="http://schemas.microsoft.com/office/drawing/2014/main" id="{11B12EB0-C34E-DCEA-95B7-F77A6C4312F8}"/>
                </a:ext>
              </a:extLst>
            </p:cNvPr>
            <p:cNvSpPr>
              <a:spLocks noGrp="1" noRot="1" noMove="1" noResize="1" noEditPoints="1" noAdjustHandles="1" noChangeArrowheads="1" noChangeShapeType="1"/>
            </p:cNvSpPr>
            <p:nvPr/>
          </p:nvSpPr>
          <p:spPr>
            <a:xfrm flipV="1">
              <a:off x="942212" y="3265446"/>
              <a:ext cx="68908" cy="68908"/>
            </a:xfrm>
            <a:custGeom>
              <a:avLst/>
              <a:gdLst>
                <a:gd name="connsiteX0" fmla="*/ 74404 w 86623"/>
                <a:gd name="connsiteY0" fmla="*/ 267 h 86623"/>
                <a:gd name="connsiteX1" fmla="*/ 12530 w 86623"/>
                <a:gd name="connsiteY1" fmla="*/ 267 h 86623"/>
                <a:gd name="connsiteX2" fmla="*/ 155 w 86623"/>
                <a:gd name="connsiteY2" fmla="*/ 12642 h 86623"/>
                <a:gd name="connsiteX3" fmla="*/ 155 w 86623"/>
                <a:gd name="connsiteY3" fmla="*/ 74515 h 86623"/>
                <a:gd name="connsiteX4" fmla="*/ 12530 w 86623"/>
                <a:gd name="connsiteY4" fmla="*/ 86890 h 86623"/>
                <a:gd name="connsiteX5" fmla="*/ 74404 w 86623"/>
                <a:gd name="connsiteY5" fmla="*/ 86890 h 86623"/>
                <a:gd name="connsiteX6" fmla="*/ 86779 w 86623"/>
                <a:gd name="connsiteY6" fmla="*/ 74515 h 86623"/>
                <a:gd name="connsiteX7" fmla="*/ 86779 w 86623"/>
                <a:gd name="connsiteY7" fmla="*/ 12642 h 86623"/>
                <a:gd name="connsiteX8" fmla="*/ 74404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267"/>
                  </a:moveTo>
                  <a:lnTo>
                    <a:pt x="12530" y="267"/>
                  </a:lnTo>
                  <a:cubicBezTo>
                    <a:pt x="5696" y="267"/>
                    <a:pt x="155" y="5807"/>
                    <a:pt x="155" y="12642"/>
                  </a:cubicBezTo>
                  <a:lnTo>
                    <a:pt x="155" y="74515"/>
                  </a:lnTo>
                  <a:cubicBezTo>
                    <a:pt x="155" y="81350"/>
                    <a:pt x="5696" y="86890"/>
                    <a:pt x="12530" y="86890"/>
                  </a:cubicBezTo>
                  <a:lnTo>
                    <a:pt x="74404" y="86890"/>
                  </a:lnTo>
                  <a:cubicBezTo>
                    <a:pt x="81238" y="86890"/>
                    <a:pt x="86779" y="81350"/>
                    <a:pt x="86779" y="74515"/>
                  </a:cubicBezTo>
                  <a:lnTo>
                    <a:pt x="86779" y="12642"/>
                  </a:lnTo>
                  <a:cubicBezTo>
                    <a:pt x="86779" y="5807"/>
                    <a:pt x="81238" y="267"/>
                    <a:pt x="74404" y="267"/>
                  </a:cubicBezTo>
                  <a:close/>
                </a:path>
              </a:pathLst>
            </a:custGeom>
            <a:noFill/>
            <a:ln w="15875" cap="rnd">
              <a:solidFill>
                <a:schemeClr val="accent1"/>
              </a:solidFill>
              <a:prstDash val="solid"/>
              <a:round/>
            </a:ln>
          </p:spPr>
          <p:txBody>
            <a:bodyPr rtlCol="0" anchor="ctr"/>
            <a:lstStyle/>
            <a:p>
              <a:endParaRPr lang="en-US" sz="1500"/>
            </a:p>
          </p:txBody>
        </p:sp>
        <p:sp>
          <p:nvSpPr>
            <p:cNvPr id="94" name="Freeform 19">
              <a:extLst>
                <a:ext uri="{FF2B5EF4-FFF2-40B4-BE49-F238E27FC236}">
                  <a16:creationId xmlns:a16="http://schemas.microsoft.com/office/drawing/2014/main" id="{E31240D0-76F5-F5B7-C9CC-B0DB4413BF1D}"/>
                </a:ext>
              </a:extLst>
            </p:cNvPr>
            <p:cNvSpPr>
              <a:spLocks noGrp="1" noRot="1" noMove="1" noResize="1" noEditPoints="1" noAdjustHandles="1" noChangeArrowheads="1" noChangeShapeType="1"/>
            </p:cNvSpPr>
            <p:nvPr/>
          </p:nvSpPr>
          <p:spPr>
            <a:xfrm flipV="1">
              <a:off x="1082668" y="3265446"/>
              <a:ext cx="68908" cy="68908"/>
            </a:xfrm>
            <a:custGeom>
              <a:avLst/>
              <a:gdLst>
                <a:gd name="connsiteX0" fmla="*/ 74540 w 86623"/>
                <a:gd name="connsiteY0" fmla="*/ 267 h 86623"/>
                <a:gd name="connsiteX1" fmla="*/ 12666 w 86623"/>
                <a:gd name="connsiteY1" fmla="*/ 267 h 86623"/>
                <a:gd name="connsiteX2" fmla="*/ 291 w 86623"/>
                <a:gd name="connsiteY2" fmla="*/ 12642 h 86623"/>
                <a:gd name="connsiteX3" fmla="*/ 291 w 86623"/>
                <a:gd name="connsiteY3" fmla="*/ 74515 h 86623"/>
                <a:gd name="connsiteX4" fmla="*/ 12666 w 86623"/>
                <a:gd name="connsiteY4" fmla="*/ 86890 h 86623"/>
                <a:gd name="connsiteX5" fmla="*/ 74540 w 86623"/>
                <a:gd name="connsiteY5" fmla="*/ 86890 h 86623"/>
                <a:gd name="connsiteX6" fmla="*/ 86915 w 86623"/>
                <a:gd name="connsiteY6" fmla="*/ 74515 h 86623"/>
                <a:gd name="connsiteX7" fmla="*/ 86915 w 86623"/>
                <a:gd name="connsiteY7" fmla="*/ 12642 h 86623"/>
                <a:gd name="connsiteX8" fmla="*/ 74540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267"/>
                  </a:moveTo>
                  <a:lnTo>
                    <a:pt x="12666" y="267"/>
                  </a:lnTo>
                  <a:cubicBezTo>
                    <a:pt x="5832" y="267"/>
                    <a:pt x="291" y="5807"/>
                    <a:pt x="291" y="12642"/>
                  </a:cubicBezTo>
                  <a:lnTo>
                    <a:pt x="291" y="74515"/>
                  </a:lnTo>
                  <a:cubicBezTo>
                    <a:pt x="291" y="81350"/>
                    <a:pt x="5832" y="86890"/>
                    <a:pt x="12666" y="86890"/>
                  </a:cubicBezTo>
                  <a:lnTo>
                    <a:pt x="74540" y="86890"/>
                  </a:lnTo>
                  <a:cubicBezTo>
                    <a:pt x="81374" y="86890"/>
                    <a:pt x="86915" y="81350"/>
                    <a:pt x="86915" y="74515"/>
                  </a:cubicBezTo>
                  <a:lnTo>
                    <a:pt x="86915" y="12642"/>
                  </a:lnTo>
                  <a:cubicBezTo>
                    <a:pt x="86915" y="5807"/>
                    <a:pt x="81374" y="267"/>
                    <a:pt x="74540" y="267"/>
                  </a:cubicBezTo>
                  <a:close/>
                </a:path>
              </a:pathLst>
            </a:custGeom>
            <a:noFill/>
            <a:ln w="15875" cap="rnd">
              <a:solidFill>
                <a:schemeClr val="accent1"/>
              </a:solidFill>
              <a:prstDash val="solid"/>
              <a:round/>
            </a:ln>
          </p:spPr>
          <p:txBody>
            <a:bodyPr rtlCol="0" anchor="ctr"/>
            <a:lstStyle/>
            <a:p>
              <a:endParaRPr lang="en-US" sz="1500"/>
            </a:p>
          </p:txBody>
        </p:sp>
        <p:sp>
          <p:nvSpPr>
            <p:cNvPr id="95" name="Freeform 20">
              <a:extLst>
                <a:ext uri="{FF2B5EF4-FFF2-40B4-BE49-F238E27FC236}">
                  <a16:creationId xmlns:a16="http://schemas.microsoft.com/office/drawing/2014/main" id="{1E4311D7-0F3D-5BF5-609B-9F4584BDB43D}"/>
                </a:ext>
              </a:extLst>
            </p:cNvPr>
            <p:cNvSpPr>
              <a:spLocks noGrp="1" noRot="1" noMove="1" noResize="1" noEditPoints="1" noAdjustHandles="1" noChangeArrowheads="1" noChangeShapeType="1"/>
            </p:cNvSpPr>
            <p:nvPr/>
          </p:nvSpPr>
          <p:spPr>
            <a:xfrm flipV="1">
              <a:off x="1223125" y="3265446"/>
              <a:ext cx="68908" cy="68908"/>
            </a:xfrm>
            <a:custGeom>
              <a:avLst/>
              <a:gdLst>
                <a:gd name="connsiteX0" fmla="*/ 74676 w 86623"/>
                <a:gd name="connsiteY0" fmla="*/ 267 h 86623"/>
                <a:gd name="connsiteX1" fmla="*/ 12802 w 86623"/>
                <a:gd name="connsiteY1" fmla="*/ 267 h 86623"/>
                <a:gd name="connsiteX2" fmla="*/ 427 w 86623"/>
                <a:gd name="connsiteY2" fmla="*/ 12642 h 86623"/>
                <a:gd name="connsiteX3" fmla="*/ 427 w 86623"/>
                <a:gd name="connsiteY3" fmla="*/ 74515 h 86623"/>
                <a:gd name="connsiteX4" fmla="*/ 12802 w 86623"/>
                <a:gd name="connsiteY4" fmla="*/ 86890 h 86623"/>
                <a:gd name="connsiteX5" fmla="*/ 74676 w 86623"/>
                <a:gd name="connsiteY5" fmla="*/ 86890 h 86623"/>
                <a:gd name="connsiteX6" fmla="*/ 87051 w 86623"/>
                <a:gd name="connsiteY6" fmla="*/ 74515 h 86623"/>
                <a:gd name="connsiteX7" fmla="*/ 87051 w 86623"/>
                <a:gd name="connsiteY7" fmla="*/ 12642 h 86623"/>
                <a:gd name="connsiteX8" fmla="*/ 74676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676" y="267"/>
                  </a:moveTo>
                  <a:lnTo>
                    <a:pt x="12802" y="267"/>
                  </a:lnTo>
                  <a:cubicBezTo>
                    <a:pt x="5968" y="267"/>
                    <a:pt x="427" y="5807"/>
                    <a:pt x="427" y="12642"/>
                  </a:cubicBezTo>
                  <a:lnTo>
                    <a:pt x="427" y="74515"/>
                  </a:lnTo>
                  <a:cubicBezTo>
                    <a:pt x="427" y="81350"/>
                    <a:pt x="5968" y="86890"/>
                    <a:pt x="12802" y="86890"/>
                  </a:cubicBezTo>
                  <a:lnTo>
                    <a:pt x="74676" y="86890"/>
                  </a:lnTo>
                  <a:cubicBezTo>
                    <a:pt x="81510" y="86890"/>
                    <a:pt x="87051" y="81350"/>
                    <a:pt x="87051" y="74515"/>
                  </a:cubicBezTo>
                  <a:lnTo>
                    <a:pt x="87051" y="12642"/>
                  </a:lnTo>
                  <a:cubicBezTo>
                    <a:pt x="87051" y="5807"/>
                    <a:pt x="81510" y="267"/>
                    <a:pt x="74676" y="267"/>
                  </a:cubicBezTo>
                  <a:close/>
                </a:path>
              </a:pathLst>
            </a:custGeom>
            <a:noFill/>
            <a:ln w="15875" cap="rnd">
              <a:solidFill>
                <a:schemeClr val="accent1"/>
              </a:solidFill>
              <a:prstDash val="solid"/>
              <a:round/>
            </a:ln>
          </p:spPr>
          <p:txBody>
            <a:bodyPr rtlCol="0" anchor="ctr"/>
            <a:lstStyle/>
            <a:p>
              <a:endParaRPr lang="en-US" sz="1500"/>
            </a:p>
          </p:txBody>
        </p:sp>
        <p:sp>
          <p:nvSpPr>
            <p:cNvPr id="96" name="Freeform 21">
              <a:extLst>
                <a:ext uri="{FF2B5EF4-FFF2-40B4-BE49-F238E27FC236}">
                  <a16:creationId xmlns:a16="http://schemas.microsoft.com/office/drawing/2014/main" id="{730FDB04-A6D4-2486-F3C5-3520E999B15F}"/>
                </a:ext>
              </a:extLst>
            </p:cNvPr>
            <p:cNvSpPr>
              <a:spLocks noGrp="1" noRot="1" noMove="1" noResize="1" noEditPoints="1" noAdjustHandles="1" noChangeArrowheads="1" noChangeShapeType="1"/>
            </p:cNvSpPr>
            <p:nvPr/>
          </p:nvSpPr>
          <p:spPr>
            <a:xfrm flipV="1">
              <a:off x="1363582" y="3265446"/>
              <a:ext cx="68908" cy="68908"/>
            </a:xfrm>
            <a:custGeom>
              <a:avLst/>
              <a:gdLst>
                <a:gd name="connsiteX0" fmla="*/ 74811 w 86623"/>
                <a:gd name="connsiteY0" fmla="*/ 267 h 86623"/>
                <a:gd name="connsiteX1" fmla="*/ 12938 w 86623"/>
                <a:gd name="connsiteY1" fmla="*/ 267 h 86623"/>
                <a:gd name="connsiteX2" fmla="*/ 563 w 86623"/>
                <a:gd name="connsiteY2" fmla="*/ 12642 h 86623"/>
                <a:gd name="connsiteX3" fmla="*/ 563 w 86623"/>
                <a:gd name="connsiteY3" fmla="*/ 74515 h 86623"/>
                <a:gd name="connsiteX4" fmla="*/ 12938 w 86623"/>
                <a:gd name="connsiteY4" fmla="*/ 86890 h 86623"/>
                <a:gd name="connsiteX5" fmla="*/ 74811 w 86623"/>
                <a:gd name="connsiteY5" fmla="*/ 86890 h 86623"/>
                <a:gd name="connsiteX6" fmla="*/ 87186 w 86623"/>
                <a:gd name="connsiteY6" fmla="*/ 74515 h 86623"/>
                <a:gd name="connsiteX7" fmla="*/ 87186 w 86623"/>
                <a:gd name="connsiteY7" fmla="*/ 12642 h 86623"/>
                <a:gd name="connsiteX8" fmla="*/ 74811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811" y="267"/>
                  </a:moveTo>
                  <a:lnTo>
                    <a:pt x="12938" y="267"/>
                  </a:lnTo>
                  <a:cubicBezTo>
                    <a:pt x="6103" y="267"/>
                    <a:pt x="563" y="5807"/>
                    <a:pt x="563" y="12642"/>
                  </a:cubicBezTo>
                  <a:lnTo>
                    <a:pt x="563" y="74515"/>
                  </a:lnTo>
                  <a:cubicBezTo>
                    <a:pt x="563" y="81350"/>
                    <a:pt x="6103" y="86890"/>
                    <a:pt x="12938" y="86890"/>
                  </a:cubicBezTo>
                  <a:lnTo>
                    <a:pt x="74811" y="86890"/>
                  </a:lnTo>
                  <a:cubicBezTo>
                    <a:pt x="81646" y="86890"/>
                    <a:pt x="87186" y="81350"/>
                    <a:pt x="87186" y="74515"/>
                  </a:cubicBezTo>
                  <a:lnTo>
                    <a:pt x="87186" y="12642"/>
                  </a:lnTo>
                  <a:cubicBezTo>
                    <a:pt x="87186" y="5807"/>
                    <a:pt x="81646" y="267"/>
                    <a:pt x="74811" y="267"/>
                  </a:cubicBezTo>
                  <a:close/>
                </a:path>
              </a:pathLst>
            </a:custGeom>
            <a:noFill/>
            <a:ln w="15875" cap="rnd">
              <a:solidFill>
                <a:schemeClr val="accent1"/>
              </a:solidFill>
              <a:prstDash val="solid"/>
              <a:round/>
            </a:ln>
          </p:spPr>
          <p:txBody>
            <a:bodyPr rtlCol="0" anchor="ctr"/>
            <a:lstStyle/>
            <a:p>
              <a:endParaRPr lang="en-US" sz="1500"/>
            </a:p>
          </p:txBody>
        </p:sp>
        <p:sp>
          <p:nvSpPr>
            <p:cNvPr id="97" name="Freeform 22">
              <a:extLst>
                <a:ext uri="{FF2B5EF4-FFF2-40B4-BE49-F238E27FC236}">
                  <a16:creationId xmlns:a16="http://schemas.microsoft.com/office/drawing/2014/main" id="{AA28C045-A3FA-EF0C-0E28-1157DCF39106}"/>
                </a:ext>
              </a:extLst>
            </p:cNvPr>
            <p:cNvSpPr>
              <a:spLocks noGrp="1" noRot="1" noMove="1" noResize="1" noEditPoints="1" noAdjustHandles="1" noChangeArrowheads="1" noChangeShapeType="1"/>
            </p:cNvSpPr>
            <p:nvPr/>
          </p:nvSpPr>
          <p:spPr>
            <a:xfrm flipV="1">
              <a:off x="942212" y="3393303"/>
              <a:ext cx="68908" cy="68908"/>
            </a:xfrm>
            <a:custGeom>
              <a:avLst/>
              <a:gdLst>
                <a:gd name="connsiteX0" fmla="*/ 74404 w 86623"/>
                <a:gd name="connsiteY0" fmla="*/ 391 h 86623"/>
                <a:gd name="connsiteX1" fmla="*/ 12530 w 86623"/>
                <a:gd name="connsiteY1" fmla="*/ 391 h 86623"/>
                <a:gd name="connsiteX2" fmla="*/ 155 w 86623"/>
                <a:gd name="connsiteY2" fmla="*/ 12766 h 86623"/>
                <a:gd name="connsiteX3" fmla="*/ 155 w 86623"/>
                <a:gd name="connsiteY3" fmla="*/ 74639 h 86623"/>
                <a:gd name="connsiteX4" fmla="*/ 12530 w 86623"/>
                <a:gd name="connsiteY4" fmla="*/ 87014 h 86623"/>
                <a:gd name="connsiteX5" fmla="*/ 74404 w 86623"/>
                <a:gd name="connsiteY5" fmla="*/ 87014 h 86623"/>
                <a:gd name="connsiteX6" fmla="*/ 86779 w 86623"/>
                <a:gd name="connsiteY6" fmla="*/ 74639 h 86623"/>
                <a:gd name="connsiteX7" fmla="*/ 86779 w 86623"/>
                <a:gd name="connsiteY7" fmla="*/ 12766 h 86623"/>
                <a:gd name="connsiteX8" fmla="*/ 74404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391"/>
                  </a:moveTo>
                  <a:lnTo>
                    <a:pt x="12530" y="391"/>
                  </a:lnTo>
                  <a:cubicBezTo>
                    <a:pt x="5696" y="391"/>
                    <a:pt x="155" y="5931"/>
                    <a:pt x="155" y="12766"/>
                  </a:cubicBezTo>
                  <a:lnTo>
                    <a:pt x="155" y="74639"/>
                  </a:lnTo>
                  <a:cubicBezTo>
                    <a:pt x="155" y="81474"/>
                    <a:pt x="5696" y="87014"/>
                    <a:pt x="12530" y="87014"/>
                  </a:cubicBezTo>
                  <a:lnTo>
                    <a:pt x="74404" y="87014"/>
                  </a:lnTo>
                  <a:cubicBezTo>
                    <a:pt x="81238" y="87014"/>
                    <a:pt x="86779" y="81474"/>
                    <a:pt x="86779" y="74639"/>
                  </a:cubicBezTo>
                  <a:lnTo>
                    <a:pt x="86779" y="12766"/>
                  </a:lnTo>
                  <a:cubicBezTo>
                    <a:pt x="86779" y="5931"/>
                    <a:pt x="81238" y="391"/>
                    <a:pt x="74404" y="391"/>
                  </a:cubicBezTo>
                  <a:close/>
                </a:path>
              </a:pathLst>
            </a:custGeom>
            <a:noFill/>
            <a:ln w="15875" cap="rnd">
              <a:solidFill>
                <a:schemeClr val="accent1"/>
              </a:solidFill>
              <a:prstDash val="solid"/>
              <a:round/>
            </a:ln>
          </p:spPr>
          <p:txBody>
            <a:bodyPr rtlCol="0" anchor="ctr"/>
            <a:lstStyle/>
            <a:p>
              <a:endParaRPr lang="en-US" sz="1500"/>
            </a:p>
          </p:txBody>
        </p:sp>
        <p:sp>
          <p:nvSpPr>
            <p:cNvPr id="98" name="Freeform 23">
              <a:extLst>
                <a:ext uri="{FF2B5EF4-FFF2-40B4-BE49-F238E27FC236}">
                  <a16:creationId xmlns:a16="http://schemas.microsoft.com/office/drawing/2014/main" id="{67331C13-2732-4DDB-CCC0-B2E63A9F7CDE}"/>
                </a:ext>
              </a:extLst>
            </p:cNvPr>
            <p:cNvSpPr>
              <a:spLocks noGrp="1" noRot="1" noMove="1" noResize="1" noEditPoints="1" noAdjustHandles="1" noChangeArrowheads="1" noChangeShapeType="1"/>
            </p:cNvSpPr>
            <p:nvPr/>
          </p:nvSpPr>
          <p:spPr>
            <a:xfrm flipV="1">
              <a:off x="1082668" y="3393303"/>
              <a:ext cx="68908" cy="68908"/>
            </a:xfrm>
            <a:custGeom>
              <a:avLst/>
              <a:gdLst>
                <a:gd name="connsiteX0" fmla="*/ 74540 w 86623"/>
                <a:gd name="connsiteY0" fmla="*/ 391 h 86623"/>
                <a:gd name="connsiteX1" fmla="*/ 12666 w 86623"/>
                <a:gd name="connsiteY1" fmla="*/ 391 h 86623"/>
                <a:gd name="connsiteX2" fmla="*/ 291 w 86623"/>
                <a:gd name="connsiteY2" fmla="*/ 12766 h 86623"/>
                <a:gd name="connsiteX3" fmla="*/ 291 w 86623"/>
                <a:gd name="connsiteY3" fmla="*/ 74639 h 86623"/>
                <a:gd name="connsiteX4" fmla="*/ 12666 w 86623"/>
                <a:gd name="connsiteY4" fmla="*/ 87014 h 86623"/>
                <a:gd name="connsiteX5" fmla="*/ 74540 w 86623"/>
                <a:gd name="connsiteY5" fmla="*/ 87014 h 86623"/>
                <a:gd name="connsiteX6" fmla="*/ 86915 w 86623"/>
                <a:gd name="connsiteY6" fmla="*/ 74639 h 86623"/>
                <a:gd name="connsiteX7" fmla="*/ 86915 w 86623"/>
                <a:gd name="connsiteY7" fmla="*/ 12766 h 86623"/>
                <a:gd name="connsiteX8" fmla="*/ 74540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391"/>
                  </a:moveTo>
                  <a:lnTo>
                    <a:pt x="12666" y="391"/>
                  </a:lnTo>
                  <a:cubicBezTo>
                    <a:pt x="5832" y="391"/>
                    <a:pt x="291" y="5931"/>
                    <a:pt x="291" y="12766"/>
                  </a:cubicBezTo>
                  <a:lnTo>
                    <a:pt x="291" y="74639"/>
                  </a:lnTo>
                  <a:cubicBezTo>
                    <a:pt x="291" y="81474"/>
                    <a:pt x="5832" y="87014"/>
                    <a:pt x="12666" y="87014"/>
                  </a:cubicBezTo>
                  <a:lnTo>
                    <a:pt x="74540" y="87014"/>
                  </a:lnTo>
                  <a:cubicBezTo>
                    <a:pt x="81374" y="87014"/>
                    <a:pt x="86915" y="81474"/>
                    <a:pt x="86915" y="74639"/>
                  </a:cubicBezTo>
                  <a:lnTo>
                    <a:pt x="86915" y="12766"/>
                  </a:lnTo>
                  <a:cubicBezTo>
                    <a:pt x="86915" y="5931"/>
                    <a:pt x="81374" y="391"/>
                    <a:pt x="74540" y="391"/>
                  </a:cubicBezTo>
                  <a:close/>
                </a:path>
              </a:pathLst>
            </a:custGeom>
            <a:noFill/>
            <a:ln w="15875" cap="rnd">
              <a:solidFill>
                <a:schemeClr val="accent1"/>
              </a:solidFill>
              <a:prstDash val="solid"/>
              <a:round/>
            </a:ln>
          </p:spPr>
          <p:txBody>
            <a:bodyPr rtlCol="0" anchor="ctr"/>
            <a:lstStyle/>
            <a:p>
              <a:endParaRPr lang="en-US" sz="1500"/>
            </a:p>
          </p:txBody>
        </p:sp>
        <p:sp>
          <p:nvSpPr>
            <p:cNvPr id="99" name="Freeform 24">
              <a:extLst>
                <a:ext uri="{FF2B5EF4-FFF2-40B4-BE49-F238E27FC236}">
                  <a16:creationId xmlns:a16="http://schemas.microsoft.com/office/drawing/2014/main" id="{F749BA4E-13D9-A33B-D0A3-6B587EC2F6D8}"/>
                </a:ext>
              </a:extLst>
            </p:cNvPr>
            <p:cNvSpPr>
              <a:spLocks noGrp="1" noRot="1" noMove="1" noResize="1" noEditPoints="1" noAdjustHandles="1" noChangeArrowheads="1" noChangeShapeType="1"/>
            </p:cNvSpPr>
            <p:nvPr/>
          </p:nvSpPr>
          <p:spPr>
            <a:xfrm flipV="1">
              <a:off x="1223125" y="3393303"/>
              <a:ext cx="68908" cy="68908"/>
            </a:xfrm>
            <a:custGeom>
              <a:avLst/>
              <a:gdLst>
                <a:gd name="connsiteX0" fmla="*/ 74676 w 86623"/>
                <a:gd name="connsiteY0" fmla="*/ 391 h 86623"/>
                <a:gd name="connsiteX1" fmla="*/ 12802 w 86623"/>
                <a:gd name="connsiteY1" fmla="*/ 391 h 86623"/>
                <a:gd name="connsiteX2" fmla="*/ 427 w 86623"/>
                <a:gd name="connsiteY2" fmla="*/ 12766 h 86623"/>
                <a:gd name="connsiteX3" fmla="*/ 427 w 86623"/>
                <a:gd name="connsiteY3" fmla="*/ 74639 h 86623"/>
                <a:gd name="connsiteX4" fmla="*/ 12802 w 86623"/>
                <a:gd name="connsiteY4" fmla="*/ 87014 h 86623"/>
                <a:gd name="connsiteX5" fmla="*/ 74676 w 86623"/>
                <a:gd name="connsiteY5" fmla="*/ 87014 h 86623"/>
                <a:gd name="connsiteX6" fmla="*/ 87051 w 86623"/>
                <a:gd name="connsiteY6" fmla="*/ 74639 h 86623"/>
                <a:gd name="connsiteX7" fmla="*/ 87051 w 86623"/>
                <a:gd name="connsiteY7" fmla="*/ 12766 h 86623"/>
                <a:gd name="connsiteX8" fmla="*/ 74676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676" y="391"/>
                  </a:moveTo>
                  <a:lnTo>
                    <a:pt x="12802" y="391"/>
                  </a:lnTo>
                  <a:cubicBezTo>
                    <a:pt x="5968" y="391"/>
                    <a:pt x="427" y="5931"/>
                    <a:pt x="427" y="12766"/>
                  </a:cubicBezTo>
                  <a:lnTo>
                    <a:pt x="427" y="74639"/>
                  </a:lnTo>
                  <a:cubicBezTo>
                    <a:pt x="427" y="81474"/>
                    <a:pt x="5968" y="87014"/>
                    <a:pt x="12802" y="87014"/>
                  </a:cubicBezTo>
                  <a:lnTo>
                    <a:pt x="74676" y="87014"/>
                  </a:lnTo>
                  <a:cubicBezTo>
                    <a:pt x="81510" y="87014"/>
                    <a:pt x="87051" y="81474"/>
                    <a:pt x="87051" y="74639"/>
                  </a:cubicBezTo>
                  <a:lnTo>
                    <a:pt x="87051" y="12766"/>
                  </a:lnTo>
                  <a:cubicBezTo>
                    <a:pt x="87051" y="5931"/>
                    <a:pt x="81510" y="391"/>
                    <a:pt x="74676" y="391"/>
                  </a:cubicBezTo>
                  <a:close/>
                </a:path>
              </a:pathLst>
            </a:custGeom>
            <a:noFill/>
            <a:ln w="15875" cap="rnd">
              <a:solidFill>
                <a:schemeClr val="accent1"/>
              </a:solidFill>
              <a:prstDash val="solid"/>
              <a:round/>
            </a:ln>
          </p:spPr>
          <p:txBody>
            <a:bodyPr rtlCol="0" anchor="ctr"/>
            <a:lstStyle/>
            <a:p>
              <a:endParaRPr lang="en-US" sz="1500"/>
            </a:p>
          </p:txBody>
        </p:sp>
        <p:sp>
          <p:nvSpPr>
            <p:cNvPr id="100" name="Freeform 25">
              <a:extLst>
                <a:ext uri="{FF2B5EF4-FFF2-40B4-BE49-F238E27FC236}">
                  <a16:creationId xmlns:a16="http://schemas.microsoft.com/office/drawing/2014/main" id="{06745298-FBEF-0B74-EA4F-ECD079F7DE91}"/>
                </a:ext>
              </a:extLst>
            </p:cNvPr>
            <p:cNvSpPr>
              <a:spLocks noGrp="1" noRot="1" noMove="1" noResize="1" noEditPoints="1" noAdjustHandles="1" noChangeArrowheads="1" noChangeShapeType="1"/>
            </p:cNvSpPr>
            <p:nvPr/>
          </p:nvSpPr>
          <p:spPr>
            <a:xfrm flipV="1">
              <a:off x="1363582" y="3396372"/>
              <a:ext cx="68908" cy="68908"/>
            </a:xfrm>
            <a:custGeom>
              <a:avLst/>
              <a:gdLst>
                <a:gd name="connsiteX0" fmla="*/ 74811 w 86623"/>
                <a:gd name="connsiteY0" fmla="*/ 394 h 86623"/>
                <a:gd name="connsiteX1" fmla="*/ 12938 w 86623"/>
                <a:gd name="connsiteY1" fmla="*/ 394 h 86623"/>
                <a:gd name="connsiteX2" fmla="*/ 563 w 86623"/>
                <a:gd name="connsiteY2" fmla="*/ 12769 h 86623"/>
                <a:gd name="connsiteX3" fmla="*/ 563 w 86623"/>
                <a:gd name="connsiteY3" fmla="*/ 74642 h 86623"/>
                <a:gd name="connsiteX4" fmla="*/ 12938 w 86623"/>
                <a:gd name="connsiteY4" fmla="*/ 87017 h 86623"/>
                <a:gd name="connsiteX5" fmla="*/ 74811 w 86623"/>
                <a:gd name="connsiteY5" fmla="*/ 87017 h 86623"/>
                <a:gd name="connsiteX6" fmla="*/ 87186 w 86623"/>
                <a:gd name="connsiteY6" fmla="*/ 74642 h 86623"/>
                <a:gd name="connsiteX7" fmla="*/ 87186 w 86623"/>
                <a:gd name="connsiteY7" fmla="*/ 12769 h 86623"/>
                <a:gd name="connsiteX8" fmla="*/ 74811 w 86623"/>
                <a:gd name="connsiteY8" fmla="*/ 39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811" y="394"/>
                  </a:moveTo>
                  <a:lnTo>
                    <a:pt x="12938" y="394"/>
                  </a:lnTo>
                  <a:cubicBezTo>
                    <a:pt x="6103" y="394"/>
                    <a:pt x="563" y="5934"/>
                    <a:pt x="563" y="12769"/>
                  </a:cubicBezTo>
                  <a:lnTo>
                    <a:pt x="563" y="74642"/>
                  </a:lnTo>
                  <a:cubicBezTo>
                    <a:pt x="563" y="81477"/>
                    <a:pt x="6103" y="87017"/>
                    <a:pt x="12938" y="87017"/>
                  </a:cubicBezTo>
                  <a:lnTo>
                    <a:pt x="74811" y="87017"/>
                  </a:lnTo>
                  <a:cubicBezTo>
                    <a:pt x="81646" y="87017"/>
                    <a:pt x="87186" y="81477"/>
                    <a:pt x="87186" y="74642"/>
                  </a:cubicBezTo>
                  <a:lnTo>
                    <a:pt x="87186" y="12769"/>
                  </a:lnTo>
                  <a:cubicBezTo>
                    <a:pt x="87186" y="5934"/>
                    <a:pt x="81646" y="394"/>
                    <a:pt x="74811" y="394"/>
                  </a:cubicBezTo>
                  <a:close/>
                </a:path>
              </a:pathLst>
            </a:custGeom>
            <a:noFill/>
            <a:ln w="15875" cap="rnd">
              <a:solidFill>
                <a:schemeClr val="accent1"/>
              </a:solidFill>
              <a:prstDash val="solid"/>
              <a:round/>
            </a:ln>
          </p:spPr>
          <p:txBody>
            <a:bodyPr rtlCol="0" anchor="ctr"/>
            <a:lstStyle/>
            <a:p>
              <a:endParaRPr lang="en-US" sz="1500"/>
            </a:p>
          </p:txBody>
        </p:sp>
        <p:sp>
          <p:nvSpPr>
            <p:cNvPr id="101" name="Freeform 26">
              <a:extLst>
                <a:ext uri="{FF2B5EF4-FFF2-40B4-BE49-F238E27FC236}">
                  <a16:creationId xmlns:a16="http://schemas.microsoft.com/office/drawing/2014/main" id="{C1463D46-4AD0-7A37-DF13-E51023752C9F}"/>
                </a:ext>
              </a:extLst>
            </p:cNvPr>
            <p:cNvSpPr>
              <a:spLocks noGrp="1" noRot="1" noMove="1" noResize="1" noEditPoints="1" noAdjustHandles="1" noChangeArrowheads="1" noChangeShapeType="1"/>
            </p:cNvSpPr>
            <p:nvPr/>
          </p:nvSpPr>
          <p:spPr>
            <a:xfrm flipV="1">
              <a:off x="942212" y="3521159"/>
              <a:ext cx="68908" cy="68908"/>
            </a:xfrm>
            <a:custGeom>
              <a:avLst/>
              <a:gdLst>
                <a:gd name="connsiteX0" fmla="*/ 74404 w 86623"/>
                <a:gd name="connsiteY0" fmla="*/ 514 h 86623"/>
                <a:gd name="connsiteX1" fmla="*/ 12530 w 86623"/>
                <a:gd name="connsiteY1" fmla="*/ 514 h 86623"/>
                <a:gd name="connsiteX2" fmla="*/ 155 w 86623"/>
                <a:gd name="connsiteY2" fmla="*/ 12889 h 86623"/>
                <a:gd name="connsiteX3" fmla="*/ 155 w 86623"/>
                <a:gd name="connsiteY3" fmla="*/ 74763 h 86623"/>
                <a:gd name="connsiteX4" fmla="*/ 12530 w 86623"/>
                <a:gd name="connsiteY4" fmla="*/ 87138 h 86623"/>
                <a:gd name="connsiteX5" fmla="*/ 74404 w 86623"/>
                <a:gd name="connsiteY5" fmla="*/ 87138 h 86623"/>
                <a:gd name="connsiteX6" fmla="*/ 86779 w 86623"/>
                <a:gd name="connsiteY6" fmla="*/ 74763 h 86623"/>
                <a:gd name="connsiteX7" fmla="*/ 86779 w 86623"/>
                <a:gd name="connsiteY7" fmla="*/ 12889 h 86623"/>
                <a:gd name="connsiteX8" fmla="*/ 74404 w 86623"/>
                <a:gd name="connsiteY8" fmla="*/ 51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514"/>
                  </a:moveTo>
                  <a:lnTo>
                    <a:pt x="12530" y="514"/>
                  </a:lnTo>
                  <a:cubicBezTo>
                    <a:pt x="5696" y="514"/>
                    <a:pt x="155" y="6055"/>
                    <a:pt x="155" y="12889"/>
                  </a:cubicBezTo>
                  <a:lnTo>
                    <a:pt x="155" y="74763"/>
                  </a:lnTo>
                  <a:cubicBezTo>
                    <a:pt x="155" y="81597"/>
                    <a:pt x="5696" y="87138"/>
                    <a:pt x="12530" y="87138"/>
                  </a:cubicBezTo>
                  <a:lnTo>
                    <a:pt x="74404" y="87138"/>
                  </a:lnTo>
                  <a:cubicBezTo>
                    <a:pt x="81238" y="87138"/>
                    <a:pt x="86779" y="81597"/>
                    <a:pt x="86779" y="74763"/>
                  </a:cubicBezTo>
                  <a:lnTo>
                    <a:pt x="86779" y="12889"/>
                  </a:lnTo>
                  <a:cubicBezTo>
                    <a:pt x="86779" y="6055"/>
                    <a:pt x="81238" y="514"/>
                    <a:pt x="74404" y="514"/>
                  </a:cubicBezTo>
                  <a:close/>
                </a:path>
              </a:pathLst>
            </a:custGeom>
            <a:noFill/>
            <a:ln w="15875" cap="rnd">
              <a:solidFill>
                <a:schemeClr val="accent1"/>
              </a:solidFill>
              <a:prstDash val="solid"/>
              <a:round/>
            </a:ln>
          </p:spPr>
          <p:txBody>
            <a:bodyPr rtlCol="0" anchor="ctr"/>
            <a:lstStyle/>
            <a:p>
              <a:endParaRPr lang="en-US" sz="1500"/>
            </a:p>
          </p:txBody>
        </p:sp>
        <p:sp>
          <p:nvSpPr>
            <p:cNvPr id="102" name="Freeform 27">
              <a:extLst>
                <a:ext uri="{FF2B5EF4-FFF2-40B4-BE49-F238E27FC236}">
                  <a16:creationId xmlns:a16="http://schemas.microsoft.com/office/drawing/2014/main" id="{EF8D7D9F-F9FD-46EA-7D5A-1BF339665211}"/>
                </a:ext>
              </a:extLst>
            </p:cNvPr>
            <p:cNvSpPr>
              <a:spLocks noGrp="1" noRot="1" noMove="1" noResize="1" noEditPoints="1" noAdjustHandles="1" noChangeArrowheads="1" noChangeShapeType="1"/>
            </p:cNvSpPr>
            <p:nvPr/>
          </p:nvSpPr>
          <p:spPr>
            <a:xfrm flipV="1">
              <a:off x="1082668" y="3521159"/>
              <a:ext cx="68908" cy="68908"/>
            </a:xfrm>
            <a:custGeom>
              <a:avLst/>
              <a:gdLst>
                <a:gd name="connsiteX0" fmla="*/ 74540 w 86623"/>
                <a:gd name="connsiteY0" fmla="*/ 514 h 86623"/>
                <a:gd name="connsiteX1" fmla="*/ 12666 w 86623"/>
                <a:gd name="connsiteY1" fmla="*/ 514 h 86623"/>
                <a:gd name="connsiteX2" fmla="*/ 291 w 86623"/>
                <a:gd name="connsiteY2" fmla="*/ 12889 h 86623"/>
                <a:gd name="connsiteX3" fmla="*/ 291 w 86623"/>
                <a:gd name="connsiteY3" fmla="*/ 74763 h 86623"/>
                <a:gd name="connsiteX4" fmla="*/ 12666 w 86623"/>
                <a:gd name="connsiteY4" fmla="*/ 87138 h 86623"/>
                <a:gd name="connsiteX5" fmla="*/ 74540 w 86623"/>
                <a:gd name="connsiteY5" fmla="*/ 87138 h 86623"/>
                <a:gd name="connsiteX6" fmla="*/ 86915 w 86623"/>
                <a:gd name="connsiteY6" fmla="*/ 74763 h 86623"/>
                <a:gd name="connsiteX7" fmla="*/ 86915 w 86623"/>
                <a:gd name="connsiteY7" fmla="*/ 12889 h 86623"/>
                <a:gd name="connsiteX8" fmla="*/ 74540 w 86623"/>
                <a:gd name="connsiteY8" fmla="*/ 51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514"/>
                  </a:moveTo>
                  <a:lnTo>
                    <a:pt x="12666" y="514"/>
                  </a:lnTo>
                  <a:cubicBezTo>
                    <a:pt x="5832" y="514"/>
                    <a:pt x="291" y="6055"/>
                    <a:pt x="291" y="12889"/>
                  </a:cubicBezTo>
                  <a:lnTo>
                    <a:pt x="291" y="74763"/>
                  </a:lnTo>
                  <a:cubicBezTo>
                    <a:pt x="291" y="81597"/>
                    <a:pt x="5832" y="87138"/>
                    <a:pt x="12666" y="87138"/>
                  </a:cubicBezTo>
                  <a:lnTo>
                    <a:pt x="74540" y="87138"/>
                  </a:lnTo>
                  <a:cubicBezTo>
                    <a:pt x="81374" y="87138"/>
                    <a:pt x="86915" y="81597"/>
                    <a:pt x="86915" y="74763"/>
                  </a:cubicBezTo>
                  <a:lnTo>
                    <a:pt x="86915" y="12889"/>
                  </a:lnTo>
                  <a:cubicBezTo>
                    <a:pt x="86915" y="6055"/>
                    <a:pt x="81374" y="514"/>
                    <a:pt x="74540" y="514"/>
                  </a:cubicBezTo>
                  <a:close/>
                </a:path>
              </a:pathLst>
            </a:custGeom>
            <a:noFill/>
            <a:ln w="15875" cap="rnd">
              <a:solidFill>
                <a:schemeClr val="accent1"/>
              </a:solidFill>
              <a:prstDash val="solid"/>
              <a:round/>
            </a:ln>
          </p:spPr>
          <p:txBody>
            <a:bodyPr rtlCol="0" anchor="ctr"/>
            <a:lstStyle/>
            <a:p>
              <a:endParaRPr lang="en-US" sz="1500"/>
            </a:p>
          </p:txBody>
        </p:sp>
        <p:sp>
          <p:nvSpPr>
            <p:cNvPr id="103" name="Freeform 28">
              <a:extLst>
                <a:ext uri="{FF2B5EF4-FFF2-40B4-BE49-F238E27FC236}">
                  <a16:creationId xmlns:a16="http://schemas.microsoft.com/office/drawing/2014/main" id="{174A0059-4953-09F5-2BB2-CE7E36F7B76D}"/>
                </a:ext>
              </a:extLst>
            </p:cNvPr>
            <p:cNvSpPr>
              <a:spLocks noGrp="1" noRot="1" noMove="1" noResize="1" noEditPoints="1" noAdjustHandles="1" noChangeArrowheads="1" noChangeShapeType="1"/>
            </p:cNvSpPr>
            <p:nvPr/>
          </p:nvSpPr>
          <p:spPr>
            <a:xfrm flipV="1">
              <a:off x="1223125" y="3521160"/>
              <a:ext cx="68908" cy="68908"/>
            </a:xfrm>
            <a:custGeom>
              <a:avLst/>
              <a:gdLst>
                <a:gd name="connsiteX0" fmla="*/ 384 w 86623"/>
                <a:gd name="connsiteY0" fmla="*/ 56953 h 86623"/>
                <a:gd name="connsiteX1" fmla="*/ 384 w 86623"/>
                <a:gd name="connsiteY1" fmla="*/ 74795 h 86623"/>
                <a:gd name="connsiteX2" fmla="*/ 12759 w 86623"/>
                <a:gd name="connsiteY2" fmla="*/ 87170 h 86623"/>
                <a:gd name="connsiteX3" fmla="*/ 74633 w 86623"/>
                <a:gd name="connsiteY3" fmla="*/ 87170 h 86623"/>
                <a:gd name="connsiteX4" fmla="*/ 87008 w 86623"/>
                <a:gd name="connsiteY4" fmla="*/ 74795 h 86623"/>
                <a:gd name="connsiteX5" fmla="*/ 87008 w 86623"/>
                <a:gd name="connsiteY5" fmla="*/ 12922 h 86623"/>
                <a:gd name="connsiteX6" fmla="*/ 74633 w 86623"/>
                <a:gd name="connsiteY6" fmla="*/ 547 h 86623"/>
                <a:gd name="connsiteX7" fmla="*/ 12759 w 86623"/>
                <a:gd name="connsiteY7" fmla="*/ 547 h 86623"/>
                <a:gd name="connsiteX8" fmla="*/ 384 w 86623"/>
                <a:gd name="connsiteY8" fmla="*/ 12922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384" y="56953"/>
                  </a:moveTo>
                  <a:lnTo>
                    <a:pt x="384" y="74795"/>
                  </a:lnTo>
                  <a:cubicBezTo>
                    <a:pt x="384" y="81632"/>
                    <a:pt x="5925" y="87170"/>
                    <a:pt x="12759" y="87170"/>
                  </a:cubicBezTo>
                  <a:lnTo>
                    <a:pt x="74633" y="87170"/>
                  </a:lnTo>
                  <a:cubicBezTo>
                    <a:pt x="81467" y="87170"/>
                    <a:pt x="87008" y="81632"/>
                    <a:pt x="87008" y="74795"/>
                  </a:cubicBezTo>
                  <a:lnTo>
                    <a:pt x="87008" y="12922"/>
                  </a:lnTo>
                  <a:cubicBezTo>
                    <a:pt x="87008" y="6087"/>
                    <a:pt x="81467" y="547"/>
                    <a:pt x="74633" y="547"/>
                  </a:cubicBezTo>
                  <a:lnTo>
                    <a:pt x="12759" y="547"/>
                  </a:lnTo>
                  <a:cubicBezTo>
                    <a:pt x="5925" y="547"/>
                    <a:pt x="384" y="6087"/>
                    <a:pt x="384" y="12922"/>
                  </a:cubicBezTo>
                </a:path>
              </a:pathLst>
            </a:custGeom>
            <a:noFill/>
            <a:ln w="15875" cap="rnd">
              <a:solidFill>
                <a:schemeClr val="accent1"/>
              </a:solidFill>
              <a:prstDash val="solid"/>
              <a:round/>
            </a:ln>
          </p:spPr>
          <p:txBody>
            <a:bodyPr rtlCol="0" anchor="ctr"/>
            <a:lstStyle/>
            <a:p>
              <a:endParaRPr lang="en-US" sz="1500"/>
            </a:p>
          </p:txBody>
        </p:sp>
      </p:grpSp>
      <p:grpSp>
        <p:nvGrpSpPr>
          <p:cNvPr id="104" name="Group 103">
            <a:extLst>
              <a:ext uri="{FF2B5EF4-FFF2-40B4-BE49-F238E27FC236}">
                <a16:creationId xmlns:a16="http://schemas.microsoft.com/office/drawing/2014/main" id="{83601E16-6575-2A70-C95B-75104221D78C}"/>
              </a:ext>
            </a:extLst>
          </p:cNvPr>
          <p:cNvGrpSpPr>
            <a:grpSpLocks noGrp="1" noUngrp="1" noRot="1" noMove="1" noResize="1"/>
          </p:cNvGrpSpPr>
          <p:nvPr userDrawn="1"/>
        </p:nvGrpSpPr>
        <p:grpSpPr>
          <a:xfrm>
            <a:off x="2986759" y="2947874"/>
            <a:ext cx="571068" cy="571068"/>
            <a:chOff x="3584110" y="3008574"/>
            <a:chExt cx="685282" cy="685282"/>
          </a:xfrm>
        </p:grpSpPr>
        <p:sp>
          <p:nvSpPr>
            <p:cNvPr id="105" name="Freeform 30">
              <a:extLst>
                <a:ext uri="{FF2B5EF4-FFF2-40B4-BE49-F238E27FC236}">
                  <a16:creationId xmlns:a16="http://schemas.microsoft.com/office/drawing/2014/main" id="{EB32F21C-2026-0078-43AD-AB7B6AFFA0C3}"/>
                </a:ext>
              </a:extLst>
            </p:cNvPr>
            <p:cNvSpPr>
              <a:spLocks noGrp="1" noRot="1" noMove="1" noResize="1" noEditPoints="1" noAdjustHandles="1" noChangeArrowheads="1" noChangeShapeType="1"/>
            </p:cNvSpPr>
            <p:nvPr/>
          </p:nvSpPr>
          <p:spPr>
            <a:xfrm>
              <a:off x="3883920" y="3008574"/>
              <a:ext cx="85661" cy="85661"/>
            </a:xfrm>
            <a:custGeom>
              <a:avLst/>
              <a:gdLst>
                <a:gd name="connsiteX0" fmla="*/ 107684 w 107683"/>
                <a:gd name="connsiteY0" fmla="*/ 53842 h 107683"/>
                <a:gd name="connsiteX1" fmla="*/ 53842 w 107683"/>
                <a:gd name="connsiteY1" fmla="*/ 107684 h 107683"/>
                <a:gd name="connsiteX2" fmla="*/ 0 w 107683"/>
                <a:gd name="connsiteY2" fmla="*/ 53842 h 107683"/>
                <a:gd name="connsiteX3" fmla="*/ 53842 w 107683"/>
                <a:gd name="connsiteY3" fmla="*/ 0 h 107683"/>
                <a:gd name="connsiteX4" fmla="*/ 107684 w 107683"/>
                <a:gd name="connsiteY4" fmla="*/ 53842 h 107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83" h="107683">
                  <a:moveTo>
                    <a:pt x="107684" y="53842"/>
                  </a:moveTo>
                  <a:cubicBezTo>
                    <a:pt x="107684" y="83578"/>
                    <a:pt x="83578" y="107684"/>
                    <a:pt x="53842" y="107684"/>
                  </a:cubicBezTo>
                  <a:cubicBezTo>
                    <a:pt x="24106" y="107684"/>
                    <a:pt x="0" y="83578"/>
                    <a:pt x="0" y="53842"/>
                  </a:cubicBezTo>
                  <a:cubicBezTo>
                    <a:pt x="0" y="24106"/>
                    <a:pt x="24106" y="0"/>
                    <a:pt x="53842" y="0"/>
                  </a:cubicBezTo>
                  <a:cubicBezTo>
                    <a:pt x="83578" y="0"/>
                    <a:pt x="107684" y="24106"/>
                    <a:pt x="107684" y="53842"/>
                  </a:cubicBezTo>
                  <a:close/>
                </a:path>
              </a:pathLst>
            </a:custGeom>
            <a:noFill/>
            <a:ln w="15875" cap="rnd">
              <a:solidFill>
                <a:schemeClr val="accent1"/>
              </a:solidFill>
              <a:prstDash val="solid"/>
              <a:round/>
            </a:ln>
          </p:spPr>
          <p:txBody>
            <a:bodyPr rtlCol="0" anchor="ctr"/>
            <a:lstStyle/>
            <a:p>
              <a:endParaRPr lang="en-US" sz="1500"/>
            </a:p>
          </p:txBody>
        </p:sp>
        <p:sp>
          <p:nvSpPr>
            <p:cNvPr id="106" name="Freeform 31">
              <a:extLst>
                <a:ext uri="{FF2B5EF4-FFF2-40B4-BE49-F238E27FC236}">
                  <a16:creationId xmlns:a16="http://schemas.microsoft.com/office/drawing/2014/main" id="{A95905A7-AD81-4A42-3994-D70D461C4A67}"/>
                </a:ext>
              </a:extLst>
            </p:cNvPr>
            <p:cNvSpPr>
              <a:spLocks noGrp="1" noRot="1" noMove="1" noResize="1" noEditPoints="1" noAdjustHandles="1" noChangeArrowheads="1" noChangeShapeType="1"/>
            </p:cNvSpPr>
            <p:nvPr/>
          </p:nvSpPr>
          <p:spPr>
            <a:xfrm>
              <a:off x="3883920" y="3608195"/>
              <a:ext cx="85661" cy="85661"/>
            </a:xfrm>
            <a:custGeom>
              <a:avLst/>
              <a:gdLst>
                <a:gd name="connsiteX0" fmla="*/ 107684 w 107683"/>
                <a:gd name="connsiteY0" fmla="*/ 53842 h 107683"/>
                <a:gd name="connsiteX1" fmla="*/ 53842 w 107683"/>
                <a:gd name="connsiteY1" fmla="*/ 107684 h 107683"/>
                <a:gd name="connsiteX2" fmla="*/ 0 w 107683"/>
                <a:gd name="connsiteY2" fmla="*/ 53842 h 107683"/>
                <a:gd name="connsiteX3" fmla="*/ 53842 w 107683"/>
                <a:gd name="connsiteY3" fmla="*/ 0 h 107683"/>
                <a:gd name="connsiteX4" fmla="*/ 107684 w 107683"/>
                <a:gd name="connsiteY4" fmla="*/ 53842 h 107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683" h="107683">
                  <a:moveTo>
                    <a:pt x="107684" y="53842"/>
                  </a:moveTo>
                  <a:cubicBezTo>
                    <a:pt x="107684" y="83578"/>
                    <a:pt x="83578" y="107684"/>
                    <a:pt x="53842" y="107684"/>
                  </a:cubicBezTo>
                  <a:cubicBezTo>
                    <a:pt x="24106" y="107684"/>
                    <a:pt x="0" y="83578"/>
                    <a:pt x="0" y="53842"/>
                  </a:cubicBezTo>
                  <a:cubicBezTo>
                    <a:pt x="0" y="24106"/>
                    <a:pt x="24106" y="0"/>
                    <a:pt x="53842" y="0"/>
                  </a:cubicBezTo>
                  <a:cubicBezTo>
                    <a:pt x="83578" y="0"/>
                    <a:pt x="107684" y="24106"/>
                    <a:pt x="107684" y="53842"/>
                  </a:cubicBezTo>
                  <a:close/>
                </a:path>
              </a:pathLst>
            </a:custGeom>
            <a:noFill/>
            <a:ln w="15875" cap="rnd">
              <a:solidFill>
                <a:schemeClr val="accent1"/>
              </a:solidFill>
              <a:prstDash val="solid"/>
              <a:round/>
            </a:ln>
          </p:spPr>
          <p:txBody>
            <a:bodyPr rtlCol="0" anchor="ctr"/>
            <a:lstStyle/>
            <a:p>
              <a:endParaRPr lang="en-US" sz="1500"/>
            </a:p>
          </p:txBody>
        </p:sp>
        <p:sp>
          <p:nvSpPr>
            <p:cNvPr id="107" name="Freeform 32">
              <a:extLst>
                <a:ext uri="{FF2B5EF4-FFF2-40B4-BE49-F238E27FC236}">
                  <a16:creationId xmlns:a16="http://schemas.microsoft.com/office/drawing/2014/main" id="{4F0DF416-1156-E70E-4A51-07741348B84B}"/>
                </a:ext>
              </a:extLst>
            </p:cNvPr>
            <p:cNvSpPr>
              <a:spLocks noGrp="1" noRot="1" noMove="1" noResize="1" noEditPoints="1" noAdjustHandles="1" noChangeArrowheads="1" noChangeShapeType="1"/>
            </p:cNvSpPr>
            <p:nvPr/>
          </p:nvSpPr>
          <p:spPr>
            <a:xfrm>
              <a:off x="3634650" y="3137066"/>
              <a:ext cx="227855" cy="428299"/>
            </a:xfrm>
            <a:custGeom>
              <a:avLst/>
              <a:gdLst>
                <a:gd name="connsiteX0" fmla="*/ 259514 w 286433"/>
                <a:gd name="connsiteY0" fmla="*/ 218593 h 538409"/>
                <a:gd name="connsiteX1" fmla="*/ 286434 w 286433"/>
                <a:gd name="connsiteY1" fmla="*/ 191673 h 538409"/>
                <a:gd name="connsiteX2" fmla="*/ 286434 w 286433"/>
                <a:gd name="connsiteY2" fmla="*/ 165490 h 538409"/>
                <a:gd name="connsiteX3" fmla="*/ 170137 w 286433"/>
                <a:gd name="connsiteY3" fmla="*/ 48458 h 538409"/>
                <a:gd name="connsiteX4" fmla="*/ 170137 w 286433"/>
                <a:gd name="connsiteY4" fmla="*/ 26920 h 538409"/>
                <a:gd name="connsiteX5" fmla="*/ 143217 w 286433"/>
                <a:gd name="connsiteY5" fmla="*/ 0 h 538409"/>
                <a:gd name="connsiteX6" fmla="*/ 116297 w 286433"/>
                <a:gd name="connsiteY6" fmla="*/ 26920 h 538409"/>
                <a:gd name="connsiteX7" fmla="*/ 116297 w 286433"/>
                <a:gd name="connsiteY7" fmla="*/ 48458 h 538409"/>
                <a:gd name="connsiteX8" fmla="*/ 0 w 286433"/>
                <a:gd name="connsiteY8" fmla="*/ 165490 h 538409"/>
                <a:gd name="connsiteX9" fmla="*/ 80024 w 286433"/>
                <a:gd name="connsiteY9" fmla="*/ 276517 h 538409"/>
                <a:gd name="connsiteX10" fmla="*/ 116297 w 286433"/>
                <a:gd name="connsiteY10" fmla="*/ 288609 h 538409"/>
                <a:gd name="connsiteX11" fmla="*/ 116297 w 286433"/>
                <a:gd name="connsiteY11" fmla="*/ 436109 h 538409"/>
                <a:gd name="connsiteX12" fmla="*/ 53840 w 286433"/>
                <a:gd name="connsiteY12" fmla="*/ 372921 h 538409"/>
                <a:gd name="connsiteX13" fmla="*/ 53840 w 286433"/>
                <a:gd name="connsiteY13" fmla="*/ 346736 h 538409"/>
                <a:gd name="connsiteX14" fmla="*/ 26920 w 286433"/>
                <a:gd name="connsiteY14" fmla="*/ 319816 h 538409"/>
                <a:gd name="connsiteX15" fmla="*/ 0 w 286433"/>
                <a:gd name="connsiteY15" fmla="*/ 346736 h 538409"/>
                <a:gd name="connsiteX16" fmla="*/ 0 w 286433"/>
                <a:gd name="connsiteY16" fmla="*/ 372919 h 538409"/>
                <a:gd name="connsiteX17" fmla="*/ 116297 w 286433"/>
                <a:gd name="connsiteY17" fmla="*/ 489951 h 538409"/>
                <a:gd name="connsiteX18" fmla="*/ 116297 w 286433"/>
                <a:gd name="connsiteY18" fmla="*/ 511489 h 538409"/>
                <a:gd name="connsiteX19" fmla="*/ 143217 w 286433"/>
                <a:gd name="connsiteY19" fmla="*/ 538409 h 538409"/>
                <a:gd name="connsiteX20" fmla="*/ 170137 w 286433"/>
                <a:gd name="connsiteY20" fmla="*/ 511489 h 538409"/>
                <a:gd name="connsiteX21" fmla="*/ 170137 w 286433"/>
                <a:gd name="connsiteY21" fmla="*/ 489951 h 538409"/>
                <a:gd name="connsiteX22" fmla="*/ 286434 w 286433"/>
                <a:gd name="connsiteY22" fmla="*/ 372919 h 538409"/>
                <a:gd name="connsiteX23" fmla="*/ 206410 w 286433"/>
                <a:gd name="connsiteY23" fmla="*/ 261892 h 538409"/>
                <a:gd name="connsiteX24" fmla="*/ 170137 w 286433"/>
                <a:gd name="connsiteY24" fmla="*/ 249800 h 538409"/>
                <a:gd name="connsiteX25" fmla="*/ 170137 w 286433"/>
                <a:gd name="connsiteY25" fmla="*/ 102300 h 538409"/>
                <a:gd name="connsiteX26" fmla="*/ 232593 w 286433"/>
                <a:gd name="connsiteY26" fmla="*/ 165488 h 538409"/>
                <a:gd name="connsiteX27" fmla="*/ 232593 w 286433"/>
                <a:gd name="connsiteY27" fmla="*/ 191672 h 538409"/>
                <a:gd name="connsiteX28" fmla="*/ 259514 w 286433"/>
                <a:gd name="connsiteY28" fmla="*/ 218593 h 538409"/>
                <a:gd name="connsiteX29" fmla="*/ 189384 w 286433"/>
                <a:gd name="connsiteY29" fmla="*/ 312971 h 538409"/>
                <a:gd name="connsiteX30" fmla="*/ 232593 w 286433"/>
                <a:gd name="connsiteY30" fmla="*/ 372919 h 538409"/>
                <a:gd name="connsiteX31" fmla="*/ 170137 w 286433"/>
                <a:gd name="connsiteY31" fmla="*/ 436107 h 538409"/>
                <a:gd name="connsiteX32" fmla="*/ 170137 w 286433"/>
                <a:gd name="connsiteY32" fmla="*/ 306554 h 538409"/>
                <a:gd name="connsiteX33" fmla="*/ 189384 w 286433"/>
                <a:gd name="connsiteY33" fmla="*/ 312971 h 538409"/>
                <a:gd name="connsiteX34" fmla="*/ 97050 w 286433"/>
                <a:gd name="connsiteY34" fmla="*/ 225438 h 538409"/>
                <a:gd name="connsiteX35" fmla="*/ 53840 w 286433"/>
                <a:gd name="connsiteY35" fmla="*/ 165490 h 538409"/>
                <a:gd name="connsiteX36" fmla="*/ 116297 w 286433"/>
                <a:gd name="connsiteY36" fmla="*/ 102302 h 538409"/>
                <a:gd name="connsiteX37" fmla="*/ 116297 w 286433"/>
                <a:gd name="connsiteY37" fmla="*/ 231855 h 538409"/>
                <a:gd name="connsiteX38" fmla="*/ 97050 w 286433"/>
                <a:gd name="connsiteY38" fmla="*/ 225438 h 538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86433" h="538409">
                  <a:moveTo>
                    <a:pt x="259514" y="218593"/>
                  </a:moveTo>
                  <a:cubicBezTo>
                    <a:pt x="274382" y="218593"/>
                    <a:pt x="286434" y="206540"/>
                    <a:pt x="286434" y="191673"/>
                  </a:cubicBezTo>
                  <a:lnTo>
                    <a:pt x="286434" y="165490"/>
                  </a:lnTo>
                  <a:cubicBezTo>
                    <a:pt x="286434" y="101203"/>
                    <a:pt x="234332" y="48857"/>
                    <a:pt x="170137" y="48458"/>
                  </a:cubicBezTo>
                  <a:lnTo>
                    <a:pt x="170137" y="26920"/>
                  </a:lnTo>
                  <a:cubicBezTo>
                    <a:pt x="170137" y="12052"/>
                    <a:pt x="158083" y="0"/>
                    <a:pt x="143217" y="0"/>
                  </a:cubicBezTo>
                  <a:cubicBezTo>
                    <a:pt x="128350" y="0"/>
                    <a:pt x="116297" y="12053"/>
                    <a:pt x="116297" y="26920"/>
                  </a:cubicBezTo>
                  <a:lnTo>
                    <a:pt x="116297" y="48458"/>
                  </a:lnTo>
                  <a:cubicBezTo>
                    <a:pt x="52102" y="48855"/>
                    <a:pt x="0" y="101203"/>
                    <a:pt x="0" y="165490"/>
                  </a:cubicBezTo>
                  <a:cubicBezTo>
                    <a:pt x="0" y="215945"/>
                    <a:pt x="32160" y="260564"/>
                    <a:pt x="80024" y="276517"/>
                  </a:cubicBezTo>
                  <a:lnTo>
                    <a:pt x="116297" y="288609"/>
                  </a:lnTo>
                  <a:lnTo>
                    <a:pt x="116297" y="436109"/>
                  </a:lnTo>
                  <a:cubicBezTo>
                    <a:pt x="81790" y="435714"/>
                    <a:pt x="53840" y="407520"/>
                    <a:pt x="53840" y="372921"/>
                  </a:cubicBezTo>
                  <a:lnTo>
                    <a:pt x="53840" y="346736"/>
                  </a:lnTo>
                  <a:cubicBezTo>
                    <a:pt x="53840" y="331867"/>
                    <a:pt x="41787" y="319816"/>
                    <a:pt x="26920" y="319816"/>
                  </a:cubicBezTo>
                  <a:cubicBezTo>
                    <a:pt x="12053" y="319816"/>
                    <a:pt x="0" y="331869"/>
                    <a:pt x="0" y="346736"/>
                  </a:cubicBezTo>
                  <a:lnTo>
                    <a:pt x="0" y="372919"/>
                  </a:lnTo>
                  <a:cubicBezTo>
                    <a:pt x="0" y="437206"/>
                    <a:pt x="52102" y="489552"/>
                    <a:pt x="116297" y="489951"/>
                  </a:cubicBezTo>
                  <a:lnTo>
                    <a:pt x="116297" y="511489"/>
                  </a:lnTo>
                  <a:cubicBezTo>
                    <a:pt x="116297" y="526357"/>
                    <a:pt x="128350" y="538409"/>
                    <a:pt x="143217" y="538409"/>
                  </a:cubicBezTo>
                  <a:cubicBezTo>
                    <a:pt x="158083" y="538409"/>
                    <a:pt x="170137" y="526356"/>
                    <a:pt x="170137" y="511489"/>
                  </a:cubicBezTo>
                  <a:lnTo>
                    <a:pt x="170137" y="489951"/>
                  </a:lnTo>
                  <a:cubicBezTo>
                    <a:pt x="234332" y="489554"/>
                    <a:pt x="286434" y="437206"/>
                    <a:pt x="286434" y="372919"/>
                  </a:cubicBezTo>
                  <a:cubicBezTo>
                    <a:pt x="286434" y="322464"/>
                    <a:pt x="254274" y="277845"/>
                    <a:pt x="206410" y="261892"/>
                  </a:cubicBezTo>
                  <a:lnTo>
                    <a:pt x="170137" y="249800"/>
                  </a:lnTo>
                  <a:lnTo>
                    <a:pt x="170137" y="102300"/>
                  </a:lnTo>
                  <a:cubicBezTo>
                    <a:pt x="204644" y="102695"/>
                    <a:pt x="232593" y="130889"/>
                    <a:pt x="232593" y="165488"/>
                  </a:cubicBezTo>
                  <a:lnTo>
                    <a:pt x="232593" y="191672"/>
                  </a:lnTo>
                  <a:cubicBezTo>
                    <a:pt x="232593" y="206542"/>
                    <a:pt x="244645" y="218593"/>
                    <a:pt x="259514" y="218593"/>
                  </a:cubicBezTo>
                  <a:close/>
                  <a:moveTo>
                    <a:pt x="189384" y="312971"/>
                  </a:moveTo>
                  <a:cubicBezTo>
                    <a:pt x="215229" y="321585"/>
                    <a:pt x="232593" y="345677"/>
                    <a:pt x="232593" y="372919"/>
                  </a:cubicBezTo>
                  <a:cubicBezTo>
                    <a:pt x="232593" y="407518"/>
                    <a:pt x="204644" y="435710"/>
                    <a:pt x="170137" y="436107"/>
                  </a:cubicBezTo>
                  <a:lnTo>
                    <a:pt x="170137" y="306554"/>
                  </a:lnTo>
                  <a:lnTo>
                    <a:pt x="189384" y="312971"/>
                  </a:lnTo>
                  <a:close/>
                  <a:moveTo>
                    <a:pt x="97050" y="225438"/>
                  </a:moveTo>
                  <a:cubicBezTo>
                    <a:pt x="71205" y="216824"/>
                    <a:pt x="53840" y="192732"/>
                    <a:pt x="53840" y="165490"/>
                  </a:cubicBezTo>
                  <a:cubicBezTo>
                    <a:pt x="53840" y="130891"/>
                    <a:pt x="81790" y="102699"/>
                    <a:pt x="116297" y="102302"/>
                  </a:cubicBezTo>
                  <a:lnTo>
                    <a:pt x="116297" y="231855"/>
                  </a:lnTo>
                  <a:lnTo>
                    <a:pt x="97050" y="225438"/>
                  </a:lnTo>
                  <a:close/>
                </a:path>
              </a:pathLst>
            </a:custGeom>
            <a:noFill/>
            <a:ln w="15875" cap="rnd">
              <a:solidFill>
                <a:schemeClr val="accent1"/>
              </a:solidFill>
              <a:prstDash val="solid"/>
              <a:round/>
            </a:ln>
          </p:spPr>
          <p:txBody>
            <a:bodyPr rtlCol="0" anchor="ctr"/>
            <a:lstStyle/>
            <a:p>
              <a:endParaRPr lang="en-US" sz="1500"/>
            </a:p>
          </p:txBody>
        </p:sp>
        <p:sp>
          <p:nvSpPr>
            <p:cNvPr id="108" name="Freeform 33">
              <a:extLst>
                <a:ext uri="{FF2B5EF4-FFF2-40B4-BE49-F238E27FC236}">
                  <a16:creationId xmlns:a16="http://schemas.microsoft.com/office/drawing/2014/main" id="{06F2E617-3B25-DBF6-094D-7088ADA343CD}"/>
                </a:ext>
              </a:extLst>
            </p:cNvPr>
            <p:cNvSpPr>
              <a:spLocks noGrp="1" noRot="1" noMove="1" noResize="1" noEditPoints="1" noAdjustHandles="1" noChangeArrowheads="1" noChangeShapeType="1"/>
            </p:cNvSpPr>
            <p:nvPr/>
          </p:nvSpPr>
          <p:spPr>
            <a:xfrm>
              <a:off x="3905336" y="3137066"/>
              <a:ext cx="42829" cy="1379"/>
            </a:xfrm>
            <a:custGeom>
              <a:avLst/>
              <a:gdLst>
                <a:gd name="connsiteX0" fmla="*/ 53840 w 53840"/>
                <a:gd name="connsiteY0" fmla="*/ 0 h 1733"/>
                <a:gd name="connsiteX1" fmla="*/ 0 w 53840"/>
                <a:gd name="connsiteY1" fmla="*/ 0 h 1733"/>
              </a:gdLst>
              <a:ahLst/>
              <a:cxnLst>
                <a:cxn ang="0">
                  <a:pos x="connsiteX0" y="connsiteY0"/>
                </a:cxn>
                <a:cxn ang="0">
                  <a:pos x="connsiteX1" y="connsiteY1"/>
                </a:cxn>
              </a:cxnLst>
              <a:rect l="l" t="t" r="r" b="b"/>
              <a:pathLst>
                <a:path w="53840" h="1733">
                  <a:moveTo>
                    <a:pt x="53840" y="0"/>
                  </a:moveTo>
                  <a:lnTo>
                    <a:pt x="0" y="0"/>
                  </a:lnTo>
                </a:path>
              </a:pathLst>
            </a:custGeom>
            <a:ln w="15875" cap="rnd">
              <a:solidFill>
                <a:schemeClr val="accent1"/>
              </a:solidFill>
              <a:prstDash val="solid"/>
              <a:round/>
            </a:ln>
          </p:spPr>
          <p:txBody>
            <a:bodyPr rtlCol="0" anchor="ctr"/>
            <a:lstStyle/>
            <a:p>
              <a:endParaRPr lang="en-US" sz="1500"/>
            </a:p>
          </p:txBody>
        </p:sp>
        <p:sp>
          <p:nvSpPr>
            <p:cNvPr id="109" name="Freeform 34">
              <a:extLst>
                <a:ext uri="{FF2B5EF4-FFF2-40B4-BE49-F238E27FC236}">
                  <a16:creationId xmlns:a16="http://schemas.microsoft.com/office/drawing/2014/main" id="{99D89DF5-DCD0-F60C-9ED9-72BC7A5A1F03}"/>
                </a:ext>
              </a:extLst>
            </p:cNvPr>
            <p:cNvSpPr>
              <a:spLocks noGrp="1" noRot="1" noMove="1" noResize="1" noEditPoints="1" noAdjustHandles="1" noChangeArrowheads="1" noChangeShapeType="1"/>
            </p:cNvSpPr>
            <p:nvPr/>
          </p:nvSpPr>
          <p:spPr>
            <a:xfrm>
              <a:off x="3905336" y="3565365"/>
              <a:ext cx="42829" cy="1379"/>
            </a:xfrm>
            <a:custGeom>
              <a:avLst/>
              <a:gdLst>
                <a:gd name="connsiteX0" fmla="*/ 53840 w 53840"/>
                <a:gd name="connsiteY0" fmla="*/ 0 h 1733"/>
                <a:gd name="connsiteX1" fmla="*/ 0 w 53840"/>
                <a:gd name="connsiteY1" fmla="*/ 0 h 1733"/>
              </a:gdLst>
              <a:ahLst/>
              <a:cxnLst>
                <a:cxn ang="0">
                  <a:pos x="connsiteX0" y="connsiteY0"/>
                </a:cxn>
                <a:cxn ang="0">
                  <a:pos x="connsiteX1" y="connsiteY1"/>
                </a:cxn>
              </a:cxnLst>
              <a:rect l="l" t="t" r="r" b="b"/>
              <a:pathLst>
                <a:path w="53840" h="1733">
                  <a:moveTo>
                    <a:pt x="53840" y="0"/>
                  </a:moveTo>
                  <a:lnTo>
                    <a:pt x="0" y="0"/>
                  </a:lnTo>
                </a:path>
              </a:pathLst>
            </a:custGeom>
            <a:ln w="15875" cap="rnd">
              <a:solidFill>
                <a:schemeClr val="accent1"/>
              </a:solidFill>
              <a:prstDash val="solid"/>
              <a:round/>
            </a:ln>
          </p:spPr>
          <p:txBody>
            <a:bodyPr rtlCol="0" anchor="ctr"/>
            <a:lstStyle/>
            <a:p>
              <a:endParaRPr lang="en-US" sz="1500"/>
            </a:p>
          </p:txBody>
        </p:sp>
        <p:sp>
          <p:nvSpPr>
            <p:cNvPr id="110" name="Freeform 35">
              <a:extLst>
                <a:ext uri="{FF2B5EF4-FFF2-40B4-BE49-F238E27FC236}">
                  <a16:creationId xmlns:a16="http://schemas.microsoft.com/office/drawing/2014/main" id="{A3A463A5-EF40-8495-8ACE-897A32965D7D}"/>
                </a:ext>
              </a:extLst>
            </p:cNvPr>
            <p:cNvSpPr>
              <a:spLocks noGrp="1" noRot="1" noMove="1" noResize="1" noEditPoints="1" noAdjustHandles="1" noChangeArrowheads="1" noChangeShapeType="1"/>
            </p:cNvSpPr>
            <p:nvPr/>
          </p:nvSpPr>
          <p:spPr>
            <a:xfrm>
              <a:off x="3926751" y="3137066"/>
              <a:ext cx="1379" cy="428299"/>
            </a:xfrm>
            <a:custGeom>
              <a:avLst/>
              <a:gdLst>
                <a:gd name="connsiteX0" fmla="*/ 0 w 1733"/>
                <a:gd name="connsiteY0" fmla="*/ 0 h 538409"/>
                <a:gd name="connsiteX1" fmla="*/ 0 w 1733"/>
                <a:gd name="connsiteY1" fmla="*/ 538409 h 538409"/>
              </a:gdLst>
              <a:ahLst/>
              <a:cxnLst>
                <a:cxn ang="0">
                  <a:pos x="connsiteX0" y="connsiteY0"/>
                </a:cxn>
                <a:cxn ang="0">
                  <a:pos x="connsiteX1" y="connsiteY1"/>
                </a:cxn>
              </a:cxnLst>
              <a:rect l="l" t="t" r="r" b="b"/>
              <a:pathLst>
                <a:path w="1733" h="538409">
                  <a:moveTo>
                    <a:pt x="0" y="0"/>
                  </a:moveTo>
                  <a:lnTo>
                    <a:pt x="0" y="538409"/>
                  </a:lnTo>
                </a:path>
              </a:pathLst>
            </a:custGeom>
            <a:ln w="15875" cap="rnd">
              <a:solidFill>
                <a:schemeClr val="accent1"/>
              </a:solidFill>
              <a:prstDash val="solid"/>
              <a:round/>
            </a:ln>
          </p:spPr>
          <p:txBody>
            <a:bodyPr rtlCol="0" anchor="ctr"/>
            <a:lstStyle/>
            <a:p>
              <a:endParaRPr lang="en-US" sz="1500"/>
            </a:p>
          </p:txBody>
        </p:sp>
        <p:sp>
          <p:nvSpPr>
            <p:cNvPr id="111" name="Freeform 36">
              <a:extLst>
                <a:ext uri="{FF2B5EF4-FFF2-40B4-BE49-F238E27FC236}">
                  <a16:creationId xmlns:a16="http://schemas.microsoft.com/office/drawing/2014/main" id="{3510F6FA-4822-0E12-CDC4-5EEEBD8925B7}"/>
                </a:ext>
              </a:extLst>
            </p:cNvPr>
            <p:cNvSpPr>
              <a:spLocks noGrp="1" noRot="1" noMove="1" noResize="1" noEditPoints="1" noAdjustHandles="1" noChangeArrowheads="1" noChangeShapeType="1"/>
            </p:cNvSpPr>
            <p:nvPr/>
          </p:nvSpPr>
          <p:spPr>
            <a:xfrm>
              <a:off x="3969582" y="3115650"/>
              <a:ext cx="256982" cy="256980"/>
            </a:xfrm>
            <a:custGeom>
              <a:avLst/>
              <a:gdLst>
                <a:gd name="connsiteX0" fmla="*/ 290495 w 323048"/>
                <a:gd name="connsiteY0" fmla="*/ 258780 h 323046"/>
                <a:gd name="connsiteX1" fmla="*/ 161522 w 323048"/>
                <a:gd name="connsiteY1" fmla="*/ 323047 h 323046"/>
                <a:gd name="connsiteX2" fmla="*/ 72206 w 323048"/>
                <a:gd name="connsiteY2" fmla="*/ 296126 h 323046"/>
                <a:gd name="connsiteX3" fmla="*/ 26920 w 323048"/>
                <a:gd name="connsiteY3" fmla="*/ 296126 h 323046"/>
                <a:gd name="connsiteX4" fmla="*/ 26920 w 323048"/>
                <a:gd name="connsiteY4" fmla="*/ 250840 h 323046"/>
                <a:gd name="connsiteX5" fmla="*/ 0 w 323048"/>
                <a:gd name="connsiteY5" fmla="*/ 161524 h 323046"/>
                <a:gd name="connsiteX6" fmla="*/ 161524 w 323048"/>
                <a:gd name="connsiteY6" fmla="*/ 0 h 323046"/>
                <a:gd name="connsiteX7" fmla="*/ 323048 w 323048"/>
                <a:gd name="connsiteY7" fmla="*/ 161524 h 323046"/>
                <a:gd name="connsiteX8" fmla="*/ 317224 w 323048"/>
                <a:gd name="connsiteY8" fmla="*/ 204661 h 323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048" h="323046">
                  <a:moveTo>
                    <a:pt x="290495" y="258780"/>
                  </a:moveTo>
                  <a:cubicBezTo>
                    <a:pt x="261011" y="297818"/>
                    <a:pt x="214213" y="323047"/>
                    <a:pt x="161522" y="323047"/>
                  </a:cubicBezTo>
                  <a:cubicBezTo>
                    <a:pt x="128498" y="323047"/>
                    <a:pt x="97788" y="313135"/>
                    <a:pt x="72206" y="296126"/>
                  </a:cubicBezTo>
                  <a:lnTo>
                    <a:pt x="26920" y="296126"/>
                  </a:lnTo>
                  <a:lnTo>
                    <a:pt x="26920" y="250840"/>
                  </a:lnTo>
                  <a:cubicBezTo>
                    <a:pt x="9911" y="225258"/>
                    <a:pt x="0" y="194549"/>
                    <a:pt x="0" y="161524"/>
                  </a:cubicBezTo>
                  <a:cubicBezTo>
                    <a:pt x="0" y="72317"/>
                    <a:pt x="72316" y="0"/>
                    <a:pt x="161524" y="0"/>
                  </a:cubicBezTo>
                  <a:cubicBezTo>
                    <a:pt x="250733" y="0"/>
                    <a:pt x="323048" y="72316"/>
                    <a:pt x="323048" y="161524"/>
                  </a:cubicBezTo>
                  <a:cubicBezTo>
                    <a:pt x="323048" y="176464"/>
                    <a:pt x="321020" y="190930"/>
                    <a:pt x="317224" y="204661"/>
                  </a:cubicBezTo>
                </a:path>
              </a:pathLst>
            </a:custGeom>
            <a:noFill/>
            <a:ln w="15875" cap="rnd">
              <a:solidFill>
                <a:schemeClr val="accent1"/>
              </a:solidFill>
              <a:prstDash val="solid"/>
              <a:round/>
            </a:ln>
          </p:spPr>
          <p:txBody>
            <a:bodyPr rtlCol="0" anchor="ctr"/>
            <a:lstStyle/>
            <a:p>
              <a:endParaRPr lang="en-US" sz="1500"/>
            </a:p>
          </p:txBody>
        </p:sp>
        <p:sp>
          <p:nvSpPr>
            <p:cNvPr id="112" name="Freeform 37">
              <a:extLst>
                <a:ext uri="{FF2B5EF4-FFF2-40B4-BE49-F238E27FC236}">
                  <a16:creationId xmlns:a16="http://schemas.microsoft.com/office/drawing/2014/main" id="{EB4B8059-5E5D-56F0-A5EF-053F9B92247F}"/>
                </a:ext>
              </a:extLst>
            </p:cNvPr>
            <p:cNvSpPr>
              <a:spLocks noGrp="1" noRot="1" noMove="1" noResize="1" noEditPoints="1" noAdjustHandles="1" noChangeArrowheads="1" noChangeShapeType="1"/>
            </p:cNvSpPr>
            <p:nvPr/>
          </p:nvSpPr>
          <p:spPr>
            <a:xfrm>
              <a:off x="4098071" y="3179896"/>
              <a:ext cx="1379" cy="85660"/>
            </a:xfrm>
            <a:custGeom>
              <a:avLst/>
              <a:gdLst>
                <a:gd name="connsiteX0" fmla="*/ 0 w 1733"/>
                <a:gd name="connsiteY0" fmla="*/ 0 h 107682"/>
                <a:gd name="connsiteX1" fmla="*/ 0 w 1733"/>
                <a:gd name="connsiteY1" fmla="*/ 107682 h 107682"/>
              </a:gdLst>
              <a:ahLst/>
              <a:cxnLst>
                <a:cxn ang="0">
                  <a:pos x="connsiteX0" y="connsiteY0"/>
                </a:cxn>
                <a:cxn ang="0">
                  <a:pos x="connsiteX1" y="connsiteY1"/>
                </a:cxn>
              </a:cxnLst>
              <a:rect l="l" t="t" r="r" b="b"/>
              <a:pathLst>
                <a:path w="1733" h="107682">
                  <a:moveTo>
                    <a:pt x="0" y="0"/>
                  </a:moveTo>
                  <a:lnTo>
                    <a:pt x="0" y="107682"/>
                  </a:lnTo>
                </a:path>
              </a:pathLst>
            </a:custGeom>
            <a:ln w="15875" cap="rnd">
              <a:solidFill>
                <a:schemeClr val="accent1"/>
              </a:solidFill>
              <a:prstDash val="solid"/>
              <a:round/>
            </a:ln>
          </p:spPr>
          <p:txBody>
            <a:bodyPr rtlCol="0" anchor="ctr"/>
            <a:lstStyle/>
            <a:p>
              <a:endParaRPr lang="en-US" sz="1500"/>
            </a:p>
          </p:txBody>
        </p:sp>
        <p:sp>
          <p:nvSpPr>
            <p:cNvPr id="113" name="Freeform 38">
              <a:extLst>
                <a:ext uri="{FF2B5EF4-FFF2-40B4-BE49-F238E27FC236}">
                  <a16:creationId xmlns:a16="http://schemas.microsoft.com/office/drawing/2014/main" id="{55C9523E-C554-143D-2A0D-FA59DF511C40}"/>
                </a:ext>
              </a:extLst>
            </p:cNvPr>
            <p:cNvSpPr>
              <a:spLocks noGrp="1" noRot="1" noMove="1" noResize="1" noEditPoints="1" noAdjustHandles="1" noChangeArrowheads="1" noChangeShapeType="1"/>
            </p:cNvSpPr>
            <p:nvPr/>
          </p:nvSpPr>
          <p:spPr>
            <a:xfrm>
              <a:off x="3584110" y="3029989"/>
              <a:ext cx="305542" cy="42830"/>
            </a:xfrm>
            <a:custGeom>
              <a:avLst/>
              <a:gdLst>
                <a:gd name="connsiteX0" fmla="*/ 235460 w 384092"/>
                <a:gd name="connsiteY0" fmla="*/ 0 h 53841"/>
                <a:gd name="connsiteX1" fmla="*/ 0 w 384092"/>
                <a:gd name="connsiteY1" fmla="*/ 0 h 53841"/>
                <a:gd name="connsiteX2" fmla="*/ 0 w 384092"/>
                <a:gd name="connsiteY2" fmla="*/ 53842 h 53841"/>
                <a:gd name="connsiteX3" fmla="*/ 384092 w 384092"/>
                <a:gd name="connsiteY3" fmla="*/ 53842 h 53841"/>
              </a:gdLst>
              <a:ahLst/>
              <a:cxnLst>
                <a:cxn ang="0">
                  <a:pos x="connsiteX0" y="connsiteY0"/>
                </a:cxn>
                <a:cxn ang="0">
                  <a:pos x="connsiteX1" y="connsiteY1"/>
                </a:cxn>
                <a:cxn ang="0">
                  <a:pos x="connsiteX2" y="connsiteY2"/>
                </a:cxn>
                <a:cxn ang="0">
                  <a:pos x="connsiteX3" y="connsiteY3"/>
                </a:cxn>
              </a:cxnLst>
              <a:rect l="l" t="t" r="r" b="b"/>
              <a:pathLst>
                <a:path w="384092" h="53841">
                  <a:moveTo>
                    <a:pt x="235460" y="0"/>
                  </a:moveTo>
                  <a:lnTo>
                    <a:pt x="0" y="0"/>
                  </a:lnTo>
                  <a:lnTo>
                    <a:pt x="0" y="53842"/>
                  </a:lnTo>
                  <a:lnTo>
                    <a:pt x="384092" y="53842"/>
                  </a:lnTo>
                </a:path>
              </a:pathLst>
            </a:custGeom>
            <a:noFill/>
            <a:ln w="15875" cap="rnd">
              <a:solidFill>
                <a:schemeClr val="accent1"/>
              </a:solidFill>
              <a:prstDash val="solid"/>
              <a:round/>
            </a:ln>
          </p:spPr>
          <p:txBody>
            <a:bodyPr rtlCol="0" anchor="ctr"/>
            <a:lstStyle/>
            <a:p>
              <a:endParaRPr lang="en-US" sz="1500"/>
            </a:p>
          </p:txBody>
        </p:sp>
        <p:sp>
          <p:nvSpPr>
            <p:cNvPr id="114" name="Freeform 39">
              <a:extLst>
                <a:ext uri="{FF2B5EF4-FFF2-40B4-BE49-F238E27FC236}">
                  <a16:creationId xmlns:a16="http://schemas.microsoft.com/office/drawing/2014/main" id="{EFBA6F7D-56DA-ACE5-69B4-F134F85E78E2}"/>
                </a:ext>
              </a:extLst>
            </p:cNvPr>
            <p:cNvSpPr>
              <a:spLocks noGrp="1" noRot="1" noMove="1" noResize="1" noEditPoints="1" noAdjustHandles="1" noChangeArrowheads="1" noChangeShapeType="1"/>
            </p:cNvSpPr>
            <p:nvPr/>
          </p:nvSpPr>
          <p:spPr>
            <a:xfrm>
              <a:off x="3819676" y="3029989"/>
              <a:ext cx="69975" cy="1379"/>
            </a:xfrm>
            <a:custGeom>
              <a:avLst/>
              <a:gdLst>
                <a:gd name="connsiteX0" fmla="*/ 87966 w 87965"/>
                <a:gd name="connsiteY0" fmla="*/ 0 h 1733"/>
                <a:gd name="connsiteX1" fmla="*/ 0 w 87965"/>
                <a:gd name="connsiteY1" fmla="*/ 0 h 1733"/>
              </a:gdLst>
              <a:ahLst/>
              <a:cxnLst>
                <a:cxn ang="0">
                  <a:pos x="connsiteX0" y="connsiteY0"/>
                </a:cxn>
                <a:cxn ang="0">
                  <a:pos x="connsiteX1" y="connsiteY1"/>
                </a:cxn>
              </a:cxnLst>
              <a:rect l="l" t="t" r="r" b="b"/>
              <a:pathLst>
                <a:path w="87965" h="1733">
                  <a:moveTo>
                    <a:pt x="87966" y="0"/>
                  </a:moveTo>
                  <a:lnTo>
                    <a:pt x="0" y="0"/>
                  </a:lnTo>
                </a:path>
              </a:pathLst>
            </a:custGeom>
            <a:ln w="15875" cap="rnd">
              <a:solidFill>
                <a:schemeClr val="accent1"/>
              </a:solidFill>
              <a:prstDash val="solid"/>
              <a:round/>
            </a:ln>
          </p:spPr>
          <p:txBody>
            <a:bodyPr rtlCol="0" anchor="ctr"/>
            <a:lstStyle/>
            <a:p>
              <a:endParaRPr lang="en-US" sz="1500"/>
            </a:p>
          </p:txBody>
        </p:sp>
        <p:sp>
          <p:nvSpPr>
            <p:cNvPr id="115" name="Freeform 40">
              <a:extLst>
                <a:ext uri="{FF2B5EF4-FFF2-40B4-BE49-F238E27FC236}">
                  <a16:creationId xmlns:a16="http://schemas.microsoft.com/office/drawing/2014/main" id="{94ED7BE0-0C13-1C76-2EB1-13719583EACC}"/>
                </a:ext>
              </a:extLst>
            </p:cNvPr>
            <p:cNvSpPr>
              <a:spLocks noGrp="1" noRot="1" noMove="1" noResize="1" noEditPoints="1" noAdjustHandles="1" noChangeArrowheads="1" noChangeShapeType="1"/>
            </p:cNvSpPr>
            <p:nvPr/>
          </p:nvSpPr>
          <p:spPr>
            <a:xfrm>
              <a:off x="3963850" y="3029989"/>
              <a:ext cx="305542" cy="42830"/>
            </a:xfrm>
            <a:custGeom>
              <a:avLst/>
              <a:gdLst>
                <a:gd name="connsiteX0" fmla="*/ 0 w 384092"/>
                <a:gd name="connsiteY0" fmla="*/ 53842 h 53841"/>
                <a:gd name="connsiteX1" fmla="*/ 384092 w 384092"/>
                <a:gd name="connsiteY1" fmla="*/ 53842 h 53841"/>
                <a:gd name="connsiteX2" fmla="*/ 384092 w 384092"/>
                <a:gd name="connsiteY2" fmla="*/ 0 h 53841"/>
                <a:gd name="connsiteX3" fmla="*/ 0 w 384092"/>
                <a:gd name="connsiteY3" fmla="*/ 0 h 53841"/>
              </a:gdLst>
              <a:ahLst/>
              <a:cxnLst>
                <a:cxn ang="0">
                  <a:pos x="connsiteX0" y="connsiteY0"/>
                </a:cxn>
                <a:cxn ang="0">
                  <a:pos x="connsiteX1" y="connsiteY1"/>
                </a:cxn>
                <a:cxn ang="0">
                  <a:pos x="connsiteX2" y="connsiteY2"/>
                </a:cxn>
                <a:cxn ang="0">
                  <a:pos x="connsiteX3" y="connsiteY3"/>
                </a:cxn>
              </a:cxnLst>
              <a:rect l="l" t="t" r="r" b="b"/>
              <a:pathLst>
                <a:path w="384092" h="53841">
                  <a:moveTo>
                    <a:pt x="0" y="53842"/>
                  </a:moveTo>
                  <a:lnTo>
                    <a:pt x="384092" y="53842"/>
                  </a:lnTo>
                  <a:lnTo>
                    <a:pt x="384092" y="0"/>
                  </a:lnTo>
                  <a:lnTo>
                    <a:pt x="0" y="0"/>
                  </a:lnTo>
                </a:path>
              </a:pathLst>
            </a:custGeom>
            <a:noFill/>
            <a:ln w="15875" cap="rnd">
              <a:solidFill>
                <a:schemeClr val="accent1"/>
              </a:solidFill>
              <a:prstDash val="solid"/>
              <a:round/>
            </a:ln>
          </p:spPr>
          <p:txBody>
            <a:bodyPr rtlCol="0" anchor="ctr"/>
            <a:lstStyle/>
            <a:p>
              <a:endParaRPr lang="en-US" sz="1500"/>
            </a:p>
          </p:txBody>
        </p:sp>
        <p:sp>
          <p:nvSpPr>
            <p:cNvPr id="116" name="Freeform 41">
              <a:extLst>
                <a:ext uri="{FF2B5EF4-FFF2-40B4-BE49-F238E27FC236}">
                  <a16:creationId xmlns:a16="http://schemas.microsoft.com/office/drawing/2014/main" id="{5C5E39B9-8ACB-F023-C561-D26494339754}"/>
                </a:ext>
              </a:extLst>
            </p:cNvPr>
            <p:cNvSpPr>
              <a:spLocks noGrp="1" noRot="1" noMove="1" noResize="1" noEditPoints="1" noAdjustHandles="1" noChangeArrowheads="1" noChangeShapeType="1"/>
            </p:cNvSpPr>
            <p:nvPr/>
          </p:nvSpPr>
          <p:spPr>
            <a:xfrm>
              <a:off x="3584110" y="3629611"/>
              <a:ext cx="305542" cy="42830"/>
            </a:xfrm>
            <a:custGeom>
              <a:avLst/>
              <a:gdLst>
                <a:gd name="connsiteX0" fmla="*/ 384092 w 384092"/>
                <a:gd name="connsiteY0" fmla="*/ 0 h 53841"/>
                <a:gd name="connsiteX1" fmla="*/ 0 w 384092"/>
                <a:gd name="connsiteY1" fmla="*/ 0 h 53841"/>
                <a:gd name="connsiteX2" fmla="*/ 0 w 384092"/>
                <a:gd name="connsiteY2" fmla="*/ 53842 h 53841"/>
                <a:gd name="connsiteX3" fmla="*/ 384092 w 384092"/>
                <a:gd name="connsiteY3" fmla="*/ 53842 h 53841"/>
              </a:gdLst>
              <a:ahLst/>
              <a:cxnLst>
                <a:cxn ang="0">
                  <a:pos x="connsiteX0" y="connsiteY0"/>
                </a:cxn>
                <a:cxn ang="0">
                  <a:pos x="connsiteX1" y="connsiteY1"/>
                </a:cxn>
                <a:cxn ang="0">
                  <a:pos x="connsiteX2" y="connsiteY2"/>
                </a:cxn>
                <a:cxn ang="0">
                  <a:pos x="connsiteX3" y="connsiteY3"/>
                </a:cxn>
              </a:cxnLst>
              <a:rect l="l" t="t" r="r" b="b"/>
              <a:pathLst>
                <a:path w="384092" h="53841">
                  <a:moveTo>
                    <a:pt x="384092" y="0"/>
                  </a:moveTo>
                  <a:lnTo>
                    <a:pt x="0" y="0"/>
                  </a:lnTo>
                  <a:lnTo>
                    <a:pt x="0" y="53842"/>
                  </a:lnTo>
                  <a:lnTo>
                    <a:pt x="384092" y="53842"/>
                  </a:lnTo>
                </a:path>
              </a:pathLst>
            </a:custGeom>
            <a:noFill/>
            <a:ln w="15875" cap="rnd">
              <a:solidFill>
                <a:schemeClr val="accent1"/>
              </a:solidFill>
              <a:prstDash val="solid"/>
              <a:round/>
            </a:ln>
          </p:spPr>
          <p:txBody>
            <a:bodyPr rtlCol="0" anchor="ctr"/>
            <a:lstStyle/>
            <a:p>
              <a:endParaRPr lang="en-US" sz="1500"/>
            </a:p>
          </p:txBody>
        </p:sp>
        <p:sp>
          <p:nvSpPr>
            <p:cNvPr id="117" name="Freeform 42">
              <a:extLst>
                <a:ext uri="{FF2B5EF4-FFF2-40B4-BE49-F238E27FC236}">
                  <a16:creationId xmlns:a16="http://schemas.microsoft.com/office/drawing/2014/main" id="{24FA8B0E-1FB8-26A7-AD3C-4605D2AAF8A6}"/>
                </a:ext>
              </a:extLst>
            </p:cNvPr>
            <p:cNvSpPr>
              <a:spLocks noGrp="1" noRot="1" noMove="1" noResize="1" noEditPoints="1" noAdjustHandles="1" noChangeArrowheads="1" noChangeShapeType="1"/>
            </p:cNvSpPr>
            <p:nvPr/>
          </p:nvSpPr>
          <p:spPr>
            <a:xfrm>
              <a:off x="3963850" y="3629611"/>
              <a:ext cx="35878" cy="1379"/>
            </a:xfrm>
            <a:custGeom>
              <a:avLst/>
              <a:gdLst>
                <a:gd name="connsiteX0" fmla="*/ 45103 w 45102"/>
                <a:gd name="connsiteY0" fmla="*/ 0 h 1733"/>
                <a:gd name="connsiteX1" fmla="*/ 0 w 45102"/>
                <a:gd name="connsiteY1" fmla="*/ 0 h 1733"/>
              </a:gdLst>
              <a:ahLst/>
              <a:cxnLst>
                <a:cxn ang="0">
                  <a:pos x="connsiteX0" y="connsiteY0"/>
                </a:cxn>
                <a:cxn ang="0">
                  <a:pos x="connsiteX1" y="connsiteY1"/>
                </a:cxn>
              </a:cxnLst>
              <a:rect l="l" t="t" r="r" b="b"/>
              <a:pathLst>
                <a:path w="45102" h="1733">
                  <a:moveTo>
                    <a:pt x="45103" y="0"/>
                  </a:moveTo>
                  <a:lnTo>
                    <a:pt x="0" y="0"/>
                  </a:lnTo>
                </a:path>
              </a:pathLst>
            </a:custGeom>
            <a:ln w="15875" cap="rnd">
              <a:solidFill>
                <a:schemeClr val="accent1"/>
              </a:solidFill>
              <a:prstDash val="solid"/>
              <a:round/>
            </a:ln>
          </p:spPr>
          <p:txBody>
            <a:bodyPr rtlCol="0" anchor="ctr"/>
            <a:lstStyle/>
            <a:p>
              <a:endParaRPr lang="en-US" sz="1500"/>
            </a:p>
          </p:txBody>
        </p:sp>
        <p:sp>
          <p:nvSpPr>
            <p:cNvPr id="118" name="Freeform 43">
              <a:extLst>
                <a:ext uri="{FF2B5EF4-FFF2-40B4-BE49-F238E27FC236}">
                  <a16:creationId xmlns:a16="http://schemas.microsoft.com/office/drawing/2014/main" id="{27E117E2-B5C5-0A45-C53D-C7A08BA9F9BF}"/>
                </a:ext>
              </a:extLst>
            </p:cNvPr>
            <p:cNvSpPr>
              <a:spLocks noGrp="1" noRot="1" noMove="1" noResize="1" noEditPoints="1" noAdjustHandles="1" noChangeArrowheads="1" noChangeShapeType="1"/>
            </p:cNvSpPr>
            <p:nvPr/>
          </p:nvSpPr>
          <p:spPr>
            <a:xfrm>
              <a:off x="3963850" y="3629611"/>
              <a:ext cx="305542" cy="42830"/>
            </a:xfrm>
            <a:custGeom>
              <a:avLst/>
              <a:gdLst>
                <a:gd name="connsiteX0" fmla="*/ 0 w 384092"/>
                <a:gd name="connsiteY0" fmla="*/ 53842 h 53841"/>
                <a:gd name="connsiteX1" fmla="*/ 384092 w 384092"/>
                <a:gd name="connsiteY1" fmla="*/ 53842 h 53841"/>
                <a:gd name="connsiteX2" fmla="*/ 384092 w 384092"/>
                <a:gd name="connsiteY2" fmla="*/ 0 h 53841"/>
                <a:gd name="connsiteX3" fmla="*/ 105769 w 384092"/>
                <a:gd name="connsiteY3" fmla="*/ 0 h 53841"/>
              </a:gdLst>
              <a:ahLst/>
              <a:cxnLst>
                <a:cxn ang="0">
                  <a:pos x="connsiteX0" y="connsiteY0"/>
                </a:cxn>
                <a:cxn ang="0">
                  <a:pos x="connsiteX1" y="connsiteY1"/>
                </a:cxn>
                <a:cxn ang="0">
                  <a:pos x="connsiteX2" y="connsiteY2"/>
                </a:cxn>
                <a:cxn ang="0">
                  <a:pos x="connsiteX3" y="connsiteY3"/>
                </a:cxn>
              </a:cxnLst>
              <a:rect l="l" t="t" r="r" b="b"/>
              <a:pathLst>
                <a:path w="384092" h="53841">
                  <a:moveTo>
                    <a:pt x="0" y="53842"/>
                  </a:moveTo>
                  <a:lnTo>
                    <a:pt x="384092" y="53842"/>
                  </a:lnTo>
                  <a:lnTo>
                    <a:pt x="384092" y="0"/>
                  </a:lnTo>
                  <a:lnTo>
                    <a:pt x="105769" y="0"/>
                  </a:lnTo>
                </a:path>
              </a:pathLst>
            </a:custGeom>
            <a:noFill/>
            <a:ln w="15875" cap="rnd">
              <a:solidFill>
                <a:schemeClr val="accent1"/>
              </a:solidFill>
              <a:prstDash val="solid"/>
              <a:round/>
            </a:ln>
          </p:spPr>
          <p:txBody>
            <a:bodyPr rtlCol="0" anchor="ctr"/>
            <a:lstStyle/>
            <a:p>
              <a:endParaRPr lang="en-US" sz="1500"/>
            </a:p>
          </p:txBody>
        </p:sp>
      </p:grpSp>
      <p:grpSp>
        <p:nvGrpSpPr>
          <p:cNvPr id="119" name="Group 118">
            <a:extLst>
              <a:ext uri="{FF2B5EF4-FFF2-40B4-BE49-F238E27FC236}">
                <a16:creationId xmlns:a16="http://schemas.microsoft.com/office/drawing/2014/main" id="{6AE36028-DF3B-B14B-A592-6720581839CB}"/>
              </a:ext>
            </a:extLst>
          </p:cNvPr>
          <p:cNvGrpSpPr>
            <a:grpSpLocks noGrp="1" noUngrp="1" noRot="1" noMove="1" noResize="1"/>
          </p:cNvGrpSpPr>
          <p:nvPr userDrawn="1"/>
        </p:nvGrpSpPr>
        <p:grpSpPr>
          <a:xfrm>
            <a:off x="5287838" y="2954198"/>
            <a:ext cx="553561" cy="553561"/>
            <a:chOff x="6345405" y="3016163"/>
            <a:chExt cx="664273" cy="664273"/>
          </a:xfrm>
        </p:grpSpPr>
        <p:sp>
          <p:nvSpPr>
            <p:cNvPr id="120" name="Freeform 45">
              <a:extLst>
                <a:ext uri="{FF2B5EF4-FFF2-40B4-BE49-F238E27FC236}">
                  <a16:creationId xmlns:a16="http://schemas.microsoft.com/office/drawing/2014/main" id="{6D7A6756-D2C6-B8D2-A81B-54CA50F30227}"/>
                </a:ext>
              </a:extLst>
            </p:cNvPr>
            <p:cNvSpPr>
              <a:spLocks noGrp="1" noRot="1" noMove="1" noResize="1" noEditPoints="1" noAdjustHandles="1" noChangeArrowheads="1" noChangeShapeType="1"/>
            </p:cNvSpPr>
            <p:nvPr/>
          </p:nvSpPr>
          <p:spPr>
            <a:xfrm flipV="1">
              <a:off x="6345405" y="3224265"/>
              <a:ext cx="290791" cy="248069"/>
            </a:xfrm>
            <a:custGeom>
              <a:avLst/>
              <a:gdLst>
                <a:gd name="connsiteX0" fmla="*/ 365817 w 365550"/>
                <a:gd name="connsiteY0" fmla="*/ 156264 h 311844"/>
                <a:gd name="connsiteX1" fmla="*/ 157921 w 365550"/>
                <a:gd name="connsiteY1" fmla="*/ 312186 h 311844"/>
                <a:gd name="connsiteX2" fmla="*/ 157921 w 365550"/>
                <a:gd name="connsiteY2" fmla="*/ 208238 h 311844"/>
                <a:gd name="connsiteX3" fmla="*/ 266 w 365550"/>
                <a:gd name="connsiteY3" fmla="*/ 208238 h 311844"/>
                <a:gd name="connsiteX4" fmla="*/ 266 w 365550"/>
                <a:gd name="connsiteY4" fmla="*/ 104289 h 311844"/>
                <a:gd name="connsiteX5" fmla="*/ 157921 w 365550"/>
                <a:gd name="connsiteY5" fmla="*/ 104289 h 311844"/>
                <a:gd name="connsiteX6" fmla="*/ 157921 w 365550"/>
                <a:gd name="connsiteY6" fmla="*/ 341 h 311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550" h="311844">
                  <a:moveTo>
                    <a:pt x="365817" y="156264"/>
                  </a:moveTo>
                  <a:lnTo>
                    <a:pt x="157921" y="312186"/>
                  </a:lnTo>
                  <a:lnTo>
                    <a:pt x="157921" y="208238"/>
                  </a:lnTo>
                  <a:lnTo>
                    <a:pt x="266" y="208238"/>
                  </a:lnTo>
                  <a:lnTo>
                    <a:pt x="266" y="104289"/>
                  </a:lnTo>
                  <a:lnTo>
                    <a:pt x="157921" y="104289"/>
                  </a:lnTo>
                  <a:lnTo>
                    <a:pt x="157921" y="341"/>
                  </a:lnTo>
                  <a:close/>
                </a:path>
              </a:pathLst>
            </a:custGeom>
            <a:noFill/>
            <a:ln w="15875" cap="rnd">
              <a:solidFill>
                <a:schemeClr val="accent1"/>
              </a:solidFill>
              <a:prstDash val="solid"/>
              <a:round/>
            </a:ln>
          </p:spPr>
          <p:txBody>
            <a:bodyPr rtlCol="0" anchor="ctr"/>
            <a:lstStyle/>
            <a:p>
              <a:endParaRPr lang="en-US" sz="1500"/>
            </a:p>
          </p:txBody>
        </p:sp>
        <p:sp>
          <p:nvSpPr>
            <p:cNvPr id="121" name="Freeform 46">
              <a:extLst>
                <a:ext uri="{FF2B5EF4-FFF2-40B4-BE49-F238E27FC236}">
                  <a16:creationId xmlns:a16="http://schemas.microsoft.com/office/drawing/2014/main" id="{71875244-79AF-3427-E35E-35D78A91C3D4}"/>
                </a:ext>
              </a:extLst>
            </p:cNvPr>
            <p:cNvSpPr>
              <a:spLocks noGrp="1" noRot="1" noMove="1" noResize="1" noEditPoints="1" noAdjustHandles="1" noChangeArrowheads="1" noChangeShapeType="1"/>
            </p:cNvSpPr>
            <p:nvPr/>
          </p:nvSpPr>
          <p:spPr>
            <a:xfrm flipV="1">
              <a:off x="6553507" y="3410317"/>
              <a:ext cx="206724" cy="187429"/>
            </a:xfrm>
            <a:custGeom>
              <a:avLst/>
              <a:gdLst>
                <a:gd name="connsiteX0" fmla="*/ 260267 w 259870"/>
                <a:gd name="connsiteY0" fmla="*/ 424 h 235615"/>
                <a:gd name="connsiteX1" fmla="*/ 396 w 259870"/>
                <a:gd name="connsiteY1" fmla="*/ 424 h 235615"/>
                <a:gd name="connsiteX2" fmla="*/ 396 w 259870"/>
                <a:gd name="connsiteY2" fmla="*/ 236040 h 235615"/>
              </a:gdLst>
              <a:ahLst/>
              <a:cxnLst>
                <a:cxn ang="0">
                  <a:pos x="connsiteX0" y="connsiteY0"/>
                </a:cxn>
                <a:cxn ang="0">
                  <a:pos x="connsiteX1" y="connsiteY1"/>
                </a:cxn>
                <a:cxn ang="0">
                  <a:pos x="connsiteX2" y="connsiteY2"/>
                </a:cxn>
              </a:cxnLst>
              <a:rect l="l" t="t" r="r" b="b"/>
              <a:pathLst>
                <a:path w="259870" h="235615">
                  <a:moveTo>
                    <a:pt x="260267" y="424"/>
                  </a:moveTo>
                  <a:lnTo>
                    <a:pt x="396" y="424"/>
                  </a:lnTo>
                  <a:lnTo>
                    <a:pt x="396" y="236040"/>
                  </a:lnTo>
                </a:path>
              </a:pathLst>
            </a:custGeom>
            <a:noFill/>
            <a:ln w="15875" cap="rnd">
              <a:solidFill>
                <a:schemeClr val="accent1"/>
              </a:solidFill>
              <a:prstDash val="solid"/>
              <a:round/>
            </a:ln>
          </p:spPr>
          <p:txBody>
            <a:bodyPr rtlCol="0" anchor="ctr"/>
            <a:lstStyle/>
            <a:p>
              <a:endParaRPr lang="en-US" sz="1500"/>
            </a:p>
          </p:txBody>
        </p:sp>
        <p:sp>
          <p:nvSpPr>
            <p:cNvPr id="122" name="Freeform 47">
              <a:extLst>
                <a:ext uri="{FF2B5EF4-FFF2-40B4-BE49-F238E27FC236}">
                  <a16:creationId xmlns:a16="http://schemas.microsoft.com/office/drawing/2014/main" id="{8993BAE3-CFEE-619B-0B66-0A0E84C8A081}"/>
                </a:ext>
              </a:extLst>
            </p:cNvPr>
            <p:cNvSpPr>
              <a:spLocks noGrp="1" noRot="1" noMove="1" noResize="1" noEditPoints="1" noAdjustHandles="1" noChangeArrowheads="1" noChangeShapeType="1"/>
            </p:cNvSpPr>
            <p:nvPr/>
          </p:nvSpPr>
          <p:spPr>
            <a:xfrm flipV="1">
              <a:off x="6553507" y="3140197"/>
              <a:ext cx="206724" cy="146085"/>
            </a:xfrm>
            <a:custGeom>
              <a:avLst/>
              <a:gdLst>
                <a:gd name="connsiteX0" fmla="*/ 246 w 259870"/>
                <a:gd name="connsiteY0" fmla="*/ 158 h 183641"/>
                <a:gd name="connsiteX1" fmla="*/ 246 w 259870"/>
                <a:gd name="connsiteY1" fmla="*/ 183799 h 183641"/>
                <a:gd name="connsiteX2" fmla="*/ 260117 w 259870"/>
                <a:gd name="connsiteY2" fmla="*/ 183799 h 183641"/>
              </a:gdLst>
              <a:ahLst/>
              <a:cxnLst>
                <a:cxn ang="0">
                  <a:pos x="connsiteX0" y="connsiteY0"/>
                </a:cxn>
                <a:cxn ang="0">
                  <a:pos x="connsiteX1" y="connsiteY1"/>
                </a:cxn>
                <a:cxn ang="0">
                  <a:pos x="connsiteX2" y="connsiteY2"/>
                </a:cxn>
              </a:cxnLst>
              <a:rect l="l" t="t" r="r" b="b"/>
              <a:pathLst>
                <a:path w="259870" h="183641">
                  <a:moveTo>
                    <a:pt x="246" y="158"/>
                  </a:moveTo>
                  <a:lnTo>
                    <a:pt x="246" y="183799"/>
                  </a:lnTo>
                  <a:lnTo>
                    <a:pt x="260117" y="183799"/>
                  </a:lnTo>
                </a:path>
              </a:pathLst>
            </a:custGeom>
            <a:noFill/>
            <a:ln w="15875" cap="rnd">
              <a:solidFill>
                <a:schemeClr val="accent1"/>
              </a:solidFill>
              <a:prstDash val="solid"/>
              <a:round/>
            </a:ln>
          </p:spPr>
          <p:txBody>
            <a:bodyPr rtlCol="0" anchor="ctr"/>
            <a:lstStyle/>
            <a:p>
              <a:endParaRPr lang="en-US" sz="1500"/>
            </a:p>
          </p:txBody>
        </p:sp>
        <p:sp>
          <p:nvSpPr>
            <p:cNvPr id="123" name="Freeform 48">
              <a:extLst>
                <a:ext uri="{FF2B5EF4-FFF2-40B4-BE49-F238E27FC236}">
                  <a16:creationId xmlns:a16="http://schemas.microsoft.com/office/drawing/2014/main" id="{3BD742F9-8DD0-FA1E-B70A-D6B6D5B5FAFA}"/>
                </a:ext>
              </a:extLst>
            </p:cNvPr>
            <p:cNvSpPr>
              <a:spLocks noGrp="1" noRot="1" noMove="1" noResize="1" noEditPoints="1" noAdjustHandles="1" noChangeArrowheads="1" noChangeShapeType="1"/>
            </p:cNvSpPr>
            <p:nvPr/>
          </p:nvSpPr>
          <p:spPr>
            <a:xfrm flipV="1">
              <a:off x="6760231" y="3016163"/>
              <a:ext cx="249447" cy="664273"/>
            </a:xfrm>
            <a:custGeom>
              <a:avLst/>
              <a:gdLst>
                <a:gd name="connsiteX0" fmla="*/ 314209 w 313576"/>
                <a:gd name="connsiteY0" fmla="*/ 679620 h 835049"/>
                <a:gd name="connsiteX1" fmla="*/ 633 w 313576"/>
                <a:gd name="connsiteY1" fmla="*/ 835542 h 835049"/>
                <a:gd name="connsiteX2" fmla="*/ 633 w 313576"/>
                <a:gd name="connsiteY2" fmla="*/ 492 h 835049"/>
                <a:gd name="connsiteX3" fmla="*/ 314209 w 313576"/>
                <a:gd name="connsiteY3" fmla="*/ 104440 h 835049"/>
              </a:gdLst>
              <a:ahLst/>
              <a:cxnLst>
                <a:cxn ang="0">
                  <a:pos x="connsiteX0" y="connsiteY0"/>
                </a:cxn>
                <a:cxn ang="0">
                  <a:pos x="connsiteX1" y="connsiteY1"/>
                </a:cxn>
                <a:cxn ang="0">
                  <a:pos x="connsiteX2" y="connsiteY2"/>
                </a:cxn>
                <a:cxn ang="0">
                  <a:pos x="connsiteX3" y="connsiteY3"/>
                </a:cxn>
              </a:cxnLst>
              <a:rect l="l" t="t" r="r" b="b"/>
              <a:pathLst>
                <a:path w="313576" h="835049">
                  <a:moveTo>
                    <a:pt x="314209" y="679620"/>
                  </a:moveTo>
                  <a:lnTo>
                    <a:pt x="633" y="835542"/>
                  </a:lnTo>
                  <a:lnTo>
                    <a:pt x="633" y="492"/>
                  </a:lnTo>
                  <a:lnTo>
                    <a:pt x="314209" y="104440"/>
                  </a:lnTo>
                  <a:close/>
                </a:path>
              </a:pathLst>
            </a:custGeom>
            <a:noFill/>
            <a:ln w="15875" cap="rnd">
              <a:solidFill>
                <a:schemeClr val="accent1"/>
              </a:solidFill>
              <a:prstDash val="solid"/>
              <a:round/>
            </a:ln>
          </p:spPr>
          <p:txBody>
            <a:bodyPr rtlCol="0" anchor="ctr"/>
            <a:lstStyle/>
            <a:p>
              <a:endParaRPr lang="en-US" sz="1500"/>
            </a:p>
          </p:txBody>
        </p:sp>
        <p:sp>
          <p:nvSpPr>
            <p:cNvPr id="124" name="Freeform 49">
              <a:extLst>
                <a:ext uri="{FF2B5EF4-FFF2-40B4-BE49-F238E27FC236}">
                  <a16:creationId xmlns:a16="http://schemas.microsoft.com/office/drawing/2014/main" id="{9042C6A8-A76D-5CBC-7772-897462BC7725}"/>
                </a:ext>
              </a:extLst>
            </p:cNvPr>
            <p:cNvSpPr>
              <a:spLocks noGrp="1" noRot="1" noMove="1" noResize="1" noEditPoints="1" noAdjustHandles="1" noChangeArrowheads="1" noChangeShapeType="1"/>
            </p:cNvSpPr>
            <p:nvPr/>
          </p:nvSpPr>
          <p:spPr>
            <a:xfrm flipV="1">
              <a:off x="6842921" y="3306954"/>
              <a:ext cx="1033" cy="82690"/>
            </a:xfrm>
            <a:custGeom>
              <a:avLst/>
              <a:gdLst>
                <a:gd name="connsiteX0" fmla="*/ 501 w 1299"/>
                <a:gd name="connsiteY0" fmla="*/ 311 h 103948"/>
                <a:gd name="connsiteX1" fmla="*/ 501 w 1299"/>
                <a:gd name="connsiteY1" fmla="*/ 104259 h 103948"/>
              </a:gdLst>
              <a:ahLst/>
              <a:cxnLst>
                <a:cxn ang="0">
                  <a:pos x="connsiteX0" y="connsiteY0"/>
                </a:cxn>
                <a:cxn ang="0">
                  <a:pos x="connsiteX1" y="connsiteY1"/>
                </a:cxn>
              </a:cxnLst>
              <a:rect l="l" t="t" r="r" b="b"/>
              <a:pathLst>
                <a:path w="1299" h="103948">
                  <a:moveTo>
                    <a:pt x="501" y="311"/>
                  </a:moveTo>
                  <a:lnTo>
                    <a:pt x="501" y="104259"/>
                  </a:lnTo>
                </a:path>
              </a:pathLst>
            </a:custGeom>
            <a:noFill/>
            <a:ln w="15875" cap="rnd">
              <a:solidFill>
                <a:schemeClr val="accent1"/>
              </a:solidFill>
              <a:prstDash val="solid"/>
              <a:round/>
            </a:ln>
          </p:spPr>
          <p:txBody>
            <a:bodyPr rtlCol="0" anchor="ctr"/>
            <a:lstStyle/>
            <a:p>
              <a:endParaRPr lang="en-US" sz="1500"/>
            </a:p>
          </p:txBody>
        </p:sp>
      </p:grpSp>
      <p:grpSp>
        <p:nvGrpSpPr>
          <p:cNvPr id="125" name="Group 124">
            <a:extLst>
              <a:ext uri="{FF2B5EF4-FFF2-40B4-BE49-F238E27FC236}">
                <a16:creationId xmlns:a16="http://schemas.microsoft.com/office/drawing/2014/main" id="{EA38DE35-9E2B-090B-91BE-A5E6D9A214C3}"/>
              </a:ext>
            </a:extLst>
          </p:cNvPr>
          <p:cNvGrpSpPr>
            <a:grpSpLocks noGrp="1" noUngrp="1" noRot="1" noMove="1" noResize="1"/>
          </p:cNvGrpSpPr>
          <p:nvPr userDrawn="1"/>
        </p:nvGrpSpPr>
        <p:grpSpPr>
          <a:xfrm>
            <a:off x="7578092" y="2954197"/>
            <a:ext cx="553562" cy="553562"/>
            <a:chOff x="9093711" y="3016162"/>
            <a:chExt cx="664274" cy="664274"/>
          </a:xfrm>
        </p:grpSpPr>
        <p:sp>
          <p:nvSpPr>
            <p:cNvPr id="126" name="Freeform 51">
              <a:extLst>
                <a:ext uri="{FF2B5EF4-FFF2-40B4-BE49-F238E27FC236}">
                  <a16:creationId xmlns:a16="http://schemas.microsoft.com/office/drawing/2014/main" id="{B95B8EB4-7581-F4EE-1E74-147D16F2C06F}"/>
                </a:ext>
              </a:extLst>
            </p:cNvPr>
            <p:cNvSpPr>
              <a:spLocks noGrp="1" noRot="1" noMove="1" noResize="1" noEditPoints="1" noAdjustHandles="1" noChangeArrowheads="1" noChangeShapeType="1"/>
            </p:cNvSpPr>
            <p:nvPr/>
          </p:nvSpPr>
          <p:spPr>
            <a:xfrm flipV="1">
              <a:off x="9240701" y="3162698"/>
              <a:ext cx="370293" cy="371106"/>
            </a:xfrm>
            <a:custGeom>
              <a:avLst/>
              <a:gdLst>
                <a:gd name="connsiteX0" fmla="*/ 207 w 465491"/>
                <a:gd name="connsiteY0" fmla="*/ 233599 h 466513"/>
                <a:gd name="connsiteX1" fmla="*/ 232954 w 465491"/>
                <a:gd name="connsiteY1" fmla="*/ 341 h 466513"/>
                <a:gd name="connsiteX2" fmla="*/ 465699 w 465491"/>
                <a:gd name="connsiteY2" fmla="*/ 233599 h 466513"/>
                <a:gd name="connsiteX3" fmla="*/ 232954 w 465491"/>
                <a:gd name="connsiteY3" fmla="*/ 466855 h 466513"/>
                <a:gd name="connsiteX4" fmla="*/ 207 w 465491"/>
                <a:gd name="connsiteY4" fmla="*/ 233599 h 466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491" h="466513">
                  <a:moveTo>
                    <a:pt x="207" y="233599"/>
                  </a:moveTo>
                  <a:cubicBezTo>
                    <a:pt x="207" y="104776"/>
                    <a:pt x="104410" y="341"/>
                    <a:pt x="232954" y="341"/>
                  </a:cubicBezTo>
                  <a:cubicBezTo>
                    <a:pt x="361496" y="341"/>
                    <a:pt x="465699" y="104776"/>
                    <a:pt x="465699" y="233599"/>
                  </a:cubicBezTo>
                  <a:cubicBezTo>
                    <a:pt x="465699" y="362422"/>
                    <a:pt x="361496" y="466855"/>
                    <a:pt x="232954" y="466855"/>
                  </a:cubicBezTo>
                  <a:cubicBezTo>
                    <a:pt x="104410" y="466855"/>
                    <a:pt x="207" y="362422"/>
                    <a:pt x="207" y="233599"/>
                  </a:cubicBezTo>
                  <a:close/>
                </a:path>
              </a:pathLst>
            </a:custGeom>
            <a:noFill/>
            <a:ln w="15875" cap="flat">
              <a:solidFill>
                <a:schemeClr val="accent1"/>
              </a:solidFill>
              <a:prstDash val="solid"/>
              <a:miter/>
            </a:ln>
          </p:spPr>
          <p:txBody>
            <a:bodyPr rtlCol="0" anchor="ctr"/>
            <a:lstStyle/>
            <a:p>
              <a:endParaRPr lang="en-US" sz="1500"/>
            </a:p>
          </p:txBody>
        </p:sp>
        <p:sp>
          <p:nvSpPr>
            <p:cNvPr id="127" name="Freeform 52">
              <a:extLst>
                <a:ext uri="{FF2B5EF4-FFF2-40B4-BE49-F238E27FC236}">
                  <a16:creationId xmlns:a16="http://schemas.microsoft.com/office/drawing/2014/main" id="{3ED5B6AC-41AB-6CC9-A465-C7C029C59E86}"/>
                </a:ext>
              </a:extLst>
            </p:cNvPr>
            <p:cNvSpPr>
              <a:spLocks noGrp="1" noRot="1" noMove="1" noResize="1" noEditPoints="1" noAdjustHandles="1" noChangeArrowheads="1" noChangeShapeType="1"/>
            </p:cNvSpPr>
            <p:nvPr/>
          </p:nvSpPr>
          <p:spPr>
            <a:xfrm flipV="1">
              <a:off x="9389214" y="3274994"/>
              <a:ext cx="73268" cy="146516"/>
            </a:xfrm>
            <a:custGeom>
              <a:avLst/>
              <a:gdLst>
                <a:gd name="connsiteX0" fmla="*/ 315 w 92104"/>
                <a:gd name="connsiteY0" fmla="*/ 288 h 184183"/>
                <a:gd name="connsiteX1" fmla="*/ 46367 w 92104"/>
                <a:gd name="connsiteY1" fmla="*/ 288 h 184183"/>
                <a:gd name="connsiteX2" fmla="*/ 92420 w 92104"/>
                <a:gd name="connsiteY2" fmla="*/ 46334 h 184183"/>
                <a:gd name="connsiteX3" fmla="*/ 46367 w 92104"/>
                <a:gd name="connsiteY3" fmla="*/ 92381 h 184183"/>
                <a:gd name="connsiteX4" fmla="*/ 315 w 92104"/>
                <a:gd name="connsiteY4" fmla="*/ 138427 h 184183"/>
                <a:gd name="connsiteX5" fmla="*/ 46367 w 92104"/>
                <a:gd name="connsiteY5" fmla="*/ 184472 h 184183"/>
                <a:gd name="connsiteX6" fmla="*/ 92420 w 92104"/>
                <a:gd name="connsiteY6" fmla="*/ 184472 h 18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04" h="184183">
                  <a:moveTo>
                    <a:pt x="315" y="288"/>
                  </a:moveTo>
                  <a:lnTo>
                    <a:pt x="46367" y="288"/>
                  </a:lnTo>
                  <a:cubicBezTo>
                    <a:pt x="71802" y="288"/>
                    <a:pt x="92420" y="20903"/>
                    <a:pt x="92420" y="46334"/>
                  </a:cubicBezTo>
                  <a:cubicBezTo>
                    <a:pt x="92420" y="71766"/>
                    <a:pt x="71802" y="92381"/>
                    <a:pt x="46367" y="92381"/>
                  </a:cubicBezTo>
                  <a:cubicBezTo>
                    <a:pt x="20933" y="92381"/>
                    <a:pt x="315" y="112997"/>
                    <a:pt x="315" y="138427"/>
                  </a:cubicBezTo>
                  <a:cubicBezTo>
                    <a:pt x="315" y="163857"/>
                    <a:pt x="20933" y="184472"/>
                    <a:pt x="46367" y="184472"/>
                  </a:cubicBezTo>
                  <a:lnTo>
                    <a:pt x="92420" y="184472"/>
                  </a:lnTo>
                </a:path>
              </a:pathLst>
            </a:custGeom>
            <a:noFill/>
            <a:ln w="15875" cap="rnd">
              <a:solidFill>
                <a:schemeClr val="accent1"/>
              </a:solidFill>
              <a:prstDash val="solid"/>
              <a:miter/>
            </a:ln>
          </p:spPr>
          <p:txBody>
            <a:bodyPr rtlCol="0" anchor="ctr"/>
            <a:lstStyle/>
            <a:p>
              <a:endParaRPr lang="en-US" sz="1500"/>
            </a:p>
          </p:txBody>
        </p:sp>
        <p:sp>
          <p:nvSpPr>
            <p:cNvPr id="128" name="Freeform 53">
              <a:extLst>
                <a:ext uri="{FF2B5EF4-FFF2-40B4-BE49-F238E27FC236}">
                  <a16:creationId xmlns:a16="http://schemas.microsoft.com/office/drawing/2014/main" id="{71DC435E-3D09-3096-4E2A-5B4CC31B8B91}"/>
                </a:ext>
              </a:extLst>
            </p:cNvPr>
            <p:cNvSpPr>
              <a:spLocks noGrp="1" noRot="1" noMove="1" noResize="1" noEditPoints="1" noAdjustHandles="1" noChangeArrowheads="1" noChangeShapeType="1"/>
            </p:cNvSpPr>
            <p:nvPr/>
          </p:nvSpPr>
          <p:spPr>
            <a:xfrm flipV="1">
              <a:off x="9425848" y="3241172"/>
              <a:ext cx="1033" cy="33821"/>
            </a:xfrm>
            <a:custGeom>
              <a:avLst/>
              <a:gdLst>
                <a:gd name="connsiteX0" fmla="*/ 341 w 1299"/>
                <a:gd name="connsiteY0" fmla="*/ 42783 h 42516"/>
                <a:gd name="connsiteX1" fmla="*/ 341 w 1299"/>
                <a:gd name="connsiteY1" fmla="*/ 266 h 42516"/>
              </a:gdLst>
              <a:ahLst/>
              <a:cxnLst>
                <a:cxn ang="0">
                  <a:pos x="connsiteX0" y="connsiteY0"/>
                </a:cxn>
                <a:cxn ang="0">
                  <a:pos x="connsiteX1" y="connsiteY1"/>
                </a:cxn>
              </a:cxnLst>
              <a:rect l="l" t="t" r="r" b="b"/>
              <a:pathLst>
                <a:path w="1299" h="42516">
                  <a:moveTo>
                    <a:pt x="341" y="42783"/>
                  </a:moveTo>
                  <a:lnTo>
                    <a:pt x="341" y="266"/>
                  </a:lnTo>
                </a:path>
              </a:pathLst>
            </a:custGeom>
            <a:noFill/>
            <a:ln w="15875" cap="rnd">
              <a:solidFill>
                <a:schemeClr val="accent1"/>
              </a:solidFill>
              <a:prstDash val="solid"/>
              <a:miter/>
            </a:ln>
          </p:spPr>
          <p:txBody>
            <a:bodyPr rtlCol="0" anchor="ctr"/>
            <a:lstStyle/>
            <a:p>
              <a:endParaRPr lang="en-US" sz="1500"/>
            </a:p>
          </p:txBody>
        </p:sp>
        <p:sp>
          <p:nvSpPr>
            <p:cNvPr id="129" name="Freeform 54">
              <a:extLst>
                <a:ext uri="{FF2B5EF4-FFF2-40B4-BE49-F238E27FC236}">
                  <a16:creationId xmlns:a16="http://schemas.microsoft.com/office/drawing/2014/main" id="{83E5B12A-F26F-6256-14BE-88FC0EAA098F}"/>
                </a:ext>
              </a:extLst>
            </p:cNvPr>
            <p:cNvSpPr>
              <a:spLocks noGrp="1" noRot="1" noMove="1" noResize="1" noEditPoints="1" noAdjustHandles="1" noChangeArrowheads="1" noChangeShapeType="1"/>
            </p:cNvSpPr>
            <p:nvPr/>
          </p:nvSpPr>
          <p:spPr>
            <a:xfrm flipV="1">
              <a:off x="9425848" y="3421510"/>
              <a:ext cx="1033" cy="33821"/>
            </a:xfrm>
            <a:custGeom>
              <a:avLst/>
              <a:gdLst>
                <a:gd name="connsiteX0" fmla="*/ 341 w 1299"/>
                <a:gd name="connsiteY0" fmla="*/ 42957 h 42516"/>
                <a:gd name="connsiteX1" fmla="*/ 341 w 1299"/>
                <a:gd name="connsiteY1" fmla="*/ 441 h 42516"/>
              </a:gdLst>
              <a:ahLst/>
              <a:cxnLst>
                <a:cxn ang="0">
                  <a:pos x="connsiteX0" y="connsiteY0"/>
                </a:cxn>
                <a:cxn ang="0">
                  <a:pos x="connsiteX1" y="connsiteY1"/>
                </a:cxn>
              </a:cxnLst>
              <a:rect l="l" t="t" r="r" b="b"/>
              <a:pathLst>
                <a:path w="1299" h="42516">
                  <a:moveTo>
                    <a:pt x="341" y="42957"/>
                  </a:moveTo>
                  <a:lnTo>
                    <a:pt x="341" y="441"/>
                  </a:lnTo>
                </a:path>
              </a:pathLst>
            </a:custGeom>
            <a:noFill/>
            <a:ln w="15875" cap="rnd">
              <a:solidFill>
                <a:schemeClr val="accent1"/>
              </a:solidFill>
              <a:prstDash val="solid"/>
              <a:miter/>
            </a:ln>
          </p:spPr>
          <p:txBody>
            <a:bodyPr rtlCol="0" anchor="ctr"/>
            <a:lstStyle/>
            <a:p>
              <a:endParaRPr lang="en-US" sz="1500"/>
            </a:p>
          </p:txBody>
        </p:sp>
        <p:sp>
          <p:nvSpPr>
            <p:cNvPr id="130" name="Freeform 55">
              <a:extLst>
                <a:ext uri="{FF2B5EF4-FFF2-40B4-BE49-F238E27FC236}">
                  <a16:creationId xmlns:a16="http://schemas.microsoft.com/office/drawing/2014/main" id="{B00485B8-2E69-B4D4-0263-AF909B5648C1}"/>
                </a:ext>
              </a:extLst>
            </p:cNvPr>
            <p:cNvSpPr>
              <a:spLocks noGrp="1" noRot="1" noMove="1" noResize="1" noEditPoints="1" noAdjustHandles="1" noChangeArrowheads="1" noChangeShapeType="1"/>
            </p:cNvSpPr>
            <p:nvPr/>
          </p:nvSpPr>
          <p:spPr>
            <a:xfrm flipV="1">
              <a:off x="9093711" y="3016162"/>
              <a:ext cx="566994" cy="439170"/>
            </a:xfrm>
            <a:custGeom>
              <a:avLst/>
              <a:gdLst>
                <a:gd name="connsiteX0" fmla="*/ 713260 w 712760"/>
                <a:gd name="connsiteY0" fmla="*/ 430124 h 552075"/>
                <a:gd name="connsiteX1" fmla="*/ 122790 w 712760"/>
                <a:gd name="connsiteY1" fmla="*/ 430124 h 552075"/>
                <a:gd name="connsiteX2" fmla="*/ 22702 w 712760"/>
                <a:gd name="connsiteY2" fmla="*/ 321 h 552075"/>
              </a:gdLst>
              <a:ahLst/>
              <a:cxnLst>
                <a:cxn ang="0">
                  <a:pos x="connsiteX0" y="connsiteY0"/>
                </a:cxn>
                <a:cxn ang="0">
                  <a:pos x="connsiteX1" y="connsiteY1"/>
                </a:cxn>
                <a:cxn ang="0">
                  <a:pos x="connsiteX2" y="connsiteY2"/>
                </a:cxn>
              </a:cxnLst>
              <a:rect l="l" t="t" r="r" b="b"/>
              <a:pathLst>
                <a:path w="712760" h="552075">
                  <a:moveTo>
                    <a:pt x="713260" y="430124"/>
                  </a:moveTo>
                  <a:cubicBezTo>
                    <a:pt x="550206" y="593155"/>
                    <a:pt x="285845" y="593155"/>
                    <a:pt x="122790" y="430124"/>
                  </a:cubicBezTo>
                  <a:cubicBezTo>
                    <a:pt x="6524" y="313875"/>
                    <a:pt x="-26836" y="146126"/>
                    <a:pt x="22702" y="321"/>
                  </a:cubicBezTo>
                </a:path>
              </a:pathLst>
            </a:custGeom>
            <a:noFill/>
            <a:ln w="15875" cap="rnd">
              <a:solidFill>
                <a:schemeClr val="accent1"/>
              </a:solidFill>
              <a:prstDash val="solid"/>
              <a:miter/>
            </a:ln>
          </p:spPr>
          <p:txBody>
            <a:bodyPr rtlCol="0" anchor="ctr"/>
            <a:lstStyle/>
            <a:p>
              <a:endParaRPr lang="en-US" sz="1500"/>
            </a:p>
          </p:txBody>
        </p:sp>
        <p:sp>
          <p:nvSpPr>
            <p:cNvPr id="131" name="Freeform 56">
              <a:extLst>
                <a:ext uri="{FF2B5EF4-FFF2-40B4-BE49-F238E27FC236}">
                  <a16:creationId xmlns:a16="http://schemas.microsoft.com/office/drawing/2014/main" id="{166B3AD2-54B5-B6D5-1DF1-626C22B606A2}"/>
                </a:ext>
              </a:extLst>
            </p:cNvPr>
            <p:cNvSpPr>
              <a:spLocks noGrp="1" noRot="1" noMove="1" noResize="1" noEditPoints="1" noAdjustHandles="1" noChangeArrowheads="1" noChangeShapeType="1"/>
            </p:cNvSpPr>
            <p:nvPr/>
          </p:nvSpPr>
          <p:spPr>
            <a:xfrm flipV="1">
              <a:off x="9191021" y="3241168"/>
              <a:ext cx="566964" cy="439268"/>
            </a:xfrm>
            <a:custGeom>
              <a:avLst/>
              <a:gdLst>
                <a:gd name="connsiteX0" fmla="*/ 183 w 712723"/>
                <a:gd name="connsiteY0" fmla="*/ 122514 h 552198"/>
                <a:gd name="connsiteX1" fmla="*/ 590617 w 712723"/>
                <a:gd name="connsiteY1" fmla="*/ 122755 h 552198"/>
                <a:gd name="connsiteX2" fmla="*/ 690703 w 712723"/>
                <a:gd name="connsiteY2" fmla="*/ 552560 h 552198"/>
              </a:gdLst>
              <a:ahLst/>
              <a:cxnLst>
                <a:cxn ang="0">
                  <a:pos x="connsiteX0" y="connsiteY0"/>
                </a:cxn>
                <a:cxn ang="0">
                  <a:pos x="connsiteX1" y="connsiteY1"/>
                </a:cxn>
                <a:cxn ang="0">
                  <a:pos x="connsiteX2" y="connsiteY2"/>
                </a:cxn>
              </a:cxnLst>
              <a:rect l="l" t="t" r="r" b="b"/>
              <a:pathLst>
                <a:path w="712723" h="552198">
                  <a:moveTo>
                    <a:pt x="183" y="122514"/>
                  </a:moveTo>
                  <a:cubicBezTo>
                    <a:pt x="163236" y="-40518"/>
                    <a:pt x="427560" y="-40275"/>
                    <a:pt x="590617" y="122755"/>
                  </a:cubicBezTo>
                  <a:cubicBezTo>
                    <a:pt x="706881" y="239002"/>
                    <a:pt x="740243" y="406752"/>
                    <a:pt x="690703" y="552560"/>
                  </a:cubicBezTo>
                </a:path>
              </a:pathLst>
            </a:custGeom>
            <a:noFill/>
            <a:ln w="15875" cap="rnd">
              <a:solidFill>
                <a:schemeClr val="accent1"/>
              </a:solidFill>
              <a:prstDash val="solid"/>
              <a:miter/>
            </a:ln>
          </p:spPr>
          <p:txBody>
            <a:bodyPr rtlCol="0" anchor="ctr"/>
            <a:lstStyle/>
            <a:p>
              <a:endParaRPr lang="en-US" sz="1500"/>
            </a:p>
          </p:txBody>
        </p:sp>
        <p:sp>
          <p:nvSpPr>
            <p:cNvPr id="132" name="Freeform 57">
              <a:extLst>
                <a:ext uri="{FF2B5EF4-FFF2-40B4-BE49-F238E27FC236}">
                  <a16:creationId xmlns:a16="http://schemas.microsoft.com/office/drawing/2014/main" id="{056D9083-7922-ECF4-49EB-7427EFE5041A}"/>
                </a:ext>
              </a:extLst>
            </p:cNvPr>
            <p:cNvSpPr>
              <a:spLocks noGrp="1" noRot="1" noMove="1" noResize="1" noEditPoints="1" noAdjustHandles="1" noChangeArrowheads="1" noChangeShapeType="1"/>
            </p:cNvSpPr>
            <p:nvPr/>
          </p:nvSpPr>
          <p:spPr>
            <a:xfrm flipV="1">
              <a:off x="9601977" y="3051706"/>
              <a:ext cx="59261" cy="74451"/>
            </a:xfrm>
            <a:custGeom>
              <a:avLst/>
              <a:gdLst>
                <a:gd name="connsiteX0" fmla="*/ 519 w 74496"/>
                <a:gd name="connsiteY0" fmla="*/ 63 h 93591"/>
                <a:gd name="connsiteX1" fmla="*/ 73293 w 74496"/>
                <a:gd name="connsiteY1" fmla="*/ 15294 h 93591"/>
                <a:gd name="connsiteX2" fmla="*/ 75015 w 74496"/>
                <a:gd name="connsiteY2" fmla="*/ 17414 h 93591"/>
                <a:gd name="connsiteX3" fmla="*/ 75015 w 74496"/>
                <a:gd name="connsiteY3" fmla="*/ 93655 h 93591"/>
              </a:gdLst>
              <a:ahLst/>
              <a:cxnLst>
                <a:cxn ang="0">
                  <a:pos x="connsiteX0" y="connsiteY0"/>
                </a:cxn>
                <a:cxn ang="0">
                  <a:pos x="connsiteX1" y="connsiteY1"/>
                </a:cxn>
                <a:cxn ang="0">
                  <a:pos x="connsiteX2" y="connsiteY2"/>
                </a:cxn>
                <a:cxn ang="0">
                  <a:pos x="connsiteX3" y="connsiteY3"/>
                </a:cxn>
              </a:cxnLst>
              <a:rect l="l" t="t" r="r" b="b"/>
              <a:pathLst>
                <a:path w="74496" h="93591">
                  <a:moveTo>
                    <a:pt x="519" y="63"/>
                  </a:moveTo>
                  <a:lnTo>
                    <a:pt x="73293" y="15294"/>
                  </a:lnTo>
                  <a:cubicBezTo>
                    <a:pt x="74296" y="15503"/>
                    <a:pt x="75015" y="16388"/>
                    <a:pt x="75015" y="17414"/>
                  </a:cubicBezTo>
                  <a:lnTo>
                    <a:pt x="75015" y="93655"/>
                  </a:lnTo>
                </a:path>
              </a:pathLst>
            </a:custGeom>
            <a:noFill/>
            <a:ln w="15875" cap="rnd">
              <a:solidFill>
                <a:schemeClr val="accent1"/>
              </a:solidFill>
              <a:prstDash val="solid"/>
              <a:miter/>
            </a:ln>
          </p:spPr>
          <p:txBody>
            <a:bodyPr rtlCol="0" anchor="ctr"/>
            <a:lstStyle/>
            <a:p>
              <a:endParaRPr lang="en-US" sz="1500"/>
            </a:p>
          </p:txBody>
        </p:sp>
        <p:sp>
          <p:nvSpPr>
            <p:cNvPr id="133" name="Freeform 58">
              <a:extLst>
                <a:ext uri="{FF2B5EF4-FFF2-40B4-BE49-F238E27FC236}">
                  <a16:creationId xmlns:a16="http://schemas.microsoft.com/office/drawing/2014/main" id="{56F07322-FD85-B3EE-7629-AF97E41C9A52}"/>
                </a:ext>
              </a:extLst>
            </p:cNvPr>
            <p:cNvSpPr>
              <a:spLocks noGrp="1" noRot="1" noMove="1" noResize="1" noEditPoints="1" noAdjustHandles="1" noChangeArrowheads="1" noChangeShapeType="1"/>
            </p:cNvSpPr>
            <p:nvPr/>
          </p:nvSpPr>
          <p:spPr>
            <a:xfrm flipV="1">
              <a:off x="9189155" y="3571923"/>
              <a:ext cx="61152" cy="72907"/>
            </a:xfrm>
            <a:custGeom>
              <a:avLst/>
              <a:gdLst>
                <a:gd name="connsiteX0" fmla="*/ 77037 w 76873"/>
                <a:gd name="connsiteY0" fmla="*/ 92270 h 91651"/>
                <a:gd name="connsiteX1" fmla="*/ 3896 w 76873"/>
                <a:gd name="connsiteY1" fmla="*/ 78913 h 91651"/>
                <a:gd name="connsiteX2" fmla="*/ 2120 w 76873"/>
                <a:gd name="connsiteY2" fmla="*/ 76838 h 91651"/>
                <a:gd name="connsiteX3" fmla="*/ 164 w 76873"/>
                <a:gd name="connsiteY3" fmla="*/ 619 h 91651"/>
              </a:gdLst>
              <a:ahLst/>
              <a:cxnLst>
                <a:cxn ang="0">
                  <a:pos x="connsiteX0" y="connsiteY0"/>
                </a:cxn>
                <a:cxn ang="0">
                  <a:pos x="connsiteX1" y="connsiteY1"/>
                </a:cxn>
                <a:cxn ang="0">
                  <a:pos x="connsiteX2" y="connsiteY2"/>
                </a:cxn>
                <a:cxn ang="0">
                  <a:pos x="connsiteX3" y="connsiteY3"/>
                </a:cxn>
              </a:cxnLst>
              <a:rect l="l" t="t" r="r" b="b"/>
              <a:pathLst>
                <a:path w="76873" h="91651">
                  <a:moveTo>
                    <a:pt x="77037" y="92270"/>
                  </a:moveTo>
                  <a:lnTo>
                    <a:pt x="3896" y="78913"/>
                  </a:lnTo>
                  <a:cubicBezTo>
                    <a:pt x="2888" y="78729"/>
                    <a:pt x="2146" y="77863"/>
                    <a:pt x="2120" y="76838"/>
                  </a:cubicBezTo>
                  <a:lnTo>
                    <a:pt x="164" y="619"/>
                  </a:lnTo>
                </a:path>
              </a:pathLst>
            </a:custGeom>
            <a:noFill/>
            <a:ln w="15875" cap="rnd">
              <a:solidFill>
                <a:schemeClr val="accent1"/>
              </a:solidFill>
              <a:prstDash val="solid"/>
              <a:miter/>
            </a:ln>
          </p:spPr>
          <p:txBody>
            <a:bodyPr rtlCol="0" anchor="ctr"/>
            <a:lstStyle/>
            <a:p>
              <a:endParaRPr lang="en-US" sz="1500"/>
            </a:p>
          </p:txBody>
        </p:sp>
      </p:grpSp>
      <p:grpSp>
        <p:nvGrpSpPr>
          <p:cNvPr id="134" name="Group 133">
            <a:extLst>
              <a:ext uri="{FF2B5EF4-FFF2-40B4-BE49-F238E27FC236}">
                <a16:creationId xmlns:a16="http://schemas.microsoft.com/office/drawing/2014/main" id="{6C326969-3DA4-ED8D-BAC5-6DAEB90A5501}"/>
              </a:ext>
            </a:extLst>
          </p:cNvPr>
          <p:cNvGrpSpPr>
            <a:grpSpLocks noGrp="1" noUngrp="1" noRot="1" noMove="1" noResize="1"/>
          </p:cNvGrpSpPr>
          <p:nvPr userDrawn="1"/>
        </p:nvGrpSpPr>
        <p:grpSpPr>
          <a:xfrm>
            <a:off x="9802931" y="2957205"/>
            <a:ext cx="552873" cy="570788"/>
            <a:chOff x="11842539" y="3008483"/>
            <a:chExt cx="663447" cy="684946"/>
          </a:xfrm>
        </p:grpSpPr>
        <p:sp>
          <p:nvSpPr>
            <p:cNvPr id="135" name="Freeform 60">
              <a:extLst>
                <a:ext uri="{FF2B5EF4-FFF2-40B4-BE49-F238E27FC236}">
                  <a16:creationId xmlns:a16="http://schemas.microsoft.com/office/drawing/2014/main" id="{87524D38-4BC7-42F5-E5D6-D1A3C587D2E0}"/>
                </a:ext>
              </a:extLst>
            </p:cNvPr>
            <p:cNvSpPr>
              <a:spLocks noGrp="1" noRot="1" noMove="1" noResize="1" noEditPoints="1" noAdjustHandles="1" noChangeArrowheads="1" noChangeShapeType="1"/>
            </p:cNvSpPr>
            <p:nvPr/>
          </p:nvSpPr>
          <p:spPr>
            <a:xfrm flipV="1">
              <a:off x="11842539" y="3112038"/>
              <a:ext cx="290682" cy="518285"/>
            </a:xfrm>
            <a:custGeom>
              <a:avLst/>
              <a:gdLst>
                <a:gd name="connsiteX0" fmla="*/ 56 w 365412"/>
                <a:gd name="connsiteY0" fmla="*/ 652078 h 651529"/>
                <a:gd name="connsiteX1" fmla="*/ 56 w 365412"/>
                <a:gd name="connsiteY1" fmla="*/ 56542 h 651529"/>
                <a:gd name="connsiteX2" fmla="*/ 56049 w 365412"/>
                <a:gd name="connsiteY2" fmla="*/ 549 h 651529"/>
                <a:gd name="connsiteX3" fmla="*/ 365468 w 365412"/>
                <a:gd name="connsiteY3" fmla="*/ 549 h 651529"/>
              </a:gdLst>
              <a:ahLst/>
              <a:cxnLst>
                <a:cxn ang="0">
                  <a:pos x="connsiteX0" y="connsiteY0"/>
                </a:cxn>
                <a:cxn ang="0">
                  <a:pos x="connsiteX1" y="connsiteY1"/>
                </a:cxn>
                <a:cxn ang="0">
                  <a:pos x="connsiteX2" y="connsiteY2"/>
                </a:cxn>
                <a:cxn ang="0">
                  <a:pos x="connsiteX3" y="connsiteY3"/>
                </a:cxn>
              </a:cxnLst>
              <a:rect l="l" t="t" r="r" b="b"/>
              <a:pathLst>
                <a:path w="365412" h="651529">
                  <a:moveTo>
                    <a:pt x="56" y="652078"/>
                  </a:moveTo>
                  <a:lnTo>
                    <a:pt x="56" y="56542"/>
                  </a:lnTo>
                  <a:cubicBezTo>
                    <a:pt x="56" y="25635"/>
                    <a:pt x="25124" y="549"/>
                    <a:pt x="56049" y="549"/>
                  </a:cubicBezTo>
                  <a:lnTo>
                    <a:pt x="365468" y="549"/>
                  </a:lnTo>
                </a:path>
              </a:pathLst>
            </a:custGeom>
            <a:noFill/>
            <a:ln w="15875" cap="rnd">
              <a:solidFill>
                <a:schemeClr val="accent1"/>
              </a:solidFill>
              <a:prstDash val="solid"/>
              <a:round/>
            </a:ln>
          </p:spPr>
          <p:txBody>
            <a:bodyPr rtlCol="0" anchor="ctr"/>
            <a:lstStyle/>
            <a:p>
              <a:endParaRPr lang="en-US" sz="1500"/>
            </a:p>
          </p:txBody>
        </p:sp>
        <p:sp>
          <p:nvSpPr>
            <p:cNvPr id="136" name="Freeform 61">
              <a:extLst>
                <a:ext uri="{FF2B5EF4-FFF2-40B4-BE49-F238E27FC236}">
                  <a16:creationId xmlns:a16="http://schemas.microsoft.com/office/drawing/2014/main" id="{D25F51F3-0117-8C52-7711-3BD4D0768CBD}"/>
                </a:ext>
              </a:extLst>
            </p:cNvPr>
            <p:cNvSpPr>
              <a:spLocks noGrp="1" noRot="1" noMove="1" noResize="1" noEditPoints="1" noAdjustHandles="1" noChangeArrowheads="1" noChangeShapeType="1"/>
            </p:cNvSpPr>
            <p:nvPr/>
          </p:nvSpPr>
          <p:spPr>
            <a:xfrm flipV="1">
              <a:off x="11842539" y="3008483"/>
              <a:ext cx="476169" cy="241454"/>
            </a:xfrm>
            <a:custGeom>
              <a:avLst/>
              <a:gdLst>
                <a:gd name="connsiteX0" fmla="*/ 78 w 598585"/>
                <a:gd name="connsiteY0" fmla="*/ 225494 h 303528"/>
                <a:gd name="connsiteX1" fmla="*/ 78 w 598585"/>
                <a:gd name="connsiteY1" fmla="*/ 247704 h 303528"/>
                <a:gd name="connsiteX2" fmla="*/ 56071 w 598585"/>
                <a:gd name="connsiteY2" fmla="*/ 303698 h 303528"/>
                <a:gd name="connsiteX3" fmla="*/ 443625 w 598585"/>
                <a:gd name="connsiteY3" fmla="*/ 303698 h 303528"/>
                <a:gd name="connsiteX4" fmla="*/ 598663 w 598585"/>
                <a:gd name="connsiteY4" fmla="*/ 148642 h 303528"/>
                <a:gd name="connsiteX5" fmla="*/ 598663 w 598585"/>
                <a:gd name="connsiteY5" fmla="*/ 169 h 30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8585" h="303528">
                  <a:moveTo>
                    <a:pt x="78" y="225494"/>
                  </a:moveTo>
                  <a:lnTo>
                    <a:pt x="78" y="247704"/>
                  </a:lnTo>
                  <a:cubicBezTo>
                    <a:pt x="78" y="278629"/>
                    <a:pt x="25147" y="303698"/>
                    <a:pt x="56071" y="303698"/>
                  </a:cubicBezTo>
                  <a:lnTo>
                    <a:pt x="443625" y="303698"/>
                  </a:lnTo>
                  <a:lnTo>
                    <a:pt x="598663" y="148642"/>
                  </a:lnTo>
                  <a:lnTo>
                    <a:pt x="598663" y="169"/>
                  </a:lnTo>
                </a:path>
              </a:pathLst>
            </a:custGeom>
            <a:noFill/>
            <a:ln w="15875" cap="rnd">
              <a:solidFill>
                <a:schemeClr val="accent1"/>
              </a:solidFill>
              <a:prstDash val="solid"/>
              <a:round/>
            </a:ln>
          </p:spPr>
          <p:txBody>
            <a:bodyPr rtlCol="0" anchor="ctr"/>
            <a:lstStyle/>
            <a:p>
              <a:endParaRPr lang="en-US" sz="1500"/>
            </a:p>
          </p:txBody>
        </p:sp>
        <p:sp>
          <p:nvSpPr>
            <p:cNvPr id="137" name="Freeform 62">
              <a:extLst>
                <a:ext uri="{FF2B5EF4-FFF2-40B4-BE49-F238E27FC236}">
                  <a16:creationId xmlns:a16="http://schemas.microsoft.com/office/drawing/2014/main" id="{36984809-B2DD-5EB9-A55B-1EA71221F22A}"/>
                </a:ext>
              </a:extLst>
            </p:cNvPr>
            <p:cNvSpPr>
              <a:spLocks noGrp="1" noRot="1" noMove="1" noResize="1" noEditPoints="1" noAdjustHandles="1" noChangeArrowheads="1" noChangeShapeType="1"/>
            </p:cNvSpPr>
            <p:nvPr/>
          </p:nvSpPr>
          <p:spPr>
            <a:xfrm flipV="1">
              <a:off x="12195379" y="3008483"/>
              <a:ext cx="123340" cy="123340"/>
            </a:xfrm>
            <a:custGeom>
              <a:avLst/>
              <a:gdLst>
                <a:gd name="connsiteX0" fmla="*/ 155515 w 155049"/>
                <a:gd name="connsiteY0" fmla="*/ 25 h 155049"/>
                <a:gd name="connsiteX1" fmla="*/ 56458 w 155049"/>
                <a:gd name="connsiteY1" fmla="*/ 25 h 155049"/>
                <a:gd name="connsiteX2" fmla="*/ 466 w 155049"/>
                <a:gd name="connsiteY2" fmla="*/ 56017 h 155049"/>
                <a:gd name="connsiteX3" fmla="*/ 466 w 155049"/>
                <a:gd name="connsiteY3" fmla="*/ 155074 h 155049"/>
              </a:gdLst>
              <a:ahLst/>
              <a:cxnLst>
                <a:cxn ang="0">
                  <a:pos x="connsiteX0" y="connsiteY0"/>
                </a:cxn>
                <a:cxn ang="0">
                  <a:pos x="connsiteX1" y="connsiteY1"/>
                </a:cxn>
                <a:cxn ang="0">
                  <a:pos x="connsiteX2" y="connsiteY2"/>
                </a:cxn>
                <a:cxn ang="0">
                  <a:pos x="connsiteX3" y="connsiteY3"/>
                </a:cxn>
              </a:cxnLst>
              <a:rect l="l" t="t" r="r" b="b"/>
              <a:pathLst>
                <a:path w="155049" h="155049">
                  <a:moveTo>
                    <a:pt x="155515" y="25"/>
                  </a:moveTo>
                  <a:lnTo>
                    <a:pt x="56458" y="25"/>
                  </a:lnTo>
                  <a:cubicBezTo>
                    <a:pt x="25537" y="25"/>
                    <a:pt x="466" y="25095"/>
                    <a:pt x="466" y="56017"/>
                  </a:cubicBezTo>
                  <a:lnTo>
                    <a:pt x="466" y="155074"/>
                  </a:lnTo>
                </a:path>
              </a:pathLst>
            </a:custGeom>
            <a:noFill/>
            <a:ln w="15875" cap="rnd">
              <a:solidFill>
                <a:schemeClr val="accent1"/>
              </a:solidFill>
              <a:prstDash val="solid"/>
              <a:round/>
            </a:ln>
          </p:spPr>
          <p:txBody>
            <a:bodyPr rtlCol="0" anchor="ctr"/>
            <a:lstStyle/>
            <a:p>
              <a:endParaRPr lang="en-US" sz="1500"/>
            </a:p>
          </p:txBody>
        </p:sp>
        <p:sp>
          <p:nvSpPr>
            <p:cNvPr id="138" name="Freeform 63">
              <a:extLst>
                <a:ext uri="{FF2B5EF4-FFF2-40B4-BE49-F238E27FC236}">
                  <a16:creationId xmlns:a16="http://schemas.microsoft.com/office/drawing/2014/main" id="{0B28C48D-287B-F3A3-1D2E-2A53DD48C49E}"/>
                </a:ext>
              </a:extLst>
            </p:cNvPr>
            <p:cNvSpPr>
              <a:spLocks noGrp="1" noRot="1" noMove="1" noResize="1" noEditPoints="1" noAdjustHandles="1" noChangeArrowheads="1" noChangeShapeType="1"/>
            </p:cNvSpPr>
            <p:nvPr/>
          </p:nvSpPr>
          <p:spPr>
            <a:xfrm flipV="1">
              <a:off x="12132381" y="3249937"/>
              <a:ext cx="373605" cy="443492"/>
            </a:xfrm>
            <a:custGeom>
              <a:avLst/>
              <a:gdLst>
                <a:gd name="connsiteX0" fmla="*/ 470272 w 469654"/>
                <a:gd name="connsiteY0" fmla="*/ 378800 h 557508"/>
                <a:gd name="connsiteX1" fmla="*/ 470272 w 469654"/>
                <a:gd name="connsiteY1" fmla="*/ 93740 h 557508"/>
                <a:gd name="connsiteX2" fmla="*/ 377065 w 469654"/>
                <a:gd name="connsiteY2" fmla="*/ 516 h 557508"/>
                <a:gd name="connsiteX3" fmla="*/ 93841 w 469654"/>
                <a:gd name="connsiteY3" fmla="*/ 516 h 557508"/>
                <a:gd name="connsiteX4" fmla="*/ 617 w 469654"/>
                <a:gd name="connsiteY4" fmla="*/ 93740 h 557508"/>
                <a:gd name="connsiteX5" fmla="*/ 617 w 469654"/>
                <a:gd name="connsiteY5" fmla="*/ 464817 h 557508"/>
                <a:gd name="connsiteX6" fmla="*/ 93841 w 469654"/>
                <a:gd name="connsiteY6" fmla="*/ 558024 h 557508"/>
                <a:gd name="connsiteX7" fmla="*/ 377065 w 469654"/>
                <a:gd name="connsiteY7" fmla="*/ 558024 h 557508"/>
                <a:gd name="connsiteX8" fmla="*/ 470272 w 469654"/>
                <a:gd name="connsiteY8" fmla="*/ 464817 h 557508"/>
                <a:gd name="connsiteX9" fmla="*/ 470272 w 469654"/>
                <a:gd name="connsiteY9" fmla="*/ 430774 h 557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9654" h="557508">
                  <a:moveTo>
                    <a:pt x="470272" y="378800"/>
                  </a:moveTo>
                  <a:lnTo>
                    <a:pt x="470272" y="93740"/>
                  </a:lnTo>
                  <a:cubicBezTo>
                    <a:pt x="470272" y="42251"/>
                    <a:pt x="428537" y="516"/>
                    <a:pt x="377065" y="516"/>
                  </a:cubicBezTo>
                  <a:lnTo>
                    <a:pt x="93841" y="516"/>
                  </a:lnTo>
                  <a:cubicBezTo>
                    <a:pt x="42352" y="516"/>
                    <a:pt x="617" y="42251"/>
                    <a:pt x="617" y="93740"/>
                  </a:cubicBezTo>
                  <a:lnTo>
                    <a:pt x="617" y="464817"/>
                  </a:lnTo>
                  <a:cubicBezTo>
                    <a:pt x="617" y="516289"/>
                    <a:pt x="42352" y="558024"/>
                    <a:pt x="93841" y="558024"/>
                  </a:cubicBezTo>
                  <a:lnTo>
                    <a:pt x="377065" y="558024"/>
                  </a:lnTo>
                  <a:cubicBezTo>
                    <a:pt x="428537" y="558024"/>
                    <a:pt x="470272" y="516289"/>
                    <a:pt x="470272" y="464817"/>
                  </a:cubicBezTo>
                  <a:lnTo>
                    <a:pt x="470272" y="430774"/>
                  </a:lnTo>
                </a:path>
              </a:pathLst>
            </a:custGeom>
            <a:noFill/>
            <a:ln w="15875" cap="rnd">
              <a:solidFill>
                <a:schemeClr val="accent1"/>
              </a:solidFill>
              <a:prstDash val="solid"/>
              <a:round/>
            </a:ln>
          </p:spPr>
          <p:txBody>
            <a:bodyPr rtlCol="0" anchor="ctr"/>
            <a:lstStyle/>
            <a:p>
              <a:endParaRPr lang="en-US" sz="1500"/>
            </a:p>
          </p:txBody>
        </p:sp>
        <p:sp>
          <p:nvSpPr>
            <p:cNvPr id="139" name="Freeform 64">
              <a:extLst>
                <a:ext uri="{FF2B5EF4-FFF2-40B4-BE49-F238E27FC236}">
                  <a16:creationId xmlns:a16="http://schemas.microsoft.com/office/drawing/2014/main" id="{3280EE22-53B1-9482-0C6E-71B4B906479F}"/>
                </a:ext>
              </a:extLst>
            </p:cNvPr>
            <p:cNvSpPr>
              <a:spLocks noGrp="1" noRot="1" noMove="1" noResize="1" noEditPoints="1" noAdjustHandles="1" noChangeArrowheads="1" noChangeShapeType="1"/>
            </p:cNvSpPr>
            <p:nvPr/>
          </p:nvSpPr>
          <p:spPr>
            <a:xfrm flipV="1">
              <a:off x="12187513" y="3305062"/>
              <a:ext cx="263351" cy="84192"/>
            </a:xfrm>
            <a:custGeom>
              <a:avLst/>
              <a:gdLst>
                <a:gd name="connsiteX0" fmla="*/ 331633 w 331055"/>
                <a:gd name="connsiteY0" fmla="*/ 82283 h 105836"/>
                <a:gd name="connsiteX1" fmla="*/ 331633 w 331055"/>
                <a:gd name="connsiteY1" fmla="*/ 20607 h 105836"/>
                <a:gd name="connsiteX2" fmla="*/ 311380 w 331055"/>
                <a:gd name="connsiteY2" fmla="*/ 354 h 105836"/>
                <a:gd name="connsiteX3" fmla="*/ 20831 w 331055"/>
                <a:gd name="connsiteY3" fmla="*/ 354 h 105836"/>
                <a:gd name="connsiteX4" fmla="*/ 577 w 331055"/>
                <a:gd name="connsiteY4" fmla="*/ 20607 h 105836"/>
                <a:gd name="connsiteX5" fmla="*/ 577 w 331055"/>
                <a:gd name="connsiteY5" fmla="*/ 82283 h 105836"/>
                <a:gd name="connsiteX6" fmla="*/ 24485 w 331055"/>
                <a:gd name="connsiteY6" fmla="*/ 106191 h 105836"/>
                <a:gd name="connsiteX7" fmla="*/ 307707 w 331055"/>
                <a:gd name="connsiteY7" fmla="*/ 106191 h 105836"/>
                <a:gd name="connsiteX8" fmla="*/ 331633 w 331055"/>
                <a:gd name="connsiteY8" fmla="*/ 82283 h 105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055" h="105836">
                  <a:moveTo>
                    <a:pt x="331633" y="82283"/>
                  </a:moveTo>
                  <a:lnTo>
                    <a:pt x="331633" y="20607"/>
                  </a:lnTo>
                  <a:cubicBezTo>
                    <a:pt x="331633" y="9422"/>
                    <a:pt x="322565" y="354"/>
                    <a:pt x="311380" y="354"/>
                  </a:cubicBezTo>
                  <a:lnTo>
                    <a:pt x="20831" y="354"/>
                  </a:lnTo>
                  <a:cubicBezTo>
                    <a:pt x="9645" y="354"/>
                    <a:pt x="577" y="9422"/>
                    <a:pt x="577" y="20607"/>
                  </a:cubicBezTo>
                  <a:lnTo>
                    <a:pt x="577" y="82283"/>
                  </a:lnTo>
                  <a:cubicBezTo>
                    <a:pt x="577" y="95488"/>
                    <a:pt x="11282" y="106191"/>
                    <a:pt x="24485" y="106191"/>
                  </a:cubicBezTo>
                  <a:lnTo>
                    <a:pt x="307707" y="106191"/>
                  </a:lnTo>
                  <a:cubicBezTo>
                    <a:pt x="320909" y="106191"/>
                    <a:pt x="331633" y="95467"/>
                    <a:pt x="331633" y="82283"/>
                  </a:cubicBezTo>
                  <a:close/>
                </a:path>
              </a:pathLst>
            </a:custGeom>
            <a:noFill/>
            <a:ln w="15875" cap="rnd">
              <a:solidFill>
                <a:schemeClr val="accent1"/>
              </a:solidFill>
              <a:prstDash val="solid"/>
              <a:round/>
            </a:ln>
          </p:spPr>
          <p:txBody>
            <a:bodyPr rtlCol="0" anchor="ctr"/>
            <a:lstStyle/>
            <a:p>
              <a:endParaRPr lang="en-US" sz="1500"/>
            </a:p>
          </p:txBody>
        </p:sp>
        <p:sp>
          <p:nvSpPr>
            <p:cNvPr id="140" name="Freeform 65">
              <a:extLst>
                <a:ext uri="{FF2B5EF4-FFF2-40B4-BE49-F238E27FC236}">
                  <a16:creationId xmlns:a16="http://schemas.microsoft.com/office/drawing/2014/main" id="{62BDFAB8-77CF-CCA1-17CE-F64D409B3621}"/>
                </a:ext>
              </a:extLst>
            </p:cNvPr>
            <p:cNvSpPr>
              <a:spLocks noGrp="1" noRot="1" noMove="1" noResize="1" noEditPoints="1" noAdjustHandles="1" noChangeArrowheads="1" noChangeShapeType="1"/>
            </p:cNvSpPr>
            <p:nvPr/>
          </p:nvSpPr>
          <p:spPr>
            <a:xfrm flipV="1">
              <a:off x="12187514" y="3440576"/>
              <a:ext cx="263350" cy="197723"/>
            </a:xfrm>
            <a:custGeom>
              <a:avLst/>
              <a:gdLst>
                <a:gd name="connsiteX0" fmla="*/ 20650 w 331053"/>
                <a:gd name="connsiteY0" fmla="*/ 249151 h 248555"/>
                <a:gd name="connsiteX1" fmla="*/ 311199 w 331053"/>
                <a:gd name="connsiteY1" fmla="*/ 249151 h 248555"/>
                <a:gd name="connsiteX2" fmla="*/ 331452 w 331053"/>
                <a:gd name="connsiteY2" fmla="*/ 228898 h 248555"/>
                <a:gd name="connsiteX3" fmla="*/ 331452 w 331053"/>
                <a:gd name="connsiteY3" fmla="*/ 24521 h 248555"/>
                <a:gd name="connsiteX4" fmla="*/ 307528 w 331053"/>
                <a:gd name="connsiteY4" fmla="*/ 595 h 248555"/>
                <a:gd name="connsiteX5" fmla="*/ 24306 w 331053"/>
                <a:gd name="connsiteY5" fmla="*/ 595 h 248555"/>
                <a:gd name="connsiteX6" fmla="*/ 398 w 331053"/>
                <a:gd name="connsiteY6" fmla="*/ 24521 h 248555"/>
                <a:gd name="connsiteX7" fmla="*/ 398 w 331053"/>
                <a:gd name="connsiteY7" fmla="*/ 228898 h 248555"/>
                <a:gd name="connsiteX8" fmla="*/ 20650 w 331053"/>
                <a:gd name="connsiteY8" fmla="*/ 249151 h 248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1053" h="248555">
                  <a:moveTo>
                    <a:pt x="20650" y="249151"/>
                  </a:moveTo>
                  <a:lnTo>
                    <a:pt x="311199" y="249151"/>
                  </a:lnTo>
                  <a:cubicBezTo>
                    <a:pt x="322386" y="249151"/>
                    <a:pt x="331452" y="240085"/>
                    <a:pt x="331452" y="228898"/>
                  </a:cubicBezTo>
                  <a:lnTo>
                    <a:pt x="331452" y="24521"/>
                  </a:lnTo>
                  <a:cubicBezTo>
                    <a:pt x="331452" y="11307"/>
                    <a:pt x="320742" y="595"/>
                    <a:pt x="307528" y="595"/>
                  </a:cubicBezTo>
                  <a:lnTo>
                    <a:pt x="24306" y="595"/>
                  </a:lnTo>
                  <a:cubicBezTo>
                    <a:pt x="11122" y="595"/>
                    <a:pt x="398" y="11319"/>
                    <a:pt x="398" y="24521"/>
                  </a:cubicBezTo>
                  <a:lnTo>
                    <a:pt x="398" y="228898"/>
                  </a:lnTo>
                  <a:cubicBezTo>
                    <a:pt x="398" y="240085"/>
                    <a:pt x="9464" y="249151"/>
                    <a:pt x="20650" y="249151"/>
                  </a:cubicBezTo>
                  <a:close/>
                </a:path>
              </a:pathLst>
            </a:custGeom>
            <a:noFill/>
            <a:ln w="15875" cap="rnd">
              <a:solidFill>
                <a:schemeClr val="accent1"/>
              </a:solidFill>
              <a:prstDash val="solid"/>
              <a:round/>
            </a:ln>
          </p:spPr>
          <p:txBody>
            <a:bodyPr rtlCol="0" anchor="ctr"/>
            <a:lstStyle/>
            <a:p>
              <a:endParaRPr lang="en-US" sz="1500"/>
            </a:p>
          </p:txBody>
        </p:sp>
        <p:sp>
          <p:nvSpPr>
            <p:cNvPr id="141" name="Freeform 66">
              <a:extLst>
                <a:ext uri="{FF2B5EF4-FFF2-40B4-BE49-F238E27FC236}">
                  <a16:creationId xmlns:a16="http://schemas.microsoft.com/office/drawing/2014/main" id="{800F4558-3784-EEB2-AD13-6893DB61CF89}"/>
                </a:ext>
              </a:extLst>
            </p:cNvPr>
            <p:cNvSpPr>
              <a:spLocks noGrp="1" noRot="1" noMove="1" noResize="1" noEditPoints="1" noAdjustHandles="1" noChangeArrowheads="1" noChangeShapeType="1"/>
            </p:cNvSpPr>
            <p:nvPr/>
          </p:nvSpPr>
          <p:spPr>
            <a:xfrm flipV="1">
              <a:off x="12187514" y="3506440"/>
              <a:ext cx="263351" cy="1033"/>
            </a:xfrm>
            <a:custGeom>
              <a:avLst/>
              <a:gdLst>
                <a:gd name="connsiteX0" fmla="*/ 386 w 331055"/>
                <a:gd name="connsiteY0" fmla="*/ 492 h 1299"/>
                <a:gd name="connsiteX1" fmla="*/ 331442 w 331055"/>
                <a:gd name="connsiteY1" fmla="*/ 492 h 1299"/>
              </a:gdLst>
              <a:ahLst/>
              <a:cxnLst>
                <a:cxn ang="0">
                  <a:pos x="connsiteX0" y="connsiteY0"/>
                </a:cxn>
                <a:cxn ang="0">
                  <a:pos x="connsiteX1" y="connsiteY1"/>
                </a:cxn>
              </a:cxnLst>
              <a:rect l="l" t="t" r="r" b="b"/>
              <a:pathLst>
                <a:path w="331055" h="1299">
                  <a:moveTo>
                    <a:pt x="386" y="492"/>
                  </a:moveTo>
                  <a:lnTo>
                    <a:pt x="331442" y="492"/>
                  </a:lnTo>
                </a:path>
              </a:pathLst>
            </a:custGeom>
            <a:noFill/>
            <a:ln w="15875" cap="rnd">
              <a:solidFill>
                <a:schemeClr val="accent1"/>
              </a:solidFill>
              <a:prstDash val="solid"/>
              <a:round/>
            </a:ln>
          </p:spPr>
          <p:txBody>
            <a:bodyPr rtlCol="0" anchor="ctr"/>
            <a:lstStyle/>
            <a:p>
              <a:endParaRPr lang="en-US" sz="1500"/>
            </a:p>
          </p:txBody>
        </p:sp>
        <p:sp>
          <p:nvSpPr>
            <p:cNvPr id="142" name="Freeform 67">
              <a:extLst>
                <a:ext uri="{FF2B5EF4-FFF2-40B4-BE49-F238E27FC236}">
                  <a16:creationId xmlns:a16="http://schemas.microsoft.com/office/drawing/2014/main" id="{974CE3B0-9599-6E41-4085-ECF9A163DA2B}"/>
                </a:ext>
              </a:extLst>
            </p:cNvPr>
            <p:cNvSpPr>
              <a:spLocks noGrp="1" noRot="1" noMove="1" noResize="1" noEditPoints="1" noAdjustHandles="1" noChangeArrowheads="1" noChangeShapeType="1"/>
            </p:cNvSpPr>
            <p:nvPr/>
          </p:nvSpPr>
          <p:spPr>
            <a:xfrm flipV="1">
              <a:off x="12187514" y="3572435"/>
              <a:ext cx="263351" cy="1033"/>
            </a:xfrm>
            <a:custGeom>
              <a:avLst/>
              <a:gdLst>
                <a:gd name="connsiteX0" fmla="*/ 386 w 331055"/>
                <a:gd name="connsiteY0" fmla="*/ 556 h 1299"/>
                <a:gd name="connsiteX1" fmla="*/ 331442 w 331055"/>
                <a:gd name="connsiteY1" fmla="*/ 556 h 1299"/>
              </a:gdLst>
              <a:ahLst/>
              <a:cxnLst>
                <a:cxn ang="0">
                  <a:pos x="connsiteX0" y="connsiteY0"/>
                </a:cxn>
                <a:cxn ang="0">
                  <a:pos x="connsiteX1" y="connsiteY1"/>
                </a:cxn>
              </a:cxnLst>
              <a:rect l="l" t="t" r="r" b="b"/>
              <a:pathLst>
                <a:path w="331055" h="1299">
                  <a:moveTo>
                    <a:pt x="386" y="556"/>
                  </a:moveTo>
                  <a:lnTo>
                    <a:pt x="331442" y="556"/>
                  </a:lnTo>
                </a:path>
              </a:pathLst>
            </a:custGeom>
            <a:noFill/>
            <a:ln w="15875" cap="rnd">
              <a:solidFill>
                <a:schemeClr val="accent1"/>
              </a:solidFill>
              <a:prstDash val="solid"/>
              <a:round/>
            </a:ln>
          </p:spPr>
          <p:txBody>
            <a:bodyPr rtlCol="0" anchor="ctr"/>
            <a:lstStyle/>
            <a:p>
              <a:endParaRPr lang="en-US" sz="1500"/>
            </a:p>
          </p:txBody>
        </p:sp>
        <p:sp>
          <p:nvSpPr>
            <p:cNvPr id="143" name="Freeform 68">
              <a:extLst>
                <a:ext uri="{FF2B5EF4-FFF2-40B4-BE49-F238E27FC236}">
                  <a16:creationId xmlns:a16="http://schemas.microsoft.com/office/drawing/2014/main" id="{9921F896-6217-D2EE-891C-EB56FC8BD94A}"/>
                </a:ext>
              </a:extLst>
            </p:cNvPr>
            <p:cNvSpPr>
              <a:spLocks noGrp="1" noRot="1" noMove="1" noResize="1" noEditPoints="1" noAdjustHandles="1" noChangeArrowheads="1" noChangeShapeType="1"/>
            </p:cNvSpPr>
            <p:nvPr/>
          </p:nvSpPr>
          <p:spPr>
            <a:xfrm flipV="1">
              <a:off x="12386294" y="3440576"/>
              <a:ext cx="1033" cy="197723"/>
            </a:xfrm>
            <a:custGeom>
              <a:avLst/>
              <a:gdLst>
                <a:gd name="connsiteX0" fmla="*/ 546 w 1299"/>
                <a:gd name="connsiteY0" fmla="*/ 249151 h 248555"/>
                <a:gd name="connsiteX1" fmla="*/ 546 w 1299"/>
                <a:gd name="connsiteY1" fmla="*/ 595 h 248555"/>
              </a:gdLst>
              <a:ahLst/>
              <a:cxnLst>
                <a:cxn ang="0">
                  <a:pos x="connsiteX0" y="connsiteY0"/>
                </a:cxn>
                <a:cxn ang="0">
                  <a:pos x="connsiteX1" y="connsiteY1"/>
                </a:cxn>
              </a:cxnLst>
              <a:rect l="l" t="t" r="r" b="b"/>
              <a:pathLst>
                <a:path w="1299" h="248555">
                  <a:moveTo>
                    <a:pt x="546" y="249151"/>
                  </a:moveTo>
                  <a:lnTo>
                    <a:pt x="546" y="595"/>
                  </a:lnTo>
                </a:path>
              </a:pathLst>
            </a:custGeom>
            <a:noFill/>
            <a:ln w="15875" cap="rnd">
              <a:solidFill>
                <a:schemeClr val="accent1"/>
              </a:solidFill>
              <a:prstDash val="solid"/>
              <a:round/>
            </a:ln>
          </p:spPr>
          <p:txBody>
            <a:bodyPr rtlCol="0" anchor="ctr"/>
            <a:lstStyle/>
            <a:p>
              <a:endParaRPr lang="en-US" sz="1500"/>
            </a:p>
          </p:txBody>
        </p:sp>
        <p:sp>
          <p:nvSpPr>
            <p:cNvPr id="144" name="Freeform 69">
              <a:extLst>
                <a:ext uri="{FF2B5EF4-FFF2-40B4-BE49-F238E27FC236}">
                  <a16:creationId xmlns:a16="http://schemas.microsoft.com/office/drawing/2014/main" id="{A8B8DA72-0279-E59A-CBF4-F278FA77296E}"/>
                </a:ext>
              </a:extLst>
            </p:cNvPr>
            <p:cNvSpPr>
              <a:spLocks noGrp="1" noRot="1" noMove="1" noResize="1" noEditPoints="1" noAdjustHandles="1" noChangeArrowheads="1" noChangeShapeType="1"/>
            </p:cNvSpPr>
            <p:nvPr/>
          </p:nvSpPr>
          <p:spPr>
            <a:xfrm flipV="1">
              <a:off x="12319189" y="3440576"/>
              <a:ext cx="1033" cy="197723"/>
            </a:xfrm>
            <a:custGeom>
              <a:avLst/>
              <a:gdLst>
                <a:gd name="connsiteX0" fmla="*/ 482 w 1299"/>
                <a:gd name="connsiteY0" fmla="*/ 249151 h 248555"/>
                <a:gd name="connsiteX1" fmla="*/ 482 w 1299"/>
                <a:gd name="connsiteY1" fmla="*/ 595 h 248555"/>
              </a:gdLst>
              <a:ahLst/>
              <a:cxnLst>
                <a:cxn ang="0">
                  <a:pos x="connsiteX0" y="connsiteY0"/>
                </a:cxn>
                <a:cxn ang="0">
                  <a:pos x="connsiteX1" y="connsiteY1"/>
                </a:cxn>
              </a:cxnLst>
              <a:rect l="l" t="t" r="r" b="b"/>
              <a:pathLst>
                <a:path w="1299" h="248555">
                  <a:moveTo>
                    <a:pt x="482" y="249151"/>
                  </a:moveTo>
                  <a:lnTo>
                    <a:pt x="482" y="595"/>
                  </a:lnTo>
                </a:path>
              </a:pathLst>
            </a:custGeom>
            <a:noFill/>
            <a:ln w="15875" cap="rnd">
              <a:solidFill>
                <a:schemeClr val="accent1"/>
              </a:solidFill>
              <a:prstDash val="solid"/>
              <a:round/>
            </a:ln>
          </p:spPr>
          <p:txBody>
            <a:bodyPr rtlCol="0" anchor="ctr"/>
            <a:lstStyle/>
            <a:p>
              <a:endParaRPr lang="en-US" sz="1500"/>
            </a:p>
          </p:txBody>
        </p:sp>
        <p:sp>
          <p:nvSpPr>
            <p:cNvPr id="145" name="Freeform 70">
              <a:extLst>
                <a:ext uri="{FF2B5EF4-FFF2-40B4-BE49-F238E27FC236}">
                  <a16:creationId xmlns:a16="http://schemas.microsoft.com/office/drawing/2014/main" id="{89ECD5EE-C0A3-C1B8-93C9-16D0BD4180CD}"/>
                </a:ext>
              </a:extLst>
            </p:cNvPr>
            <p:cNvSpPr>
              <a:spLocks noGrp="1" noRot="1" noMove="1" noResize="1" noEditPoints="1" noAdjustHandles="1" noChangeArrowheads="1" noChangeShapeType="1"/>
            </p:cNvSpPr>
            <p:nvPr/>
          </p:nvSpPr>
          <p:spPr>
            <a:xfrm flipV="1">
              <a:off x="12252085" y="3440576"/>
              <a:ext cx="1033" cy="197723"/>
            </a:xfrm>
            <a:custGeom>
              <a:avLst/>
              <a:gdLst>
                <a:gd name="connsiteX0" fmla="*/ 417 w 1299"/>
                <a:gd name="connsiteY0" fmla="*/ 249151 h 248555"/>
                <a:gd name="connsiteX1" fmla="*/ 417 w 1299"/>
                <a:gd name="connsiteY1" fmla="*/ 595 h 248555"/>
              </a:gdLst>
              <a:ahLst/>
              <a:cxnLst>
                <a:cxn ang="0">
                  <a:pos x="connsiteX0" y="connsiteY0"/>
                </a:cxn>
                <a:cxn ang="0">
                  <a:pos x="connsiteX1" y="connsiteY1"/>
                </a:cxn>
              </a:cxnLst>
              <a:rect l="l" t="t" r="r" b="b"/>
              <a:pathLst>
                <a:path w="1299" h="248555">
                  <a:moveTo>
                    <a:pt x="417" y="249151"/>
                  </a:moveTo>
                  <a:lnTo>
                    <a:pt x="417" y="595"/>
                  </a:lnTo>
                </a:path>
              </a:pathLst>
            </a:custGeom>
            <a:noFill/>
            <a:ln w="15875" cap="rnd">
              <a:solidFill>
                <a:schemeClr val="accent1"/>
              </a:solidFill>
              <a:prstDash val="solid"/>
              <a:round/>
            </a:ln>
          </p:spPr>
          <p:txBody>
            <a:bodyPr rtlCol="0" anchor="ctr"/>
            <a:lstStyle/>
            <a:p>
              <a:endParaRPr lang="en-US" sz="1500"/>
            </a:p>
          </p:txBody>
        </p:sp>
        <p:sp>
          <p:nvSpPr>
            <p:cNvPr id="146" name="Freeform 71">
              <a:extLst>
                <a:ext uri="{FF2B5EF4-FFF2-40B4-BE49-F238E27FC236}">
                  <a16:creationId xmlns:a16="http://schemas.microsoft.com/office/drawing/2014/main" id="{66C50B3B-CFEE-5544-2D29-34B3660565A9}"/>
                </a:ext>
              </a:extLst>
            </p:cNvPr>
            <p:cNvSpPr>
              <a:spLocks noGrp="1" noRot="1" noMove="1" noResize="1" noEditPoints="1" noAdjustHandles="1" noChangeArrowheads="1" noChangeShapeType="1"/>
            </p:cNvSpPr>
            <p:nvPr/>
          </p:nvSpPr>
          <p:spPr>
            <a:xfrm flipV="1">
              <a:off x="11929255" y="3083031"/>
              <a:ext cx="94973" cy="176248"/>
            </a:xfrm>
            <a:custGeom>
              <a:avLst/>
              <a:gdLst>
                <a:gd name="connsiteX0" fmla="*/ 103103 w 119389"/>
                <a:gd name="connsiteY0" fmla="*/ 207640 h 221559"/>
                <a:gd name="connsiteX1" fmla="*/ 40282 w 119389"/>
                <a:gd name="connsiteY1" fmla="*/ 218518 h 221559"/>
                <a:gd name="connsiteX2" fmla="*/ 20175 w 119389"/>
                <a:gd name="connsiteY2" fmla="*/ 140666 h 221559"/>
                <a:gd name="connsiteX3" fmla="*/ 82691 w 119389"/>
                <a:gd name="connsiteY3" fmla="*/ 111067 h 221559"/>
                <a:gd name="connsiteX4" fmla="*/ 58473 w 119389"/>
                <a:gd name="connsiteY4" fmla="*/ 234 h 221559"/>
                <a:gd name="connsiteX5" fmla="*/ 175 w 119389"/>
                <a:gd name="connsiteY5" fmla="*/ 15925 h 221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389" h="221559">
                  <a:moveTo>
                    <a:pt x="103103" y="207640"/>
                  </a:moveTo>
                  <a:cubicBezTo>
                    <a:pt x="98950" y="211095"/>
                    <a:pt x="75169" y="229029"/>
                    <a:pt x="40282" y="218518"/>
                  </a:cubicBezTo>
                  <a:cubicBezTo>
                    <a:pt x="4933" y="207870"/>
                    <a:pt x="-3844" y="159505"/>
                    <a:pt x="20175" y="140666"/>
                  </a:cubicBezTo>
                  <a:cubicBezTo>
                    <a:pt x="33969" y="129849"/>
                    <a:pt x="54722" y="120954"/>
                    <a:pt x="82691" y="111067"/>
                  </a:cubicBezTo>
                  <a:cubicBezTo>
                    <a:pt x="145290" y="88938"/>
                    <a:pt x="122150" y="657"/>
                    <a:pt x="58473" y="234"/>
                  </a:cubicBezTo>
                  <a:cubicBezTo>
                    <a:pt x="33622" y="68"/>
                    <a:pt x="22004" y="1646"/>
                    <a:pt x="175" y="15925"/>
                  </a:cubicBezTo>
                </a:path>
              </a:pathLst>
            </a:custGeom>
            <a:noFill/>
            <a:ln w="15875" cap="rnd">
              <a:solidFill>
                <a:schemeClr val="accent1"/>
              </a:solidFill>
              <a:prstDash val="solid"/>
              <a:round/>
            </a:ln>
          </p:spPr>
          <p:txBody>
            <a:bodyPr rtlCol="0" anchor="ctr"/>
            <a:lstStyle/>
            <a:p>
              <a:endParaRPr lang="en-US" sz="1500"/>
            </a:p>
          </p:txBody>
        </p:sp>
        <p:sp>
          <p:nvSpPr>
            <p:cNvPr id="147" name="Freeform 72">
              <a:extLst>
                <a:ext uri="{FF2B5EF4-FFF2-40B4-BE49-F238E27FC236}">
                  <a16:creationId xmlns:a16="http://schemas.microsoft.com/office/drawing/2014/main" id="{30BFB464-2859-A0A5-B80D-84D1B3BEDDD0}"/>
                </a:ext>
              </a:extLst>
            </p:cNvPr>
            <p:cNvSpPr>
              <a:spLocks noGrp="1" noRot="1" noMove="1" noResize="1" noEditPoints="1" noAdjustHandles="1" noChangeArrowheads="1" noChangeShapeType="1"/>
            </p:cNvSpPr>
            <p:nvPr/>
          </p:nvSpPr>
          <p:spPr>
            <a:xfrm flipV="1">
              <a:off x="11975630" y="3259265"/>
              <a:ext cx="1033" cy="25639"/>
            </a:xfrm>
            <a:custGeom>
              <a:avLst/>
              <a:gdLst>
                <a:gd name="connsiteX0" fmla="*/ 149 w 1299"/>
                <a:gd name="connsiteY0" fmla="*/ 256 h 32230"/>
                <a:gd name="connsiteX1" fmla="*/ 149 w 1299"/>
                <a:gd name="connsiteY1" fmla="*/ 32487 h 32230"/>
              </a:gdLst>
              <a:ahLst/>
              <a:cxnLst>
                <a:cxn ang="0">
                  <a:pos x="connsiteX0" y="connsiteY0"/>
                </a:cxn>
                <a:cxn ang="0">
                  <a:pos x="connsiteX1" y="connsiteY1"/>
                </a:cxn>
              </a:cxnLst>
              <a:rect l="l" t="t" r="r" b="b"/>
              <a:pathLst>
                <a:path w="1299" h="32230">
                  <a:moveTo>
                    <a:pt x="149" y="256"/>
                  </a:moveTo>
                  <a:lnTo>
                    <a:pt x="149" y="32487"/>
                  </a:lnTo>
                </a:path>
              </a:pathLst>
            </a:custGeom>
            <a:noFill/>
            <a:ln w="15875" cap="rnd">
              <a:solidFill>
                <a:schemeClr val="accent1"/>
              </a:solidFill>
              <a:prstDash val="solid"/>
              <a:round/>
            </a:ln>
          </p:spPr>
          <p:txBody>
            <a:bodyPr rtlCol="0" anchor="ctr"/>
            <a:lstStyle/>
            <a:p>
              <a:endParaRPr lang="en-US" sz="1500"/>
            </a:p>
          </p:txBody>
        </p:sp>
        <p:sp>
          <p:nvSpPr>
            <p:cNvPr id="148" name="Freeform 73">
              <a:extLst>
                <a:ext uri="{FF2B5EF4-FFF2-40B4-BE49-F238E27FC236}">
                  <a16:creationId xmlns:a16="http://schemas.microsoft.com/office/drawing/2014/main" id="{6A83C8B5-4D5E-CB6B-5F0F-F71072815397}"/>
                </a:ext>
              </a:extLst>
            </p:cNvPr>
            <p:cNvSpPr>
              <a:spLocks noGrp="1" noRot="1" noMove="1" noResize="1" noEditPoints="1" noAdjustHandles="1" noChangeArrowheads="1" noChangeShapeType="1"/>
            </p:cNvSpPr>
            <p:nvPr/>
          </p:nvSpPr>
          <p:spPr>
            <a:xfrm flipV="1">
              <a:off x="11975630" y="3059326"/>
              <a:ext cx="1033" cy="23784"/>
            </a:xfrm>
            <a:custGeom>
              <a:avLst/>
              <a:gdLst>
                <a:gd name="connsiteX0" fmla="*/ 149 w 1299"/>
                <a:gd name="connsiteY0" fmla="*/ 62 h 29898"/>
                <a:gd name="connsiteX1" fmla="*/ 149 w 1299"/>
                <a:gd name="connsiteY1" fmla="*/ 29961 h 29898"/>
              </a:gdLst>
              <a:ahLst/>
              <a:cxnLst>
                <a:cxn ang="0">
                  <a:pos x="connsiteX0" y="connsiteY0"/>
                </a:cxn>
                <a:cxn ang="0">
                  <a:pos x="connsiteX1" y="connsiteY1"/>
                </a:cxn>
              </a:cxnLst>
              <a:rect l="l" t="t" r="r" b="b"/>
              <a:pathLst>
                <a:path w="1299" h="29898">
                  <a:moveTo>
                    <a:pt x="149" y="62"/>
                  </a:moveTo>
                  <a:lnTo>
                    <a:pt x="149" y="29961"/>
                  </a:lnTo>
                </a:path>
              </a:pathLst>
            </a:custGeom>
            <a:noFill/>
            <a:ln w="15875" cap="rnd">
              <a:solidFill>
                <a:schemeClr val="accent1"/>
              </a:solidFill>
              <a:prstDash val="solid"/>
              <a:round/>
            </a:ln>
          </p:spPr>
          <p:txBody>
            <a:bodyPr rtlCol="0" anchor="ctr"/>
            <a:lstStyle/>
            <a:p>
              <a:endParaRPr lang="en-US" sz="1500"/>
            </a:p>
          </p:txBody>
        </p:sp>
        <p:sp>
          <p:nvSpPr>
            <p:cNvPr id="149" name="Freeform 74">
              <a:extLst>
                <a:ext uri="{FF2B5EF4-FFF2-40B4-BE49-F238E27FC236}">
                  <a16:creationId xmlns:a16="http://schemas.microsoft.com/office/drawing/2014/main" id="{F4D0B92C-AA8C-2884-DCF9-C100635F0650}"/>
                </a:ext>
              </a:extLst>
            </p:cNvPr>
            <p:cNvSpPr>
              <a:spLocks noGrp="1" noRot="1" noMove="1" noResize="1" noEditPoints="1" noAdjustHandles="1" noChangeArrowheads="1" noChangeShapeType="1"/>
            </p:cNvSpPr>
            <p:nvPr/>
          </p:nvSpPr>
          <p:spPr>
            <a:xfrm flipV="1">
              <a:off x="11901404" y="3343422"/>
              <a:ext cx="172318" cy="1033"/>
            </a:xfrm>
            <a:custGeom>
              <a:avLst/>
              <a:gdLst>
                <a:gd name="connsiteX0" fmla="*/ 98 w 216619"/>
                <a:gd name="connsiteY0" fmla="*/ 334 h 1299"/>
                <a:gd name="connsiteX1" fmla="*/ 216717 w 216619"/>
                <a:gd name="connsiteY1" fmla="*/ 334 h 1299"/>
              </a:gdLst>
              <a:ahLst/>
              <a:cxnLst>
                <a:cxn ang="0">
                  <a:pos x="connsiteX0" y="connsiteY0"/>
                </a:cxn>
                <a:cxn ang="0">
                  <a:pos x="connsiteX1" y="connsiteY1"/>
                </a:cxn>
              </a:cxnLst>
              <a:rect l="l" t="t" r="r" b="b"/>
              <a:pathLst>
                <a:path w="216619" h="1299">
                  <a:moveTo>
                    <a:pt x="98" y="334"/>
                  </a:moveTo>
                  <a:lnTo>
                    <a:pt x="216717" y="334"/>
                  </a:lnTo>
                </a:path>
              </a:pathLst>
            </a:custGeom>
            <a:noFill/>
            <a:ln w="15875" cap="rnd">
              <a:solidFill>
                <a:schemeClr val="accent1"/>
              </a:solidFill>
              <a:prstDash val="solid"/>
              <a:round/>
            </a:ln>
          </p:spPr>
          <p:txBody>
            <a:bodyPr rtlCol="0" anchor="ctr"/>
            <a:lstStyle/>
            <a:p>
              <a:endParaRPr lang="en-US" sz="1500"/>
            </a:p>
          </p:txBody>
        </p:sp>
        <p:sp>
          <p:nvSpPr>
            <p:cNvPr id="150" name="Freeform 75">
              <a:extLst>
                <a:ext uri="{FF2B5EF4-FFF2-40B4-BE49-F238E27FC236}">
                  <a16:creationId xmlns:a16="http://schemas.microsoft.com/office/drawing/2014/main" id="{14610C16-B271-5376-8BCA-4D2258410BF4}"/>
                </a:ext>
              </a:extLst>
            </p:cNvPr>
            <p:cNvSpPr>
              <a:spLocks noGrp="1" noRot="1" noMove="1" noResize="1" noEditPoints="1" noAdjustHandles="1" noChangeArrowheads="1" noChangeShapeType="1"/>
            </p:cNvSpPr>
            <p:nvPr/>
          </p:nvSpPr>
          <p:spPr>
            <a:xfrm flipV="1">
              <a:off x="11901404" y="3398417"/>
              <a:ext cx="172318" cy="1033"/>
            </a:xfrm>
            <a:custGeom>
              <a:avLst/>
              <a:gdLst>
                <a:gd name="connsiteX0" fmla="*/ 98 w 216619"/>
                <a:gd name="connsiteY0" fmla="*/ 387 h 1299"/>
                <a:gd name="connsiteX1" fmla="*/ 216717 w 216619"/>
                <a:gd name="connsiteY1" fmla="*/ 387 h 1299"/>
              </a:gdLst>
              <a:ahLst/>
              <a:cxnLst>
                <a:cxn ang="0">
                  <a:pos x="connsiteX0" y="connsiteY0"/>
                </a:cxn>
                <a:cxn ang="0">
                  <a:pos x="connsiteX1" y="connsiteY1"/>
                </a:cxn>
              </a:cxnLst>
              <a:rect l="l" t="t" r="r" b="b"/>
              <a:pathLst>
                <a:path w="216619" h="1299">
                  <a:moveTo>
                    <a:pt x="98" y="387"/>
                  </a:moveTo>
                  <a:lnTo>
                    <a:pt x="216717" y="387"/>
                  </a:lnTo>
                </a:path>
              </a:pathLst>
            </a:custGeom>
            <a:noFill/>
            <a:ln w="15875" cap="rnd">
              <a:solidFill>
                <a:schemeClr val="accent1"/>
              </a:solidFill>
              <a:prstDash val="solid"/>
              <a:round/>
            </a:ln>
          </p:spPr>
          <p:txBody>
            <a:bodyPr rtlCol="0" anchor="ctr"/>
            <a:lstStyle/>
            <a:p>
              <a:endParaRPr lang="en-US" sz="1500"/>
            </a:p>
          </p:txBody>
        </p:sp>
        <p:sp>
          <p:nvSpPr>
            <p:cNvPr id="151" name="Freeform 76">
              <a:extLst>
                <a:ext uri="{FF2B5EF4-FFF2-40B4-BE49-F238E27FC236}">
                  <a16:creationId xmlns:a16="http://schemas.microsoft.com/office/drawing/2014/main" id="{4BFDFB71-0C31-D25C-969C-B96241C28BA3}"/>
                </a:ext>
              </a:extLst>
            </p:cNvPr>
            <p:cNvSpPr>
              <a:spLocks noGrp="1" noRot="1" noMove="1" noResize="1" noEditPoints="1" noAdjustHandles="1" noChangeArrowheads="1" noChangeShapeType="1"/>
            </p:cNvSpPr>
            <p:nvPr/>
          </p:nvSpPr>
          <p:spPr>
            <a:xfrm flipV="1">
              <a:off x="11901404" y="3453413"/>
              <a:ext cx="97157" cy="1033"/>
            </a:xfrm>
            <a:custGeom>
              <a:avLst/>
              <a:gdLst>
                <a:gd name="connsiteX0" fmla="*/ 89 w 122135"/>
                <a:gd name="connsiteY0" fmla="*/ 440 h 1299"/>
                <a:gd name="connsiteX1" fmla="*/ 122225 w 122135"/>
                <a:gd name="connsiteY1" fmla="*/ 440 h 1299"/>
              </a:gdLst>
              <a:ahLst/>
              <a:cxnLst>
                <a:cxn ang="0">
                  <a:pos x="connsiteX0" y="connsiteY0"/>
                </a:cxn>
                <a:cxn ang="0">
                  <a:pos x="connsiteX1" y="connsiteY1"/>
                </a:cxn>
              </a:cxnLst>
              <a:rect l="l" t="t" r="r" b="b"/>
              <a:pathLst>
                <a:path w="122135" h="1299">
                  <a:moveTo>
                    <a:pt x="89" y="440"/>
                  </a:moveTo>
                  <a:lnTo>
                    <a:pt x="122225" y="440"/>
                  </a:lnTo>
                </a:path>
              </a:pathLst>
            </a:custGeom>
            <a:noFill/>
            <a:ln w="15875" cap="rnd">
              <a:solidFill>
                <a:schemeClr val="accent1"/>
              </a:solidFill>
              <a:prstDash val="solid"/>
              <a:round/>
            </a:ln>
          </p:spPr>
          <p:txBody>
            <a:bodyPr rtlCol="0" anchor="ctr"/>
            <a:lstStyle/>
            <a:p>
              <a:endParaRPr lang="en-US" sz="1500"/>
            </a:p>
          </p:txBody>
        </p:sp>
      </p:grpSp>
    </p:spTree>
    <p:extLst>
      <p:ext uri="{BB962C8B-B14F-4D97-AF65-F5344CB8AC3E}">
        <p14:creationId xmlns:p14="http://schemas.microsoft.com/office/powerpoint/2010/main" val="37771568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5 Team Members">
    <p:spTree>
      <p:nvGrpSpPr>
        <p:cNvPr id="1" name=""/>
        <p:cNvGrpSpPr/>
        <p:nvPr/>
      </p:nvGrpSpPr>
      <p:grpSpPr>
        <a:xfrm>
          <a:off x="0" y="0"/>
          <a:ext cx="0" cy="0"/>
          <a:chOff x="0" y="0"/>
          <a:chExt cx="0" cy="0"/>
        </a:xfrm>
      </p:grpSpPr>
      <p:pic>
        <p:nvPicPr>
          <p:cNvPr id="4" name="Picture 3" descr="A close-up of a canyon&#10;&#10;Description automatically generated">
            <a:extLst>
              <a:ext uri="{FF2B5EF4-FFF2-40B4-BE49-F238E27FC236}">
                <a16:creationId xmlns:a16="http://schemas.microsoft.com/office/drawing/2014/main" id="{D685DE88-BFA3-38C7-6B49-005B9AD4DEE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12191999" cy="1790701"/>
          </a:xfrm>
          <a:prstGeom prst="rect">
            <a:avLst/>
          </a:prstGeom>
        </p:spPr>
      </p:pic>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730489" y="4528070"/>
            <a:ext cx="1868528" cy="51206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a:t>First last name</a:t>
            </a:r>
          </a:p>
          <a:p>
            <a:pPr lvl="1"/>
            <a:r>
              <a:rPr lang="en-US"/>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86053"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241617"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97181"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752745"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30489" y="2412706"/>
            <a:ext cx="1868528" cy="1868528"/>
          </a:xfrm>
          <a:prstGeom prst="ellipse">
            <a:avLst/>
          </a:prstGeo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986053" y="2412706"/>
            <a:ext cx="1868528" cy="1868528"/>
          </a:xfrm>
          <a:prstGeom prst="ellipse">
            <a:avLst/>
          </a:prstGeo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241617" y="2412706"/>
            <a:ext cx="1868528" cy="1868528"/>
          </a:xfrm>
          <a:prstGeom prst="ellipse">
            <a:avLst/>
          </a:prstGeo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497181" y="2412706"/>
            <a:ext cx="1868528" cy="1868528"/>
          </a:xfrm>
          <a:prstGeom prst="ellipse">
            <a:avLst/>
          </a:prstGeom>
        </p:spPr>
        <p:txBody>
          <a:body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752745" y="2412706"/>
            <a:ext cx="1868528" cy="1868528"/>
          </a:xfrm>
          <a:prstGeom prst="ellipse">
            <a:avLst/>
          </a:prstGeom>
        </p:spPr>
        <p:txBody>
          <a:bodyPr/>
          <a:lstStyle/>
          <a:p>
            <a:endParaRPr lang="en-US"/>
          </a:p>
        </p:txBody>
      </p:sp>
      <p:sp>
        <p:nvSpPr>
          <p:cNvPr id="7" name="Footer Placeholder 6">
            <a:extLst>
              <a:ext uri="{FF2B5EF4-FFF2-40B4-BE49-F238E27FC236}">
                <a16:creationId xmlns:a16="http://schemas.microsoft.com/office/drawing/2014/main" id="{FDAEA552-88E2-C676-7DAA-BECBD50DE77D}"/>
              </a:ext>
            </a:extLst>
          </p:cNvPr>
          <p:cNvSpPr>
            <a:spLocks noGrp="1"/>
          </p:cNvSpPr>
          <p:nvPr>
            <p:ph type="ftr" sz="quarter" idx="47"/>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D586F427-C54C-1ABC-74E8-A95E57DD9F26}"/>
              </a:ext>
            </a:extLst>
          </p:cNvPr>
          <p:cNvSpPr>
            <a:spLocks noGrp="1"/>
          </p:cNvSpPr>
          <p:nvPr>
            <p:ph type="sldNum" sz="quarter" idx="48"/>
          </p:nvPr>
        </p:nvSpPr>
        <p:spPr/>
        <p:txBody>
          <a:bodyPr/>
          <a:lstStyle/>
          <a:p>
            <a:fld id="{AB0A2F5B-9D58-954B-BE2D-971097BC211C}" type="slidenum">
              <a:rPr lang="en-US" smtClean="0"/>
              <a:pPr/>
              <a:t>‹#›</a:t>
            </a:fld>
            <a:endParaRPr lang="en-US"/>
          </a:p>
        </p:txBody>
      </p:sp>
      <p:sp>
        <p:nvSpPr>
          <p:cNvPr id="5" name="Title 4">
            <a:extLst>
              <a:ext uri="{FF2B5EF4-FFF2-40B4-BE49-F238E27FC236}">
                <a16:creationId xmlns:a16="http://schemas.microsoft.com/office/drawing/2014/main" id="{973BD276-9456-2759-805E-5ADFF032695B}"/>
              </a:ext>
            </a:extLst>
          </p:cNvPr>
          <p:cNvSpPr>
            <a:spLocks noGrp="1"/>
          </p:cNvSpPr>
          <p:nvPr>
            <p:ph type="title"/>
          </p:nvPr>
        </p:nvSpPr>
        <p:spPr>
          <a:xfrm>
            <a:off x="653845" y="634706"/>
            <a:ext cx="10903159" cy="508589"/>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68792971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71"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32414"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306573"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33767"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4518560"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a:t>.</a:t>
            </a:r>
          </a:p>
        </p:txBody>
      </p:sp>
      <p:sp>
        <p:nvSpPr>
          <p:cNvPr id="21" name="SmartArt Placeholder 10">
            <a:extLst>
              <a:ext uri="{FF2B5EF4-FFF2-40B4-BE49-F238E27FC236}">
                <a16:creationId xmlns:a16="http://schemas.microsoft.com/office/drawing/2014/main" id="{8E76CC49-509D-EA61-92C6-19CCD2216D08}"/>
              </a:ext>
            </a:extLst>
          </p:cNvPr>
          <p:cNvSpPr>
            <a:spLocks noGrp="1"/>
          </p:cNvSpPr>
          <p:nvPr>
            <p:ph type="dgm" sz="quarter" idx="23" hasCustomPrompt="1"/>
          </p:nvPr>
        </p:nvSpPr>
        <p:spPr>
          <a:xfrm>
            <a:off x="8306573"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a:t>.</a:t>
            </a:r>
          </a:p>
        </p:txBody>
      </p:sp>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548955"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306573"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548955"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306573"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37510FC0-0BD3-5069-C5F7-E1BB2FDBCE97}"/>
              </a:ext>
            </a:extLst>
          </p:cNvPr>
          <p:cNvSpPr>
            <a:spLocks noGrp="1"/>
          </p:cNvSpPr>
          <p:nvPr>
            <p:ph type="body" sz="quarter" idx="2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9" name="Footer Placeholder 8">
            <a:extLst>
              <a:ext uri="{FF2B5EF4-FFF2-40B4-BE49-F238E27FC236}">
                <a16:creationId xmlns:a16="http://schemas.microsoft.com/office/drawing/2014/main" id="{263939DE-2BC5-0B4B-864F-BAF7FDEE3DE1}"/>
              </a:ext>
            </a:extLst>
          </p:cNvPr>
          <p:cNvSpPr>
            <a:spLocks noGrp="1"/>
          </p:cNvSpPr>
          <p:nvPr>
            <p:ph type="ftr" sz="quarter" idx="29"/>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42BF2DCA-7DD7-27C5-AE6E-6F4902E8D7A6}"/>
              </a:ext>
            </a:extLst>
          </p:cNvPr>
          <p:cNvSpPr>
            <a:spLocks noGrp="1"/>
          </p:cNvSpPr>
          <p:nvPr>
            <p:ph type="sldNum" sz="quarter" idx="30"/>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35977000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6 Blocks">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263939DE-2BC5-0B4B-864F-BAF7FDEE3DE1}"/>
              </a:ext>
            </a:extLst>
          </p:cNvPr>
          <p:cNvSpPr>
            <a:spLocks noGrp="1"/>
          </p:cNvSpPr>
          <p:nvPr>
            <p:ph type="ftr" sz="quarter" idx="29"/>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42BF2DCA-7DD7-27C5-AE6E-6F4902E8D7A6}"/>
              </a:ext>
            </a:extLst>
          </p:cNvPr>
          <p:cNvSpPr>
            <a:spLocks noGrp="1"/>
          </p:cNvSpPr>
          <p:nvPr>
            <p:ph type="sldNum" sz="quarter" idx="30"/>
          </p:nvPr>
        </p:nvSpPr>
        <p:spPr/>
        <p:txBody>
          <a:bodyPr/>
          <a:lstStyle/>
          <a:p>
            <a:fld id="{AB0A2F5B-9D58-954B-BE2D-971097BC211C}" type="slidenum">
              <a:rPr lang="en-US" smtClean="0"/>
              <a:pPr/>
              <a:t>‹#›</a:t>
            </a:fld>
            <a:endParaRPr lang="en-US"/>
          </a:p>
        </p:txBody>
      </p:sp>
      <p:sp>
        <p:nvSpPr>
          <p:cNvPr id="3" name="SmartArt Placeholder 81">
            <a:extLst>
              <a:ext uri="{FF2B5EF4-FFF2-40B4-BE49-F238E27FC236}">
                <a16:creationId xmlns:a16="http://schemas.microsoft.com/office/drawing/2014/main" id="{F7E79ED2-838B-67B6-4484-233466242AA2}"/>
              </a:ext>
            </a:extLst>
          </p:cNvPr>
          <p:cNvSpPr txBox="1">
            <a:spLocks/>
          </p:cNvSpPr>
          <p:nvPr userDrawn="1"/>
        </p:nvSpPr>
        <p:spPr>
          <a:xfrm>
            <a:off x="761471" y="1940940"/>
            <a:ext cx="3250431" cy="9144"/>
          </a:xfrm>
          <a:prstGeom prst="rect">
            <a:avLst/>
          </a:prstGeom>
          <a:solidFill>
            <a:schemeClr val="accent1"/>
          </a:solidFill>
          <a:ln>
            <a:solidFill>
              <a:schemeClr val="bg1">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5" name="SmartArt Placeholder 82">
            <a:extLst>
              <a:ext uri="{FF2B5EF4-FFF2-40B4-BE49-F238E27FC236}">
                <a16:creationId xmlns:a16="http://schemas.microsoft.com/office/drawing/2014/main" id="{9130893A-8F7D-A84D-D248-10677EE087E9}"/>
              </a:ext>
            </a:extLst>
          </p:cNvPr>
          <p:cNvSpPr txBox="1">
            <a:spLocks/>
          </p:cNvSpPr>
          <p:nvPr userDrawn="1"/>
        </p:nvSpPr>
        <p:spPr>
          <a:xfrm>
            <a:off x="4532414" y="1940940"/>
            <a:ext cx="3250431" cy="9144"/>
          </a:xfrm>
          <a:prstGeom prst="rect">
            <a:avLst/>
          </a:prstGeom>
          <a:solidFill>
            <a:schemeClr val="accent1"/>
          </a:solidFill>
          <a:ln>
            <a:solidFill>
              <a:schemeClr val="bg1">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4" name="SmartArt Placeholder 83">
            <a:extLst>
              <a:ext uri="{FF2B5EF4-FFF2-40B4-BE49-F238E27FC236}">
                <a16:creationId xmlns:a16="http://schemas.microsoft.com/office/drawing/2014/main" id="{E761478A-3F4D-1FC1-5233-EA19BB286B54}"/>
              </a:ext>
            </a:extLst>
          </p:cNvPr>
          <p:cNvSpPr txBox="1">
            <a:spLocks/>
          </p:cNvSpPr>
          <p:nvPr userDrawn="1"/>
        </p:nvSpPr>
        <p:spPr>
          <a:xfrm>
            <a:off x="8306573" y="1940940"/>
            <a:ext cx="3250431" cy="9144"/>
          </a:xfrm>
          <a:prstGeom prst="rect">
            <a:avLst/>
          </a:prstGeom>
          <a:solidFill>
            <a:schemeClr val="accent1"/>
          </a:solidFill>
          <a:ln>
            <a:solidFill>
              <a:schemeClr val="bg1">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6" name="SmartArt Placeholder 84">
            <a:extLst>
              <a:ext uri="{FF2B5EF4-FFF2-40B4-BE49-F238E27FC236}">
                <a16:creationId xmlns:a16="http://schemas.microsoft.com/office/drawing/2014/main" id="{764DE491-55BD-2DB2-4F5E-B5AA654ADB6C}"/>
              </a:ext>
            </a:extLst>
          </p:cNvPr>
          <p:cNvSpPr txBox="1">
            <a:spLocks/>
          </p:cNvSpPr>
          <p:nvPr userDrawn="1"/>
        </p:nvSpPr>
        <p:spPr>
          <a:xfrm>
            <a:off x="733767" y="3961318"/>
            <a:ext cx="3250431" cy="9144"/>
          </a:xfrm>
          <a:prstGeom prst="rect">
            <a:avLst/>
          </a:prstGeom>
          <a:solidFill>
            <a:schemeClr val="accent1"/>
          </a:solidFill>
          <a:ln>
            <a:solidFill>
              <a:schemeClr val="bg1">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18" name="SmartArt Placeholder 85">
            <a:extLst>
              <a:ext uri="{FF2B5EF4-FFF2-40B4-BE49-F238E27FC236}">
                <a16:creationId xmlns:a16="http://schemas.microsoft.com/office/drawing/2014/main" id="{45386A94-DB53-9255-F00B-4F4100EF4A39}"/>
              </a:ext>
            </a:extLst>
          </p:cNvPr>
          <p:cNvSpPr txBox="1">
            <a:spLocks/>
          </p:cNvSpPr>
          <p:nvPr userDrawn="1"/>
        </p:nvSpPr>
        <p:spPr>
          <a:xfrm>
            <a:off x="4518560" y="3961318"/>
            <a:ext cx="3250431" cy="9144"/>
          </a:xfrm>
          <a:prstGeom prst="rect">
            <a:avLst/>
          </a:prstGeom>
          <a:solidFill>
            <a:schemeClr val="accent1"/>
          </a:solidFill>
          <a:ln>
            <a:solidFill>
              <a:schemeClr val="bg1">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20" name="SmartArt Placeholder 86">
            <a:extLst>
              <a:ext uri="{FF2B5EF4-FFF2-40B4-BE49-F238E27FC236}">
                <a16:creationId xmlns:a16="http://schemas.microsoft.com/office/drawing/2014/main" id="{CA5A9909-292A-FFE5-179E-4EE6718F135C}"/>
              </a:ext>
            </a:extLst>
          </p:cNvPr>
          <p:cNvSpPr txBox="1">
            <a:spLocks/>
          </p:cNvSpPr>
          <p:nvPr userDrawn="1"/>
        </p:nvSpPr>
        <p:spPr>
          <a:xfrm>
            <a:off x="8306573" y="3961318"/>
            <a:ext cx="3250431" cy="9144"/>
          </a:xfrm>
          <a:prstGeom prst="rect">
            <a:avLst/>
          </a:prstGeom>
          <a:solidFill>
            <a:schemeClr val="accent1"/>
          </a:solidFill>
          <a:ln>
            <a:solidFill>
              <a:schemeClr val="bg1">
                <a:alpha val="0"/>
              </a:schemeClr>
            </a:solidFill>
          </a:ln>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25" name="Title 7">
            <a:extLst>
              <a:ext uri="{FF2B5EF4-FFF2-40B4-BE49-F238E27FC236}">
                <a16:creationId xmlns:a16="http://schemas.microsoft.com/office/drawing/2014/main" id="{E2C9E2A1-932C-A204-B596-C091BEF280A4}"/>
              </a:ext>
            </a:extLst>
          </p:cNvPr>
          <p:cNvSpPr txBox="1">
            <a:spLocks/>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t>Tax 101 - Key Tax Terms</a:t>
            </a:r>
          </a:p>
        </p:txBody>
      </p:sp>
      <p:sp>
        <p:nvSpPr>
          <p:cNvPr id="26" name="Text Placeholder 27">
            <a:extLst>
              <a:ext uri="{FF2B5EF4-FFF2-40B4-BE49-F238E27FC236}">
                <a16:creationId xmlns:a16="http://schemas.microsoft.com/office/drawing/2014/main" id="{A370C222-DE03-583A-88A4-3FD10B5012AC}"/>
              </a:ext>
            </a:extLst>
          </p:cNvPr>
          <p:cNvSpPr txBox="1">
            <a:spLocks/>
          </p:cNvSpPr>
          <p:nvPr userDrawn="1"/>
        </p:nvSpPr>
        <p:spPr>
          <a:xfrm>
            <a:off x="762000" y="2041245"/>
            <a:ext cx="3250431" cy="1608245"/>
          </a:xfrm>
          <a:prstGeom prst="rect">
            <a:avLst/>
          </a:prstGeom>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sz="1400" b="1"/>
              <a:t>Marginal Tax Rate	</a:t>
            </a:r>
          </a:p>
          <a:p>
            <a:r>
              <a:rPr lang="en-US"/>
              <a:t>Amount of tax paid on an additional dollar </a:t>
            </a:r>
            <a:br>
              <a:rPr lang="en-US"/>
            </a:br>
            <a:r>
              <a:rPr lang="en-US"/>
              <a:t>of income</a:t>
            </a:r>
          </a:p>
        </p:txBody>
      </p:sp>
      <p:sp>
        <p:nvSpPr>
          <p:cNvPr id="27" name="Text Placeholder 32">
            <a:extLst>
              <a:ext uri="{FF2B5EF4-FFF2-40B4-BE49-F238E27FC236}">
                <a16:creationId xmlns:a16="http://schemas.microsoft.com/office/drawing/2014/main" id="{D915C191-B6B1-E999-3EC5-D1353C4EDE93}"/>
              </a:ext>
            </a:extLst>
          </p:cNvPr>
          <p:cNvSpPr txBox="1">
            <a:spLocks/>
          </p:cNvSpPr>
          <p:nvPr userDrawn="1"/>
        </p:nvSpPr>
        <p:spPr>
          <a:xfrm>
            <a:off x="4548955" y="2041245"/>
            <a:ext cx="3250431" cy="1608245"/>
          </a:xfrm>
          <a:prstGeom prst="rect">
            <a:avLst/>
          </a:prstGeom>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sz="1400" b="1"/>
              <a:t>Capital Gain	</a:t>
            </a:r>
          </a:p>
          <a:p>
            <a:r>
              <a:rPr lang="en-US"/>
              <a:t>Increase in value of stocks, mutual funds, or real estate investments</a:t>
            </a:r>
          </a:p>
          <a:p>
            <a:r>
              <a:rPr lang="en-US"/>
              <a:t>Long-Term Capital Gains are the appreciation on investments held more than 12 months and qualify for the 15% / 20% rate</a:t>
            </a:r>
          </a:p>
        </p:txBody>
      </p:sp>
      <p:sp>
        <p:nvSpPr>
          <p:cNvPr id="28" name="Text Placeholder 29">
            <a:extLst>
              <a:ext uri="{FF2B5EF4-FFF2-40B4-BE49-F238E27FC236}">
                <a16:creationId xmlns:a16="http://schemas.microsoft.com/office/drawing/2014/main" id="{C442DC6A-7B9E-6621-2FDD-D0F7EA459F91}"/>
              </a:ext>
            </a:extLst>
          </p:cNvPr>
          <p:cNvSpPr txBox="1">
            <a:spLocks/>
          </p:cNvSpPr>
          <p:nvPr userDrawn="1"/>
        </p:nvSpPr>
        <p:spPr>
          <a:xfrm>
            <a:off x="8306573" y="2041245"/>
            <a:ext cx="3250431" cy="1608245"/>
          </a:xfrm>
          <a:prstGeom prst="rect">
            <a:avLst/>
          </a:prstGeom>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sz="1400" b="1"/>
              <a:t>Medicare Surtax	</a:t>
            </a:r>
          </a:p>
          <a:p>
            <a:r>
              <a:rPr lang="en-US"/>
              <a:t>Higher income taxpayers may be subject to 0.9% Medicare Surtax on earnings and 3.8% Medicare Surtax on Net Investment Income</a:t>
            </a:r>
          </a:p>
        </p:txBody>
      </p:sp>
      <p:sp>
        <p:nvSpPr>
          <p:cNvPr id="29" name="Text Placeholder 33">
            <a:extLst>
              <a:ext uri="{FF2B5EF4-FFF2-40B4-BE49-F238E27FC236}">
                <a16:creationId xmlns:a16="http://schemas.microsoft.com/office/drawing/2014/main" id="{7A81C581-667E-1EE2-C8C8-3980286AF30E}"/>
              </a:ext>
            </a:extLst>
          </p:cNvPr>
          <p:cNvSpPr txBox="1">
            <a:spLocks/>
          </p:cNvSpPr>
          <p:nvPr userDrawn="1"/>
        </p:nvSpPr>
        <p:spPr>
          <a:xfrm>
            <a:off x="762000" y="4052955"/>
            <a:ext cx="3250431" cy="1547745"/>
          </a:xfrm>
          <a:prstGeom prst="rect">
            <a:avLst/>
          </a:prstGeom>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sz="1400" b="1"/>
              <a:t>Ordinary Income	</a:t>
            </a:r>
          </a:p>
          <a:p>
            <a:r>
              <a:rPr lang="en-US"/>
              <a:t>Includes W-2 earnings, interest, pension income, IRA/401k withdrawals, ordinary dividends, and short-term capital gains —taxed at the marginal rates</a:t>
            </a:r>
          </a:p>
        </p:txBody>
      </p:sp>
      <p:sp>
        <p:nvSpPr>
          <p:cNvPr id="30" name="Text Placeholder 34">
            <a:extLst>
              <a:ext uri="{FF2B5EF4-FFF2-40B4-BE49-F238E27FC236}">
                <a16:creationId xmlns:a16="http://schemas.microsoft.com/office/drawing/2014/main" id="{14C68371-5739-5A0F-91CD-4F95B0A03DF4}"/>
              </a:ext>
            </a:extLst>
          </p:cNvPr>
          <p:cNvSpPr txBox="1">
            <a:spLocks/>
          </p:cNvSpPr>
          <p:nvPr userDrawn="1"/>
        </p:nvSpPr>
        <p:spPr>
          <a:xfrm>
            <a:off x="4548955" y="4052955"/>
            <a:ext cx="3250431" cy="1547745"/>
          </a:xfrm>
          <a:prstGeom prst="rect">
            <a:avLst/>
          </a:prstGeom>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sz="1400" b="1"/>
              <a:t>Capital Loss	</a:t>
            </a:r>
          </a:p>
          <a:p>
            <a:r>
              <a:rPr lang="en-US"/>
              <a:t>Decrease in value of stocks, mutual funds, or real estate investments</a:t>
            </a:r>
          </a:p>
          <a:p>
            <a:r>
              <a:rPr lang="en-US"/>
              <a:t>Capital Losses offset Capital Gains and up to $3,000 of Ordinary Income — may be carried forward indefinitely</a:t>
            </a:r>
          </a:p>
        </p:txBody>
      </p:sp>
      <p:sp>
        <p:nvSpPr>
          <p:cNvPr id="31" name="Text Placeholder 35">
            <a:extLst>
              <a:ext uri="{FF2B5EF4-FFF2-40B4-BE49-F238E27FC236}">
                <a16:creationId xmlns:a16="http://schemas.microsoft.com/office/drawing/2014/main" id="{5B4ABD79-86DF-0D28-43B2-9D2DACEE2A1B}"/>
              </a:ext>
            </a:extLst>
          </p:cNvPr>
          <p:cNvSpPr txBox="1">
            <a:spLocks/>
          </p:cNvSpPr>
          <p:nvPr userDrawn="1"/>
        </p:nvSpPr>
        <p:spPr>
          <a:xfrm>
            <a:off x="8306573" y="4052955"/>
            <a:ext cx="3250431" cy="1547745"/>
          </a:xfrm>
          <a:prstGeom prst="rect">
            <a:avLst/>
          </a:prstGeom>
        </p:spPr>
        <p:txBody>
          <a:bodyPr vert="horz" lIns="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2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itchFamily="2" charset="2"/>
              <a:buNone/>
            </a:pPr>
            <a:r>
              <a:rPr lang="en-US" sz="1400" b="1"/>
              <a:t>Tax Arbitrage	</a:t>
            </a:r>
          </a:p>
          <a:p>
            <a:r>
              <a:rPr lang="en-US"/>
              <a:t>Profiting from differences between the way transactions are treated for tax purposes</a:t>
            </a:r>
          </a:p>
        </p:txBody>
      </p:sp>
      <p:sp>
        <p:nvSpPr>
          <p:cNvPr id="32" name="Text Placeholder 14">
            <a:extLst>
              <a:ext uri="{FF2B5EF4-FFF2-40B4-BE49-F238E27FC236}">
                <a16:creationId xmlns:a16="http://schemas.microsoft.com/office/drawing/2014/main" id="{E178BFEB-0D5E-925A-F91C-125F87CEC6EF}"/>
              </a:ext>
            </a:extLst>
          </p:cNvPr>
          <p:cNvSpPr txBox="1">
            <a:spLocks/>
          </p:cNvSpPr>
          <p:nvPr userDrawn="1"/>
        </p:nvSpPr>
        <p:spPr>
          <a:xfrm>
            <a:off x="665164" y="5829300"/>
            <a:ext cx="10891837"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Source: IRS (www.irs.gov). Please note that tax rates vary by state and tax strategies by individual. This information is for educational purposes only, and is not intended to provide, and should not be relied on for tax, legal or accounting advice. </a:t>
            </a:r>
          </a:p>
        </p:txBody>
      </p:sp>
    </p:spTree>
    <p:extLst>
      <p:ext uri="{BB962C8B-B14F-4D97-AF65-F5344CB8AC3E}">
        <p14:creationId xmlns:p14="http://schemas.microsoft.com/office/powerpoint/2010/main" val="12541777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41975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077275"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419751"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077275"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0D4F8012-B188-06E5-820E-86CD842E8206}"/>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9" name="Footer Placeholder 8">
            <a:extLst>
              <a:ext uri="{FF2B5EF4-FFF2-40B4-BE49-F238E27FC236}">
                <a16:creationId xmlns:a16="http://schemas.microsoft.com/office/drawing/2014/main" id="{05B23C47-031A-E73E-DAEF-001DA7B1D72F}"/>
              </a:ext>
            </a:extLst>
          </p:cNvPr>
          <p:cNvSpPr>
            <a:spLocks noGrp="1"/>
          </p:cNvSpPr>
          <p:nvPr>
            <p:ph type="ftr" sz="quarter" idx="28"/>
          </p:nvPr>
        </p:nvSpPr>
        <p:spPr/>
        <p:txBody>
          <a:bodyPr/>
          <a:lstStyle/>
          <a:p>
            <a:r>
              <a:rPr lang="en-US"/>
              <a:t>PLEASE REFER TO CONTENT DISCLOSURES AT THE END OF THIS PRESENTATION.</a:t>
            </a:r>
          </a:p>
        </p:txBody>
      </p:sp>
      <p:sp>
        <p:nvSpPr>
          <p:cNvPr id="11" name="Slide Number Placeholder 10">
            <a:extLst>
              <a:ext uri="{FF2B5EF4-FFF2-40B4-BE49-F238E27FC236}">
                <a16:creationId xmlns:a16="http://schemas.microsoft.com/office/drawing/2014/main" id="{AE6FCCEC-B658-3CE6-6227-75DD1FB6F78F}"/>
              </a:ext>
            </a:extLst>
          </p:cNvPr>
          <p:cNvSpPr>
            <a:spLocks noGrp="1"/>
          </p:cNvSpPr>
          <p:nvPr>
            <p:ph type="sldNum" sz="quarter" idx="29"/>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17381497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a:t>First last name</a:t>
            </a:r>
          </a:p>
          <a:p>
            <a:pPr lvl="1"/>
            <a:r>
              <a:rPr lang="en-US"/>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49482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4324479"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70667"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154137"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a:t>First last name</a:t>
            </a:r>
          </a:p>
          <a:p>
            <a:pPr lvl="1"/>
            <a:r>
              <a:rPr lang="en-US"/>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7983795"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981345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600325"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4429983"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6259641"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8089299"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9918955" y="2589052"/>
            <a:ext cx="1557942" cy="1554480"/>
          </a:xfrm>
          <a:prstGeom prst="ellipse">
            <a:avLst/>
          </a:prstGeom>
        </p:spPr>
        <p:txBody>
          <a:bodyPr/>
          <a:lstStyle>
            <a:lvl1pPr>
              <a:defRPr cap="none">
                <a:solidFill>
                  <a:schemeClr val="tx1">
                    <a:alpha val="0"/>
                  </a:schemeClr>
                </a:solidFill>
              </a:defRPr>
            </a:lvl1pPr>
          </a:lstStyle>
          <a:p>
            <a:endParaRPr lang="en-US"/>
          </a:p>
        </p:txBody>
      </p:sp>
      <p:sp>
        <p:nvSpPr>
          <p:cNvPr id="4" name="Text Placeholder 4">
            <a:extLst>
              <a:ext uri="{FF2B5EF4-FFF2-40B4-BE49-F238E27FC236}">
                <a16:creationId xmlns:a16="http://schemas.microsoft.com/office/drawing/2014/main" id="{3D0199A6-4686-5578-4168-4F64662EB24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10" name="Footer Placeholder 9">
            <a:extLst>
              <a:ext uri="{FF2B5EF4-FFF2-40B4-BE49-F238E27FC236}">
                <a16:creationId xmlns:a16="http://schemas.microsoft.com/office/drawing/2014/main" id="{A3780A81-A212-35F0-188D-9777FE7C7A91}"/>
              </a:ext>
            </a:extLst>
          </p:cNvPr>
          <p:cNvSpPr>
            <a:spLocks noGrp="1"/>
          </p:cNvSpPr>
          <p:nvPr>
            <p:ph type="ftr" sz="quarter" idx="50"/>
          </p:nvPr>
        </p:nvSpPr>
        <p:spPr/>
        <p:txBody>
          <a:bodyPr/>
          <a:lstStyle/>
          <a:p>
            <a:r>
              <a:rPr lang="en-US"/>
              <a:t>PLEASE REFER TO CONTENT DISCLOSURES AT THE END OF THIS PRESENTATION.</a:t>
            </a:r>
          </a:p>
        </p:txBody>
      </p:sp>
      <p:sp>
        <p:nvSpPr>
          <p:cNvPr id="11" name="Slide Number Placeholder 10">
            <a:extLst>
              <a:ext uri="{FF2B5EF4-FFF2-40B4-BE49-F238E27FC236}">
                <a16:creationId xmlns:a16="http://schemas.microsoft.com/office/drawing/2014/main" id="{BBEAA89B-92F4-BD86-712D-4104860DD610}"/>
              </a:ext>
            </a:extLst>
          </p:cNvPr>
          <p:cNvSpPr>
            <a:spLocks noGrp="1"/>
          </p:cNvSpPr>
          <p:nvPr>
            <p:ph type="sldNum" sz="quarter" idx="51"/>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52321286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8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2" name="SmartArt Placeholder 10">
            <a:extLst>
              <a:ext uri="{FF2B5EF4-FFF2-40B4-BE49-F238E27FC236}">
                <a16:creationId xmlns:a16="http://schemas.microsoft.com/office/drawing/2014/main" id="{4CE7627A-6962-5AB8-2E68-E49A08B29266}"/>
              </a:ext>
            </a:extLst>
          </p:cNvPr>
          <p:cNvSpPr>
            <a:spLocks noGrp="1"/>
          </p:cNvSpPr>
          <p:nvPr>
            <p:ph type="dgm" sz="quarter" idx="13" hasCustomPrompt="1"/>
          </p:nvPr>
        </p:nvSpPr>
        <p:spPr>
          <a:xfrm>
            <a:off x="762000"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33" name="SmartArt Placeholder 10">
            <a:extLst>
              <a:ext uri="{FF2B5EF4-FFF2-40B4-BE49-F238E27FC236}">
                <a16:creationId xmlns:a16="http://schemas.microsoft.com/office/drawing/2014/main" id="{BD183C8F-F063-41B1-6A1C-79EC668B2F37}"/>
              </a:ext>
            </a:extLst>
          </p:cNvPr>
          <p:cNvSpPr>
            <a:spLocks noGrp="1"/>
          </p:cNvSpPr>
          <p:nvPr>
            <p:ph type="dgm" sz="quarter" idx="15" hasCustomPrompt="1"/>
          </p:nvPr>
        </p:nvSpPr>
        <p:spPr>
          <a:xfrm>
            <a:off x="3533239"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34" name="SmartArt Placeholder 10">
            <a:extLst>
              <a:ext uri="{FF2B5EF4-FFF2-40B4-BE49-F238E27FC236}">
                <a16:creationId xmlns:a16="http://schemas.microsoft.com/office/drawing/2014/main" id="{7ACE702C-E363-7302-F6F6-5B2FCDFA0BDC}"/>
              </a:ext>
            </a:extLst>
          </p:cNvPr>
          <p:cNvSpPr>
            <a:spLocks noGrp="1"/>
          </p:cNvSpPr>
          <p:nvPr>
            <p:ph type="dgm" sz="quarter" idx="17" hasCustomPrompt="1"/>
          </p:nvPr>
        </p:nvSpPr>
        <p:spPr>
          <a:xfrm>
            <a:off x="6304478"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35" name="SmartArt Placeholder 10">
            <a:extLst>
              <a:ext uri="{FF2B5EF4-FFF2-40B4-BE49-F238E27FC236}">
                <a16:creationId xmlns:a16="http://schemas.microsoft.com/office/drawing/2014/main" id="{E55258F5-2199-AD6B-F9BC-05B80252861C}"/>
              </a:ext>
            </a:extLst>
          </p:cNvPr>
          <p:cNvSpPr>
            <a:spLocks noGrp="1"/>
          </p:cNvSpPr>
          <p:nvPr>
            <p:ph type="dgm" sz="quarter" idx="19" hasCustomPrompt="1"/>
          </p:nvPr>
        </p:nvSpPr>
        <p:spPr>
          <a:xfrm>
            <a:off x="9075717"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528"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3262"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996"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0" name="SmartArt Placeholder 10">
            <a:extLst>
              <a:ext uri="{FF2B5EF4-FFF2-40B4-BE49-F238E27FC236}">
                <a16:creationId xmlns:a16="http://schemas.microsoft.com/office/drawing/2014/main" id="{7EDA1811-FBD9-C331-9EC0-0041E0D16295}"/>
              </a:ext>
            </a:extLst>
          </p:cNvPr>
          <p:cNvSpPr>
            <a:spLocks noGrp="1"/>
          </p:cNvSpPr>
          <p:nvPr>
            <p:ph type="dgm" sz="quarter" idx="24" hasCustomPrompt="1"/>
          </p:nvPr>
        </p:nvSpPr>
        <p:spPr>
          <a:xfrm>
            <a:off x="762000"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41" name="SmartArt Placeholder 10">
            <a:extLst>
              <a:ext uri="{FF2B5EF4-FFF2-40B4-BE49-F238E27FC236}">
                <a16:creationId xmlns:a16="http://schemas.microsoft.com/office/drawing/2014/main" id="{783B08BA-8E43-92E2-2398-FB0C30A66DE2}"/>
              </a:ext>
            </a:extLst>
          </p:cNvPr>
          <p:cNvSpPr>
            <a:spLocks noGrp="1"/>
          </p:cNvSpPr>
          <p:nvPr>
            <p:ph type="dgm" sz="quarter" idx="25" hasCustomPrompt="1"/>
          </p:nvPr>
        </p:nvSpPr>
        <p:spPr>
          <a:xfrm>
            <a:off x="3533239"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42" name="SmartArt Placeholder 10">
            <a:extLst>
              <a:ext uri="{FF2B5EF4-FFF2-40B4-BE49-F238E27FC236}">
                <a16:creationId xmlns:a16="http://schemas.microsoft.com/office/drawing/2014/main" id="{ACB77040-5F9F-E1C0-7094-BC57AC601B86}"/>
              </a:ext>
            </a:extLst>
          </p:cNvPr>
          <p:cNvSpPr>
            <a:spLocks noGrp="1"/>
          </p:cNvSpPr>
          <p:nvPr>
            <p:ph type="dgm" sz="quarter" idx="26" hasCustomPrompt="1"/>
          </p:nvPr>
        </p:nvSpPr>
        <p:spPr>
          <a:xfrm>
            <a:off x="6304478"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43" name="SmartArt Placeholder 10">
            <a:extLst>
              <a:ext uri="{FF2B5EF4-FFF2-40B4-BE49-F238E27FC236}">
                <a16:creationId xmlns:a16="http://schemas.microsoft.com/office/drawing/2014/main" id="{9A0B362A-2F12-FA63-7B7D-362623724E1C}"/>
              </a:ext>
            </a:extLst>
          </p:cNvPr>
          <p:cNvSpPr>
            <a:spLocks noGrp="1"/>
          </p:cNvSpPr>
          <p:nvPr>
            <p:ph type="dgm" sz="quarter" idx="27" hasCustomPrompt="1"/>
          </p:nvPr>
        </p:nvSpPr>
        <p:spPr>
          <a:xfrm>
            <a:off x="9075717"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528"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3262"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996"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65211135-130D-6507-07CC-95D8D93A4104}"/>
              </a:ext>
            </a:extLst>
          </p:cNvPr>
          <p:cNvSpPr>
            <a:spLocks noGrp="1"/>
          </p:cNvSpPr>
          <p:nvPr>
            <p:ph type="body" sz="quarter" idx="32"/>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6" name="Footer Placeholder 5">
            <a:extLst>
              <a:ext uri="{FF2B5EF4-FFF2-40B4-BE49-F238E27FC236}">
                <a16:creationId xmlns:a16="http://schemas.microsoft.com/office/drawing/2014/main" id="{197A02BA-1CC9-4F20-ED11-20FE3B3A60CE}"/>
              </a:ext>
            </a:extLst>
          </p:cNvPr>
          <p:cNvSpPr>
            <a:spLocks noGrp="1"/>
          </p:cNvSpPr>
          <p:nvPr>
            <p:ph type="ftr" sz="quarter" idx="33"/>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1C071951-CD71-228F-CF48-E0E7609555E8}"/>
              </a:ext>
            </a:extLst>
          </p:cNvPr>
          <p:cNvSpPr>
            <a:spLocks noGrp="1"/>
          </p:cNvSpPr>
          <p:nvPr>
            <p:ph type="sldNum" sz="quarter" idx="34"/>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1505215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8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00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291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82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00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291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82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4" name="Text Placeholder 4">
            <a:extLst>
              <a:ext uri="{FF2B5EF4-FFF2-40B4-BE49-F238E27FC236}">
                <a16:creationId xmlns:a16="http://schemas.microsoft.com/office/drawing/2014/main" id="{6AC718CC-7963-4A22-516B-2E7018D12FE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6" name="Footer Placeholder 5">
            <a:extLst>
              <a:ext uri="{FF2B5EF4-FFF2-40B4-BE49-F238E27FC236}">
                <a16:creationId xmlns:a16="http://schemas.microsoft.com/office/drawing/2014/main" id="{750EB408-D157-5D21-EA9F-D85229D3EC76}"/>
              </a:ext>
            </a:extLst>
          </p:cNvPr>
          <p:cNvSpPr>
            <a:spLocks noGrp="1"/>
          </p:cNvSpPr>
          <p:nvPr>
            <p:ph type="ftr" sz="quarter" idx="32"/>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C405ACFD-D2AC-5D14-463D-872CE14C2E0D}"/>
              </a:ext>
            </a:extLst>
          </p:cNvPr>
          <p:cNvSpPr>
            <a:spLocks noGrp="1"/>
          </p:cNvSpPr>
          <p:nvPr>
            <p:ph type="sldNum" sz="quarter" idx="33"/>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12035110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304315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a:t>First last name</a:t>
            </a:r>
          </a:p>
          <a:p>
            <a:pPr lvl="1"/>
            <a:r>
              <a:rPr lang="en-US"/>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85599"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1" y="504167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a:t>First last name</a:t>
            </a:r>
          </a:p>
          <a:p>
            <a:pPr lvl="1"/>
            <a:r>
              <a:rPr lang="en-US"/>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3449045"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6232929"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9016813"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169483"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953367"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737251" y="1790701"/>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385599"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4169483"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6953367"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9737251" y="3787650"/>
            <a:ext cx="1124712" cy="1128668"/>
          </a:xfrm>
          <a:prstGeom prst="ellipse">
            <a:avLst/>
          </a:prstGeom>
          <a:solidFill>
            <a:schemeClr val="bg1"/>
          </a:solidFill>
        </p:spPr>
        <p:txBody>
          <a:bodyPr anchor="ctr"/>
          <a:lstStyle>
            <a:lvl1pPr marL="0" indent="0" algn="ctr">
              <a:buNone/>
              <a:defRPr sz="1000" cap="none"/>
            </a:lvl1pPr>
          </a:lstStyle>
          <a:p>
            <a:endParaRPr lang="en-US"/>
          </a:p>
        </p:txBody>
      </p:sp>
      <p:sp>
        <p:nvSpPr>
          <p:cNvPr id="4" name="Text Placeholder 4">
            <a:extLst>
              <a:ext uri="{FF2B5EF4-FFF2-40B4-BE49-F238E27FC236}">
                <a16:creationId xmlns:a16="http://schemas.microsoft.com/office/drawing/2014/main" id="{5B747D3F-944E-3997-B71B-3832107DDBB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11" name="Footer Placeholder 10">
            <a:extLst>
              <a:ext uri="{FF2B5EF4-FFF2-40B4-BE49-F238E27FC236}">
                <a16:creationId xmlns:a16="http://schemas.microsoft.com/office/drawing/2014/main" id="{618449CD-7B22-6FA2-B8BF-6DD7D184FAC1}"/>
              </a:ext>
            </a:extLst>
          </p:cNvPr>
          <p:cNvSpPr>
            <a:spLocks noGrp="1"/>
          </p:cNvSpPr>
          <p:nvPr>
            <p:ph type="ftr" sz="quarter" idx="51"/>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E2B4FD04-BF75-7CA6-D59C-704B2CA28C88}"/>
              </a:ext>
            </a:extLst>
          </p:cNvPr>
          <p:cNvSpPr>
            <a:spLocks noGrp="1"/>
          </p:cNvSpPr>
          <p:nvPr>
            <p:ph type="sldNum" sz="quarter" idx="52"/>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2354020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EFA14F-7621-0222-C483-6410811F464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pic>
        <p:nvPicPr>
          <p:cNvPr id="5" name="Graphic 4">
            <a:extLst>
              <a:ext uri="{FF2B5EF4-FFF2-40B4-BE49-F238E27FC236}">
                <a16:creationId xmlns:a16="http://schemas.microsoft.com/office/drawing/2014/main" id="{E16BEAC0-4C57-0326-A3C9-4830B6B188C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
        <p:nvSpPr>
          <p:cNvPr id="6" name="Title 3">
            <a:extLst>
              <a:ext uri="{FF2B5EF4-FFF2-40B4-BE49-F238E27FC236}">
                <a16:creationId xmlns:a16="http://schemas.microsoft.com/office/drawing/2014/main" id="{DB10F9BE-BDA3-21D2-1153-E49A866F4287}"/>
              </a:ext>
            </a:extLst>
          </p:cNvPr>
          <p:cNvSpPr txBox="1">
            <a:spLocks/>
          </p:cNvSpPr>
          <p:nvPr userDrawn="1"/>
        </p:nvSpPr>
        <p:spPr>
          <a:xfrm>
            <a:off x="653845" y="2670048"/>
            <a:ext cx="10890457" cy="76200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3200" b="0" i="0" kern="1200" dirty="0">
                <a:solidFill>
                  <a:schemeClr val="tx1"/>
                </a:solidFill>
                <a:latin typeface="Georgia Pro" panose="02040502050405020303" pitchFamily="18" charset="0"/>
                <a:ea typeface="+mj-ea"/>
                <a:cs typeface="Times New Roman" panose="02020603050405020304" pitchFamily="18" charset="0"/>
              </a:defRPr>
            </a:lvl1pPr>
          </a:lstStyle>
          <a:p>
            <a:pPr marL="514350" indent="-514350">
              <a:buFont typeface="+mj-lt"/>
              <a:buAutoNum type="arabicPeriod"/>
            </a:pPr>
            <a:r>
              <a:rPr lang="en-US"/>
              <a:t>Roth Conversions &amp; Contributions</a:t>
            </a:r>
          </a:p>
        </p:txBody>
      </p:sp>
      <p:sp>
        <p:nvSpPr>
          <p:cNvPr id="4" name="Content Placeholder 4">
            <a:extLst>
              <a:ext uri="{FF2B5EF4-FFF2-40B4-BE49-F238E27FC236}">
                <a16:creationId xmlns:a16="http://schemas.microsoft.com/office/drawing/2014/main" id="{7190143C-908E-F462-3F00-05D4A27B8605}"/>
              </a:ext>
            </a:extLst>
          </p:cNvPr>
          <p:cNvSpPr txBox="1">
            <a:spLocks/>
          </p:cNvSpPr>
          <p:nvPr userDrawn="1"/>
        </p:nvSpPr>
        <p:spPr>
          <a:xfrm>
            <a:off x="653845" y="2424353"/>
            <a:ext cx="10890457" cy="242648"/>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sz="1600" b="0" i="0" kern="1200" baseline="0">
                <a:solidFill>
                  <a:schemeClr val="tx1"/>
                </a:solidFill>
                <a:latin typeface="Aptos Light"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For Individuals, 2025 Tax Planning</a:t>
            </a:r>
            <a:endParaRPr lang="en-US" dirty="0"/>
          </a:p>
        </p:txBody>
      </p:sp>
    </p:spTree>
    <p:extLst>
      <p:ext uri="{BB962C8B-B14F-4D97-AF65-F5344CB8AC3E}">
        <p14:creationId xmlns:p14="http://schemas.microsoft.com/office/powerpoint/2010/main" val="41356858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0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7" name="SmartArt Placeholder 10">
            <a:extLst>
              <a:ext uri="{FF2B5EF4-FFF2-40B4-BE49-F238E27FC236}">
                <a16:creationId xmlns:a16="http://schemas.microsoft.com/office/drawing/2014/main" id="{316D42F8-B7A4-1BA2-BAA1-8D8F5C630C3B}"/>
              </a:ext>
            </a:extLst>
          </p:cNvPr>
          <p:cNvSpPr>
            <a:spLocks noGrp="1"/>
          </p:cNvSpPr>
          <p:nvPr>
            <p:ph type="dgm" sz="quarter" idx="13" hasCustomPrompt="1"/>
          </p:nvPr>
        </p:nvSpPr>
        <p:spPr>
          <a:xfrm>
            <a:off x="761472"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3" name="SmartArt Placeholder 10">
            <a:extLst>
              <a:ext uri="{FF2B5EF4-FFF2-40B4-BE49-F238E27FC236}">
                <a16:creationId xmlns:a16="http://schemas.microsoft.com/office/drawing/2014/main" id="{18C4B279-A148-8D45-416C-7C516BE2AED3}"/>
              </a:ext>
            </a:extLst>
          </p:cNvPr>
          <p:cNvSpPr>
            <a:spLocks noGrp="1"/>
          </p:cNvSpPr>
          <p:nvPr>
            <p:ph type="dgm" sz="quarter" idx="15" hasCustomPrompt="1"/>
          </p:nvPr>
        </p:nvSpPr>
        <p:spPr>
          <a:xfrm>
            <a:off x="2993090"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4" name="SmartArt Placeholder 10">
            <a:extLst>
              <a:ext uri="{FF2B5EF4-FFF2-40B4-BE49-F238E27FC236}">
                <a16:creationId xmlns:a16="http://schemas.microsoft.com/office/drawing/2014/main" id="{8C1B28A2-585F-A43D-54CD-02287F4BED1F}"/>
              </a:ext>
            </a:extLst>
          </p:cNvPr>
          <p:cNvSpPr>
            <a:spLocks noGrp="1"/>
          </p:cNvSpPr>
          <p:nvPr>
            <p:ph type="dgm" sz="quarter" idx="17" hasCustomPrompt="1"/>
          </p:nvPr>
        </p:nvSpPr>
        <p:spPr>
          <a:xfrm>
            <a:off x="5224708"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5" name="SmartArt Placeholder 10">
            <a:extLst>
              <a:ext uri="{FF2B5EF4-FFF2-40B4-BE49-F238E27FC236}">
                <a16:creationId xmlns:a16="http://schemas.microsoft.com/office/drawing/2014/main" id="{3A4C2C14-945B-913F-F8CB-E5454F141B0B}"/>
              </a:ext>
            </a:extLst>
          </p:cNvPr>
          <p:cNvSpPr>
            <a:spLocks noGrp="1"/>
          </p:cNvSpPr>
          <p:nvPr>
            <p:ph type="dgm" sz="quarter" idx="19" hasCustomPrompt="1"/>
          </p:nvPr>
        </p:nvSpPr>
        <p:spPr>
          <a:xfrm>
            <a:off x="7456326"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6" name="SmartArt Placeholder 10">
            <a:extLst>
              <a:ext uri="{FF2B5EF4-FFF2-40B4-BE49-F238E27FC236}">
                <a16:creationId xmlns:a16="http://schemas.microsoft.com/office/drawing/2014/main" id="{423BD8FC-33C8-AD58-005B-4E8CDA6F2D41}"/>
              </a:ext>
            </a:extLst>
          </p:cNvPr>
          <p:cNvSpPr>
            <a:spLocks noGrp="1"/>
          </p:cNvSpPr>
          <p:nvPr>
            <p:ph type="dgm" sz="quarter" idx="21" hasCustomPrompt="1"/>
          </p:nvPr>
        </p:nvSpPr>
        <p:spPr>
          <a:xfrm>
            <a:off x="9687945"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4" name="SmartArt Placeholder 10">
            <a:extLst>
              <a:ext uri="{FF2B5EF4-FFF2-40B4-BE49-F238E27FC236}">
                <a16:creationId xmlns:a16="http://schemas.microsoft.com/office/drawing/2014/main" id="{14E3D19B-D821-2BBB-FB82-A2048DF860D3}"/>
              </a:ext>
            </a:extLst>
          </p:cNvPr>
          <p:cNvSpPr>
            <a:spLocks noGrp="1"/>
          </p:cNvSpPr>
          <p:nvPr>
            <p:ph type="dgm" sz="quarter" idx="27" hasCustomPrompt="1"/>
          </p:nvPr>
        </p:nvSpPr>
        <p:spPr>
          <a:xfrm>
            <a:off x="761472"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6" name="SmartArt Placeholder 10">
            <a:extLst>
              <a:ext uri="{FF2B5EF4-FFF2-40B4-BE49-F238E27FC236}">
                <a16:creationId xmlns:a16="http://schemas.microsoft.com/office/drawing/2014/main" id="{E2A44852-FD98-ACA1-F50A-740CF149AFC2}"/>
              </a:ext>
            </a:extLst>
          </p:cNvPr>
          <p:cNvSpPr>
            <a:spLocks noGrp="1"/>
          </p:cNvSpPr>
          <p:nvPr>
            <p:ph type="dgm" sz="quarter" idx="28" hasCustomPrompt="1"/>
          </p:nvPr>
        </p:nvSpPr>
        <p:spPr>
          <a:xfrm>
            <a:off x="2993090"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8" name="SmartArt Placeholder 10">
            <a:extLst>
              <a:ext uri="{FF2B5EF4-FFF2-40B4-BE49-F238E27FC236}">
                <a16:creationId xmlns:a16="http://schemas.microsoft.com/office/drawing/2014/main" id="{7CCFC413-D3A9-39F7-17C0-2E58C2CA35BB}"/>
              </a:ext>
            </a:extLst>
          </p:cNvPr>
          <p:cNvSpPr>
            <a:spLocks noGrp="1"/>
          </p:cNvSpPr>
          <p:nvPr>
            <p:ph type="dgm" sz="quarter" idx="29" hasCustomPrompt="1"/>
          </p:nvPr>
        </p:nvSpPr>
        <p:spPr>
          <a:xfrm>
            <a:off x="5224708"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9" name="SmartArt Placeholder 10">
            <a:extLst>
              <a:ext uri="{FF2B5EF4-FFF2-40B4-BE49-F238E27FC236}">
                <a16:creationId xmlns:a16="http://schemas.microsoft.com/office/drawing/2014/main" id="{6A918618-4F07-4612-8B8E-64DECCA04C2D}"/>
              </a:ext>
            </a:extLst>
          </p:cNvPr>
          <p:cNvSpPr>
            <a:spLocks noGrp="1"/>
          </p:cNvSpPr>
          <p:nvPr>
            <p:ph type="dgm" sz="quarter" idx="30" hasCustomPrompt="1"/>
          </p:nvPr>
        </p:nvSpPr>
        <p:spPr>
          <a:xfrm>
            <a:off x="7456326"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10" name="SmartArt Placeholder 10">
            <a:extLst>
              <a:ext uri="{FF2B5EF4-FFF2-40B4-BE49-F238E27FC236}">
                <a16:creationId xmlns:a16="http://schemas.microsoft.com/office/drawing/2014/main" id="{D6634CF8-31D6-8E9A-E594-DA3D6F07A83E}"/>
              </a:ext>
            </a:extLst>
          </p:cNvPr>
          <p:cNvSpPr>
            <a:spLocks noGrp="1"/>
          </p:cNvSpPr>
          <p:nvPr>
            <p:ph type="dgm" sz="quarter" idx="31" hasCustomPrompt="1"/>
          </p:nvPr>
        </p:nvSpPr>
        <p:spPr>
          <a:xfrm>
            <a:off x="9687945"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a:t>.</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17" name="Text Placeholder 4">
            <a:extLst>
              <a:ext uri="{FF2B5EF4-FFF2-40B4-BE49-F238E27FC236}">
                <a16:creationId xmlns:a16="http://schemas.microsoft.com/office/drawing/2014/main" id="{140BE715-908B-6C52-113C-77A470533CB3}"/>
              </a:ext>
            </a:extLst>
          </p:cNvPr>
          <p:cNvSpPr>
            <a:spLocks noGrp="1"/>
          </p:cNvSpPr>
          <p:nvPr>
            <p:ph type="body" sz="quarter" idx="3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18" name="Footer Placeholder 17">
            <a:extLst>
              <a:ext uri="{FF2B5EF4-FFF2-40B4-BE49-F238E27FC236}">
                <a16:creationId xmlns:a16="http://schemas.microsoft.com/office/drawing/2014/main" id="{179B40C5-9D06-B2BD-5805-23E458F6FB09}"/>
              </a:ext>
            </a:extLst>
          </p:cNvPr>
          <p:cNvSpPr>
            <a:spLocks noGrp="1"/>
          </p:cNvSpPr>
          <p:nvPr>
            <p:ph type="ftr" sz="quarter" idx="38"/>
          </p:nvPr>
        </p:nvSpPr>
        <p:spPr/>
        <p:txBody>
          <a:bodyPr/>
          <a:lstStyle/>
          <a:p>
            <a:r>
              <a:rPr lang="en-US"/>
              <a:t>PLEASE REFER TO CONTENT DISCLOSURES AT THE END OF THIS PRESENTATION.</a:t>
            </a:r>
          </a:p>
        </p:txBody>
      </p:sp>
      <p:sp>
        <p:nvSpPr>
          <p:cNvPr id="19" name="Slide Number Placeholder 18">
            <a:extLst>
              <a:ext uri="{FF2B5EF4-FFF2-40B4-BE49-F238E27FC236}">
                <a16:creationId xmlns:a16="http://schemas.microsoft.com/office/drawing/2014/main" id="{8EA0DAC7-16E5-C92A-855E-6EF307FB1281}"/>
              </a:ext>
            </a:extLst>
          </p:cNvPr>
          <p:cNvSpPr>
            <a:spLocks noGrp="1"/>
          </p:cNvSpPr>
          <p:nvPr>
            <p:ph type="sldNum" sz="quarter" idx="39"/>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18047989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0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endParaRPr lang="en-US"/>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a:t>Click to edit Master text styles</a:t>
            </a:r>
          </a:p>
          <a:p>
            <a:pPr lvl="1"/>
            <a:r>
              <a:rPr lang="en-US"/>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17" name="Text Placeholder 4">
            <a:extLst>
              <a:ext uri="{FF2B5EF4-FFF2-40B4-BE49-F238E27FC236}">
                <a16:creationId xmlns:a16="http://schemas.microsoft.com/office/drawing/2014/main" id="{817BD804-8233-03FE-D072-8A785A08D004}"/>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4" name="Footer Placeholder 3">
            <a:extLst>
              <a:ext uri="{FF2B5EF4-FFF2-40B4-BE49-F238E27FC236}">
                <a16:creationId xmlns:a16="http://schemas.microsoft.com/office/drawing/2014/main" id="{988A2E01-5572-CFCD-6BB0-8EB07656F844}"/>
              </a:ext>
            </a:extLst>
          </p:cNvPr>
          <p:cNvSpPr>
            <a:spLocks noGrp="1"/>
          </p:cNvSpPr>
          <p:nvPr>
            <p:ph type="ftr" sz="quarter" idx="37"/>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21BCF145-E4B1-7EC6-A7D2-8853211E19EA}"/>
              </a:ext>
            </a:extLst>
          </p:cNvPr>
          <p:cNvSpPr>
            <a:spLocks noGrp="1"/>
          </p:cNvSpPr>
          <p:nvPr>
            <p:ph type="sldNum" sz="quarter" idx="38"/>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8500155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0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2977595"/>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a:t>First last name</a:t>
            </a:r>
          </a:p>
          <a:p>
            <a:pPr lvl="1"/>
            <a:r>
              <a:rPr lang="en-US"/>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20727"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176291"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31855"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687419"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082791" y="1849899"/>
            <a:ext cx="1033272" cy="1033780"/>
          </a:xfrm>
          <a:prstGeom prst="ellipse">
            <a:avLst/>
          </a:prstGeom>
        </p:spPr>
        <p:txBody>
          <a:bodyPr/>
          <a:lstStyle>
            <a:lvl1pPr>
              <a:defRPr sz="1600" cap="none"/>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3" y="4978606"/>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a:t>First last name</a:t>
            </a:r>
          </a:p>
          <a:p>
            <a:pPr lvl="1"/>
            <a:r>
              <a:rPr lang="en-US"/>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2920727"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5176291"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7431855"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a:t>First last name</a:t>
            </a:r>
          </a:p>
          <a:p>
            <a:pPr lvl="1"/>
            <a:r>
              <a:rPr lang="en-US"/>
              <a:t>Title</a:t>
            </a:r>
          </a:p>
        </p:txBody>
      </p:sp>
      <p:sp>
        <p:nvSpPr>
          <p:cNvPr id="17" name="Text Placeholder 6">
            <a:extLst>
              <a:ext uri="{FF2B5EF4-FFF2-40B4-BE49-F238E27FC236}">
                <a16:creationId xmlns:a16="http://schemas.microsoft.com/office/drawing/2014/main" id="{ADD112F4-792F-5A14-2A8B-62158B4526A6}"/>
              </a:ext>
            </a:extLst>
          </p:cNvPr>
          <p:cNvSpPr>
            <a:spLocks noGrp="1"/>
          </p:cNvSpPr>
          <p:nvPr>
            <p:ph type="body" sz="quarter" idx="42" hasCustomPrompt="1"/>
          </p:nvPr>
        </p:nvSpPr>
        <p:spPr>
          <a:xfrm>
            <a:off x="9687419"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a:t>First last name</a:t>
            </a:r>
          </a:p>
          <a:p>
            <a:pPr lvl="1"/>
            <a:r>
              <a:rPr lang="en-US"/>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338355" y="1849899"/>
            <a:ext cx="1033272" cy="1033780"/>
          </a:xfrm>
          <a:prstGeom prst="ellipse">
            <a:avLst/>
          </a:prstGeom>
        </p:spPr>
        <p:txBody>
          <a:bodyPr/>
          <a:lstStyle>
            <a:lvl1pPr>
              <a:defRPr sz="1600" cap="none"/>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593919" y="1849899"/>
            <a:ext cx="1033272" cy="1033780"/>
          </a:xfrm>
          <a:prstGeom prst="ellipse">
            <a:avLst/>
          </a:prstGeom>
        </p:spPr>
        <p:txBody>
          <a:bodyPr/>
          <a:lstStyle>
            <a:lvl1pPr>
              <a:defRPr sz="1600" cap="none"/>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849483" y="1849899"/>
            <a:ext cx="1033272" cy="1033780"/>
          </a:xfrm>
          <a:prstGeom prst="ellipse">
            <a:avLst/>
          </a:prstGeom>
        </p:spPr>
        <p:txBody>
          <a:bodyPr/>
          <a:lstStyle>
            <a:lvl1pPr>
              <a:defRPr sz="1600" cap="none"/>
            </a:lvl1p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10105047" y="1849899"/>
            <a:ext cx="1033272" cy="1033780"/>
          </a:xfrm>
          <a:prstGeom prst="ellipse">
            <a:avLst/>
          </a:prstGeom>
        </p:spPr>
        <p:txBody>
          <a:bodyPr/>
          <a:lstStyle>
            <a:lvl1pPr>
              <a:defRPr sz="1600" cap="none"/>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082791" y="3846848"/>
            <a:ext cx="1033272" cy="1033780"/>
          </a:xfrm>
          <a:prstGeom prst="ellipse">
            <a:avLst/>
          </a:prstGeom>
        </p:spPr>
        <p:txBody>
          <a:bodyPr/>
          <a:lstStyle>
            <a:lvl1pPr>
              <a:defRPr sz="1600" cap="none"/>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3338355" y="3846848"/>
            <a:ext cx="1033272" cy="1033780"/>
          </a:xfrm>
          <a:prstGeom prst="ellipse">
            <a:avLst/>
          </a:prstGeom>
        </p:spPr>
        <p:txBody>
          <a:bodyPr/>
          <a:lstStyle>
            <a:lvl1pPr>
              <a:defRPr sz="1600" cap="none"/>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5593919" y="3846848"/>
            <a:ext cx="1033272" cy="1033780"/>
          </a:xfrm>
          <a:prstGeom prst="ellipse">
            <a:avLst/>
          </a:prstGeom>
        </p:spPr>
        <p:txBody>
          <a:bodyPr/>
          <a:lstStyle>
            <a:lvl1pPr>
              <a:defRPr sz="1600" cap="none"/>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7849483" y="3846848"/>
            <a:ext cx="1033272" cy="1033780"/>
          </a:xfrm>
          <a:prstGeom prst="ellipse">
            <a:avLst/>
          </a:prstGeom>
        </p:spPr>
        <p:txBody>
          <a:bodyPr/>
          <a:lstStyle>
            <a:lvl1pPr>
              <a:defRPr sz="1600" cap="none"/>
            </a:lvl1pPr>
          </a:lstStyle>
          <a:p>
            <a:endParaRPr lang="en-US"/>
          </a:p>
        </p:txBody>
      </p:sp>
      <p:sp>
        <p:nvSpPr>
          <p:cNvPr id="26" name="Picture Placeholder 5">
            <a:extLst>
              <a:ext uri="{FF2B5EF4-FFF2-40B4-BE49-F238E27FC236}">
                <a16:creationId xmlns:a16="http://schemas.microsoft.com/office/drawing/2014/main" id="{79D15BC5-9856-DD28-DE4B-39C7ABF19C45}"/>
              </a:ext>
            </a:extLst>
          </p:cNvPr>
          <p:cNvSpPr>
            <a:spLocks noGrp="1"/>
          </p:cNvSpPr>
          <p:nvPr>
            <p:ph type="pic" sz="quarter" idx="51"/>
          </p:nvPr>
        </p:nvSpPr>
        <p:spPr>
          <a:xfrm>
            <a:off x="10105047" y="3846848"/>
            <a:ext cx="1033272" cy="1033780"/>
          </a:xfrm>
          <a:prstGeom prst="ellipse">
            <a:avLst/>
          </a:prstGeom>
        </p:spPr>
        <p:txBody>
          <a:bodyPr/>
          <a:lstStyle>
            <a:lvl1pPr>
              <a:defRPr sz="1600" cap="none"/>
            </a:lvl1pPr>
          </a:lstStyle>
          <a:p>
            <a:endParaRPr lang="en-US"/>
          </a:p>
        </p:txBody>
      </p:sp>
      <p:sp>
        <p:nvSpPr>
          <p:cNvPr id="32" name="Text Placeholder 4">
            <a:extLst>
              <a:ext uri="{FF2B5EF4-FFF2-40B4-BE49-F238E27FC236}">
                <a16:creationId xmlns:a16="http://schemas.microsoft.com/office/drawing/2014/main" id="{462FE702-2F90-E01B-C1FA-0D8FD0EB6C91}"/>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
        <p:nvSpPr>
          <p:cNvPr id="4" name="Footer Placeholder 3">
            <a:extLst>
              <a:ext uri="{FF2B5EF4-FFF2-40B4-BE49-F238E27FC236}">
                <a16:creationId xmlns:a16="http://schemas.microsoft.com/office/drawing/2014/main" id="{00595EF2-5347-A963-7869-48AC05BF203C}"/>
              </a:ext>
            </a:extLst>
          </p:cNvPr>
          <p:cNvSpPr>
            <a:spLocks noGrp="1"/>
          </p:cNvSpPr>
          <p:nvPr>
            <p:ph type="ftr" sz="quarter" idx="52"/>
          </p:nvPr>
        </p:nvSpPr>
        <p:spPr/>
        <p:txBody>
          <a:bodyPr/>
          <a:lstStyle/>
          <a:p>
            <a:r>
              <a:rPr lang="en-US"/>
              <a:t>PLEASE REFER TO CONTENT DISCLOSURES AT THE END OF THIS PRESENTATION.</a:t>
            </a:r>
          </a:p>
        </p:txBody>
      </p:sp>
      <p:sp>
        <p:nvSpPr>
          <p:cNvPr id="11" name="Slide Number Placeholder 10">
            <a:extLst>
              <a:ext uri="{FF2B5EF4-FFF2-40B4-BE49-F238E27FC236}">
                <a16:creationId xmlns:a16="http://schemas.microsoft.com/office/drawing/2014/main" id="{E99EA27B-1689-001C-C02E-86F41F6B904B}"/>
              </a:ext>
            </a:extLst>
          </p:cNvPr>
          <p:cNvSpPr>
            <a:spLocks noGrp="1"/>
          </p:cNvSpPr>
          <p:nvPr>
            <p:ph type="sldNum" sz="quarter" idx="53"/>
          </p:nvPr>
        </p:nvSpPr>
        <p:spPr/>
        <p:txBody>
          <a:bodyPr/>
          <a:lstStyle/>
          <a:p>
            <a:fld id="{AB0A2F5B-9D58-954B-BE2D-971097BC211C}" type="slidenum">
              <a:rPr lang="en-US" smtClean="0"/>
              <a:pPr/>
              <a:t>‹#›</a:t>
            </a:fld>
            <a:endParaRPr lang="en-US"/>
          </a:p>
        </p:txBody>
      </p:sp>
    </p:spTree>
    <p:extLst>
      <p:ext uri="{BB962C8B-B14F-4D97-AF65-F5344CB8AC3E}">
        <p14:creationId xmlns:p14="http://schemas.microsoft.com/office/powerpoint/2010/main" val="30616355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8" name="Title 7">
            <a:extLst>
              <a:ext uri="{FF2B5EF4-FFF2-40B4-BE49-F238E27FC236}">
                <a16:creationId xmlns:a16="http://schemas.microsoft.com/office/drawing/2014/main" id="{448DA630-5CE4-7CEC-0918-EB7450FF07EA}"/>
              </a:ext>
            </a:extLst>
          </p:cNvPr>
          <p:cNvSpPr>
            <a:spLocks noGrp="1"/>
          </p:cNvSpPr>
          <p:nvPr>
            <p:ph type="title"/>
          </p:nvPr>
        </p:nvSpPr>
        <p:spPr/>
        <p:txBody>
          <a:bodyPr/>
          <a:lstStyle/>
          <a:p>
            <a:r>
              <a:rPr lang="en-US"/>
              <a:t>Click to edit Master title style</a:t>
            </a:r>
          </a:p>
        </p:txBody>
      </p:sp>
      <p:sp>
        <p:nvSpPr>
          <p:cNvPr id="9" name="Text Placeholder 9">
            <a:extLst>
              <a:ext uri="{FF2B5EF4-FFF2-40B4-BE49-F238E27FC236}">
                <a16:creationId xmlns:a16="http://schemas.microsoft.com/office/drawing/2014/main" id="{AB5653AC-57B3-3265-9EA4-4EFC4F76D2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
        <p:nvSpPr>
          <p:cNvPr id="2" name="Text Placeholder 4">
            <a:extLst>
              <a:ext uri="{FF2B5EF4-FFF2-40B4-BE49-F238E27FC236}">
                <a16:creationId xmlns:a16="http://schemas.microsoft.com/office/drawing/2014/main" id="{D85D7C76-4692-4CF7-A944-18917E7B922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a:t>Click to edit Master text styles</a:t>
            </a:r>
          </a:p>
        </p:txBody>
      </p:sp>
    </p:spTree>
    <p:extLst>
      <p:ext uri="{BB962C8B-B14F-4D97-AF65-F5344CB8AC3E}">
        <p14:creationId xmlns:p14="http://schemas.microsoft.com/office/powerpoint/2010/main" val="16825192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PLEASE REFER TO CONTENT DISCLOSURES AT THE END OF THIS PRESENTATION.</a:t>
            </a:r>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3" name="Title 3">
            <a:extLst>
              <a:ext uri="{FF2B5EF4-FFF2-40B4-BE49-F238E27FC236}">
                <a16:creationId xmlns:a16="http://schemas.microsoft.com/office/drawing/2014/main" id="{914C70E7-3A9D-641C-44E8-60EAE5F528FC}"/>
              </a:ext>
            </a:extLst>
          </p:cNvPr>
          <p:cNvSpPr txBox="1">
            <a:spLocks noGrp="1" noRot="1" noMove="1" noResize="1" noEditPoints="1" noAdjustHandles="1" noChangeArrowheads="1" noChangeShapeType="1"/>
          </p:cNvSpPr>
          <p:nvPr userDrawn="1"/>
        </p:nvSpPr>
        <p:spPr>
          <a:xfrm>
            <a:off x="653845" y="667820"/>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dirty="0"/>
              <a:t>SECURE Act: Decision Tree</a:t>
            </a:r>
          </a:p>
        </p:txBody>
      </p:sp>
      <p:sp>
        <p:nvSpPr>
          <p:cNvPr id="4" name="Text Placeholder 4">
            <a:extLst>
              <a:ext uri="{FF2B5EF4-FFF2-40B4-BE49-F238E27FC236}">
                <a16:creationId xmlns:a16="http://schemas.microsoft.com/office/drawing/2014/main" id="{62136573-3313-8984-EAA1-51116F2EAEC7}"/>
              </a:ext>
            </a:extLst>
          </p:cNvPr>
          <p:cNvSpPr txBox="1">
            <a:spLocks noGrp="1" noRot="1" noMove="1" noResize="1" noEditPoints="1" noAdjustHandles="1" noChangeArrowheads="1" noChangeShapeType="1"/>
          </p:cNvSpPr>
          <p:nvPr userDrawn="1"/>
        </p:nvSpPr>
        <p:spPr>
          <a:xfrm>
            <a:off x="655395" y="5575300"/>
            <a:ext cx="10891837" cy="619369"/>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dirty="0">
                <a:solidFill>
                  <a:schemeClr val="tx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latin typeface="Aptos"/>
                <a:cs typeface="Arial"/>
              </a:rPr>
              <a:t>Source: Kitces.com Untangling The IRS's New Finalized Regulations (</a:t>
            </a:r>
            <a:r>
              <a:rPr lang="en-US" dirty="0">
                <a:latin typeface="Aptos"/>
                <a:cs typeface="Arial"/>
                <a:hlinkClick r:id="rId2"/>
              </a:rPr>
              <a:t>https://www.kitces.com/blog/secure-act-2-0-irs-regulations-rmd-required-minimum-distributions-10-year-rule-eligible-designated-beneficiary-see-through-conduit-trust/</a:t>
            </a:r>
            <a:r>
              <a:rPr lang="en-US" dirty="0">
                <a:latin typeface="Aptos"/>
                <a:cs typeface="Arial"/>
              </a:rPr>
              <a:t>) , </a:t>
            </a:r>
            <a:br>
              <a:rPr lang="en-US" dirty="0">
                <a:latin typeface="Aptos"/>
                <a:cs typeface="Arial"/>
              </a:rPr>
            </a:br>
            <a:r>
              <a:rPr lang="en-US" dirty="0">
                <a:latin typeface="Aptos"/>
                <a:cs typeface="Arial"/>
              </a:rPr>
              <a:t>1. Eligible Designated Beneficiary constitutes surviving spouses, disabled persons, chronically ill persons, persons &lt;10 years younger than the descendant, minor children, some see-through trusts benefiting persons above. </a:t>
            </a:r>
            <a:br>
              <a:rPr lang="en-US" dirty="0">
                <a:latin typeface="Aptos"/>
                <a:cs typeface="Arial"/>
              </a:rPr>
            </a:br>
            <a:r>
              <a:rPr lang="en-US" dirty="0">
                <a:latin typeface="Aptos"/>
                <a:cs typeface="Arial"/>
              </a:rPr>
              <a:t>2. Non-Eligible Designated Beneficiary constitutes most non-spouse beneficiaries, some see-through trusts benefiting persons above. </a:t>
            </a:r>
            <a:br>
              <a:rPr lang="en-US" dirty="0">
                <a:latin typeface="Aptos"/>
                <a:cs typeface="Arial"/>
              </a:rPr>
            </a:br>
            <a:r>
              <a:rPr lang="en-US" dirty="0">
                <a:latin typeface="Aptos"/>
                <a:cs typeface="Arial"/>
              </a:rPr>
              <a:t>3. RBD = Required beginning date or the date in which account owner must start taking Required Minimum Distributions (RMDs); This information is for educational purposes only, and is not intended to provide, and should not be relied on for tax, legal or accounting advice. Please consult your own tax, legal and accounting advisors to discuss your unique tax circumstances. </a:t>
            </a:r>
          </a:p>
        </p:txBody>
      </p:sp>
      <p:sp>
        <p:nvSpPr>
          <p:cNvPr id="5" name="Text Placeholder 5">
            <a:extLst>
              <a:ext uri="{FF2B5EF4-FFF2-40B4-BE49-F238E27FC236}">
                <a16:creationId xmlns:a16="http://schemas.microsoft.com/office/drawing/2014/main" id="{9972515A-E4D1-4CF4-AE66-9B1E4FEEAB97}"/>
              </a:ext>
            </a:extLst>
          </p:cNvPr>
          <p:cNvSpPr txBox="1">
            <a:spLocks noGrp="1" noRot="1" noMove="1" noResize="1" noEditPoints="1" noAdjustHandles="1" noChangeArrowheads="1" noChangeShapeType="1"/>
          </p:cNvSpPr>
          <p:nvPr userDrawn="1"/>
        </p:nvSpPr>
        <p:spPr>
          <a:xfrm>
            <a:off x="654052" y="1261872"/>
            <a:ext cx="10928349" cy="315343"/>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Wingdings" pitchFamily="2" charset="2"/>
              <a:buNone/>
              <a:tabLst/>
              <a:defRPr lang="en-US" sz="1600" b="0" i="0" kern="1200" dirty="0">
                <a:solidFill>
                  <a:schemeClr val="tx1"/>
                </a:solidFill>
                <a:latin typeface="Aptos Light"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New Required Minimum Distribution Rules</a:t>
            </a:r>
          </a:p>
        </p:txBody>
      </p:sp>
      <p:grpSp>
        <p:nvGrpSpPr>
          <p:cNvPr id="10" name="Group 9">
            <a:extLst>
              <a:ext uri="{FF2B5EF4-FFF2-40B4-BE49-F238E27FC236}">
                <a16:creationId xmlns:a16="http://schemas.microsoft.com/office/drawing/2014/main" id="{9850EE8A-F531-C75F-2368-60E6A0133C4A}"/>
              </a:ext>
            </a:extLst>
          </p:cNvPr>
          <p:cNvGrpSpPr>
            <a:grpSpLocks noGrp="1" noUngrp="1" noRot="1" noMove="1" noResize="1"/>
          </p:cNvGrpSpPr>
          <p:nvPr userDrawn="1"/>
        </p:nvGrpSpPr>
        <p:grpSpPr>
          <a:xfrm>
            <a:off x="653845" y="1661457"/>
            <a:ext cx="10891837" cy="3792835"/>
            <a:chOff x="777240" y="386867"/>
            <a:chExt cx="10820400" cy="5476556"/>
          </a:xfrm>
        </p:grpSpPr>
        <p:sp>
          <p:nvSpPr>
            <p:cNvPr id="11" name="Rectangle 10">
              <a:extLst>
                <a:ext uri="{FF2B5EF4-FFF2-40B4-BE49-F238E27FC236}">
                  <a16:creationId xmlns:a16="http://schemas.microsoft.com/office/drawing/2014/main" id="{5AB7B013-FE6A-5616-2062-99CFD4971789}"/>
                </a:ext>
              </a:extLst>
            </p:cNvPr>
            <p:cNvSpPr>
              <a:spLocks noGrp="1" noRot="1" noMove="1" noResize="1" noEditPoints="1" noAdjustHandles="1" noChangeArrowheads="1" noChangeShapeType="1"/>
            </p:cNvSpPr>
            <p:nvPr/>
          </p:nvSpPr>
          <p:spPr>
            <a:xfrm>
              <a:off x="5007712" y="386867"/>
              <a:ext cx="2359455" cy="27591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t>Designated Beneficiary</a:t>
              </a:r>
            </a:p>
          </p:txBody>
        </p:sp>
        <p:sp>
          <p:nvSpPr>
            <p:cNvPr id="12" name="Oval 11">
              <a:extLst>
                <a:ext uri="{FF2B5EF4-FFF2-40B4-BE49-F238E27FC236}">
                  <a16:creationId xmlns:a16="http://schemas.microsoft.com/office/drawing/2014/main" id="{4A262024-2339-9447-A016-F4C12F9DB119}"/>
                </a:ext>
              </a:extLst>
            </p:cNvPr>
            <p:cNvSpPr>
              <a:spLocks noGrp="1" noRot="1" noMove="1" noResize="1" noEditPoints="1" noAdjustHandles="1" noChangeArrowheads="1" noChangeShapeType="1"/>
            </p:cNvSpPr>
            <p:nvPr/>
          </p:nvSpPr>
          <p:spPr>
            <a:xfrm>
              <a:off x="5729500" y="805457"/>
              <a:ext cx="908403" cy="13203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dirty="0"/>
                <a:t>Did owner die Before or After SECURE Act effective date?</a:t>
              </a:r>
            </a:p>
          </p:txBody>
        </p:sp>
        <p:cxnSp>
          <p:nvCxnSpPr>
            <p:cNvPr id="13" name="Elbow Connector 7">
              <a:extLst>
                <a:ext uri="{FF2B5EF4-FFF2-40B4-BE49-F238E27FC236}">
                  <a16:creationId xmlns:a16="http://schemas.microsoft.com/office/drawing/2014/main" id="{AA3433EA-17FB-2739-62C6-CB6358BE2071}"/>
                </a:ext>
              </a:extLst>
            </p:cNvPr>
            <p:cNvCxnSpPr>
              <a:cxnSpLocks noGrp="1" noRot="1" noMove="1" noResize="1" noEditPoints="1" noAdjustHandles="1" noChangeArrowheads="1" noChangeShapeType="1"/>
              <a:stCxn id="12" idx="2"/>
              <a:endCxn id="15" idx="6"/>
            </p:cNvCxnSpPr>
            <p:nvPr/>
          </p:nvCxnSpPr>
          <p:spPr>
            <a:xfrm flipH="1">
              <a:off x="2768397" y="1465618"/>
              <a:ext cx="2961103" cy="9124"/>
            </a:xfrm>
            <a:prstGeom prst="straightConnector1">
              <a:avLst/>
            </a:prstGeom>
            <a:ln w="9525">
              <a:headEnd type="none"/>
              <a:tailEnd type="arrow" w="sm" len="sm"/>
            </a:ln>
          </p:spPr>
          <p:style>
            <a:lnRef idx="1">
              <a:schemeClr val="accent1"/>
            </a:lnRef>
            <a:fillRef idx="0">
              <a:schemeClr val="accent1"/>
            </a:fillRef>
            <a:effectRef idx="0">
              <a:schemeClr val="accent1"/>
            </a:effectRef>
            <a:fontRef idx="minor">
              <a:schemeClr val="tx1"/>
            </a:fontRef>
          </p:style>
        </p:cxnSp>
        <p:cxnSp>
          <p:nvCxnSpPr>
            <p:cNvPr id="14" name="Elbow Connector 11">
              <a:extLst>
                <a:ext uri="{FF2B5EF4-FFF2-40B4-BE49-F238E27FC236}">
                  <a16:creationId xmlns:a16="http://schemas.microsoft.com/office/drawing/2014/main" id="{A684DA48-BC1B-39A4-6C06-02C2E653B762}"/>
                </a:ext>
              </a:extLst>
            </p:cNvPr>
            <p:cNvCxnSpPr>
              <a:cxnSpLocks noGrp="1" noRot="1" noMove="1" noResize="1" noEditPoints="1" noAdjustHandles="1" noChangeArrowheads="1" noChangeShapeType="1"/>
              <a:stCxn id="12" idx="6"/>
              <a:endCxn id="18" idx="0"/>
            </p:cNvCxnSpPr>
            <p:nvPr/>
          </p:nvCxnSpPr>
          <p:spPr>
            <a:xfrm>
              <a:off x="6637903" y="1465618"/>
              <a:ext cx="3288669" cy="888729"/>
            </a:xfrm>
            <a:prstGeom prst="bentConnector2">
              <a:avLst/>
            </a:prstGeom>
            <a:ln w="9525">
              <a:tailEnd type="arrow" w="sm" len="sm"/>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CE9687B5-05D3-F7A4-4F76-C3ACD9090B7A}"/>
                </a:ext>
              </a:extLst>
            </p:cNvPr>
            <p:cNvSpPr>
              <a:spLocks noGrp="1" noRot="1" noMove="1" noResize="1" noEditPoints="1" noAdjustHandles="1" noChangeArrowheads="1" noChangeShapeType="1"/>
            </p:cNvSpPr>
            <p:nvPr/>
          </p:nvSpPr>
          <p:spPr>
            <a:xfrm>
              <a:off x="1859995" y="814581"/>
              <a:ext cx="908403" cy="13203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dirty="0"/>
                <a:t>Did Beneficiary</a:t>
              </a:r>
              <a:br>
                <a:rPr lang="en-US" sz="800" dirty="0"/>
              </a:br>
              <a:r>
                <a:rPr lang="en-US" sz="800" dirty="0"/>
                <a:t> Die Prior to Effective Date of SECURE Act?</a:t>
              </a:r>
            </a:p>
          </p:txBody>
        </p:sp>
        <p:sp>
          <p:nvSpPr>
            <p:cNvPr id="16" name="Rectangle 15">
              <a:extLst>
                <a:ext uri="{FF2B5EF4-FFF2-40B4-BE49-F238E27FC236}">
                  <a16:creationId xmlns:a16="http://schemas.microsoft.com/office/drawing/2014/main" id="{CA0CD1C9-AB2C-A99A-DBEB-AD612D7E6061}"/>
                </a:ext>
              </a:extLst>
            </p:cNvPr>
            <p:cNvSpPr>
              <a:spLocks noGrp="1" noRot="1" noMove="1" noResize="1" noEditPoints="1" noAdjustHandles="1" noChangeArrowheads="1" noChangeShapeType="1"/>
            </p:cNvSpPr>
            <p:nvPr/>
          </p:nvSpPr>
          <p:spPr>
            <a:xfrm>
              <a:off x="3990080" y="1383095"/>
              <a:ext cx="537904" cy="1538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n-US" sz="1000">
                  <a:solidFill>
                    <a:schemeClr val="tx1"/>
                  </a:solidFill>
                </a:rPr>
                <a:t>Before</a:t>
              </a:r>
            </a:p>
          </p:txBody>
        </p:sp>
        <p:sp>
          <p:nvSpPr>
            <p:cNvPr id="17" name="Rectangle 16">
              <a:extLst>
                <a:ext uri="{FF2B5EF4-FFF2-40B4-BE49-F238E27FC236}">
                  <a16:creationId xmlns:a16="http://schemas.microsoft.com/office/drawing/2014/main" id="{CA66F5D3-3929-6B43-3ED4-9AAB68DB2200}"/>
                </a:ext>
              </a:extLst>
            </p:cNvPr>
            <p:cNvSpPr>
              <a:spLocks noGrp="1" noRot="1" noMove="1" noResize="1" noEditPoints="1" noAdjustHandles="1" noChangeArrowheads="1" noChangeShapeType="1"/>
            </p:cNvSpPr>
            <p:nvPr/>
          </p:nvSpPr>
          <p:spPr>
            <a:xfrm>
              <a:off x="4993436" y="2390627"/>
              <a:ext cx="2359455" cy="25941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t>Eligible Designated Beneficiary</a:t>
              </a:r>
              <a:r>
                <a:rPr lang="en-US" sz="1000" baseline="30000"/>
                <a:t>1</a:t>
              </a:r>
              <a:endParaRPr lang="en-US" sz="1000"/>
            </a:p>
          </p:txBody>
        </p:sp>
        <p:sp>
          <p:nvSpPr>
            <p:cNvPr id="18" name="Rectangle 17">
              <a:extLst>
                <a:ext uri="{FF2B5EF4-FFF2-40B4-BE49-F238E27FC236}">
                  <a16:creationId xmlns:a16="http://schemas.microsoft.com/office/drawing/2014/main" id="{F8F648A1-4A3F-D124-5540-D16806D1D795}"/>
                </a:ext>
              </a:extLst>
            </p:cNvPr>
            <p:cNvSpPr>
              <a:spLocks noGrp="1" noRot="1" noMove="1" noResize="1" noEditPoints="1" noAdjustHandles="1" noChangeArrowheads="1" noChangeShapeType="1"/>
            </p:cNvSpPr>
            <p:nvPr/>
          </p:nvSpPr>
          <p:spPr>
            <a:xfrm>
              <a:off x="8746844" y="2354347"/>
              <a:ext cx="2359455" cy="25941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Non-Eligible Designated Beneficiary</a:t>
              </a:r>
              <a:r>
                <a:rPr lang="en-US" sz="1000" baseline="30000" dirty="0"/>
                <a:t>2</a:t>
              </a:r>
              <a:endParaRPr lang="en-US" sz="1000" dirty="0"/>
            </a:p>
          </p:txBody>
        </p:sp>
        <p:grpSp>
          <p:nvGrpSpPr>
            <p:cNvPr id="19" name="Group 18">
              <a:extLst>
                <a:ext uri="{FF2B5EF4-FFF2-40B4-BE49-F238E27FC236}">
                  <a16:creationId xmlns:a16="http://schemas.microsoft.com/office/drawing/2014/main" id="{B763622C-6674-5349-5B8C-F60DE05FD247}"/>
                </a:ext>
              </a:extLst>
            </p:cNvPr>
            <p:cNvGrpSpPr>
              <a:grpSpLocks noGrp="1" noUngrp="1" noRot="1" noMove="1" noResize="1"/>
            </p:cNvGrpSpPr>
            <p:nvPr/>
          </p:nvGrpSpPr>
          <p:grpSpPr>
            <a:xfrm>
              <a:off x="777240" y="2923373"/>
              <a:ext cx="10820400" cy="2940050"/>
              <a:chOff x="777240" y="2923373"/>
              <a:chExt cx="10820400" cy="2940050"/>
            </a:xfrm>
          </p:grpSpPr>
          <p:sp>
            <p:nvSpPr>
              <p:cNvPr id="35" name="Rectangle 34">
                <a:extLst>
                  <a:ext uri="{FF2B5EF4-FFF2-40B4-BE49-F238E27FC236}">
                    <a16:creationId xmlns:a16="http://schemas.microsoft.com/office/drawing/2014/main" id="{50D9531B-5D1C-EA44-9E26-1904DAD1A90A}"/>
                  </a:ext>
                </a:extLst>
              </p:cNvPr>
              <p:cNvSpPr>
                <a:spLocks noGrp="1" noRot="1" noMove="1" noResize="1" noEditPoints="1" noAdjustHandles="1" noChangeArrowheads="1" noChangeShapeType="1"/>
              </p:cNvSpPr>
              <p:nvPr/>
            </p:nvSpPr>
            <p:spPr>
              <a:xfrm>
                <a:off x="777240" y="4234454"/>
                <a:ext cx="1463771" cy="1187352"/>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Successor Beneficiary Continues Annual</a:t>
                </a:r>
                <a:r>
                  <a:rPr lang="en-US" sz="800" b="1">
                    <a:solidFill>
                      <a:schemeClr val="tx1"/>
                    </a:solidFill>
                  </a:rPr>
                  <a:t> </a:t>
                </a:r>
                <a:r>
                  <a:rPr lang="en-US" sz="800">
                    <a:solidFill>
                      <a:schemeClr val="tx1"/>
                    </a:solidFill>
                  </a:rPr>
                  <a:t>RDMs</a:t>
                </a:r>
                <a:r>
                  <a:rPr lang="en-US" sz="800" b="1">
                    <a:solidFill>
                      <a:schemeClr val="tx1"/>
                    </a:solidFill>
                  </a:rPr>
                  <a:t> </a:t>
                </a:r>
                <a:r>
                  <a:rPr lang="en-US" sz="800">
                    <a:solidFill>
                      <a:schemeClr val="tx1"/>
                    </a:solidFill>
                  </a:rPr>
                  <a:t>(Same Calculation As If Original Beneficiary Were Still Alive). NO 10-year Rule.</a:t>
                </a:r>
              </a:p>
            </p:txBody>
          </p:sp>
          <p:sp>
            <p:nvSpPr>
              <p:cNvPr id="36" name="Rectangle 35">
                <a:extLst>
                  <a:ext uri="{FF2B5EF4-FFF2-40B4-BE49-F238E27FC236}">
                    <a16:creationId xmlns:a16="http://schemas.microsoft.com/office/drawing/2014/main" id="{D7A64D66-2B98-B271-FBBB-4C6BAB73564B}"/>
                  </a:ext>
                </a:extLst>
              </p:cNvPr>
              <p:cNvSpPr>
                <a:spLocks noGrp="1" noRot="1" noMove="1" noResize="1" noEditPoints="1" noAdjustHandles="1" noChangeArrowheads="1" noChangeShapeType="1"/>
              </p:cNvSpPr>
              <p:nvPr/>
            </p:nvSpPr>
            <p:spPr>
              <a:xfrm>
                <a:off x="2643486" y="4234454"/>
                <a:ext cx="1463771" cy="1187352"/>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Successor Beneficiary Continues Annual RDMs (Same Calculation as if Original Beneficiary Were Still Alive) AND 10-Year Rule Begins to Apply</a:t>
                </a:r>
              </a:p>
            </p:txBody>
          </p:sp>
          <p:sp>
            <p:nvSpPr>
              <p:cNvPr id="37" name="Oval 36">
                <a:extLst>
                  <a:ext uri="{FF2B5EF4-FFF2-40B4-BE49-F238E27FC236}">
                    <a16:creationId xmlns:a16="http://schemas.microsoft.com/office/drawing/2014/main" id="{E5C88385-3AD0-694E-8EC1-3D75E968ADFB}"/>
                  </a:ext>
                </a:extLst>
              </p:cNvPr>
              <p:cNvSpPr>
                <a:spLocks noGrp="1" noRot="1" noMove="1" noResize="1" noEditPoints="1" noAdjustHandles="1" noChangeArrowheads="1" noChangeShapeType="1"/>
              </p:cNvSpPr>
              <p:nvPr/>
            </p:nvSpPr>
            <p:spPr>
              <a:xfrm>
                <a:off x="4740420" y="4227756"/>
                <a:ext cx="999243" cy="145375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bg1"/>
                    </a:solidFill>
                  </a:rPr>
                  <a:t>Which Option </a:t>
                </a:r>
                <a:br>
                  <a:rPr lang="en-US" sz="800">
                    <a:solidFill>
                      <a:schemeClr val="bg1"/>
                    </a:solidFill>
                  </a:rPr>
                </a:br>
                <a:r>
                  <a:rPr lang="en-US" sz="800">
                    <a:solidFill>
                      <a:schemeClr val="bg1"/>
                    </a:solidFill>
                  </a:rPr>
                  <a:t>did the Original Beneficiary choose?</a:t>
                </a:r>
              </a:p>
            </p:txBody>
          </p:sp>
          <p:sp>
            <p:nvSpPr>
              <p:cNvPr id="38" name="Rectangle 37">
                <a:extLst>
                  <a:ext uri="{FF2B5EF4-FFF2-40B4-BE49-F238E27FC236}">
                    <a16:creationId xmlns:a16="http://schemas.microsoft.com/office/drawing/2014/main" id="{04EDE784-EA32-BDEE-6B14-EB223E94B89B}"/>
                  </a:ext>
                </a:extLst>
              </p:cNvPr>
              <p:cNvSpPr>
                <a:spLocks noGrp="1" noRot="1" noMove="1" noResize="1" noEditPoints="1" noAdjustHandles="1" noChangeArrowheads="1" noChangeShapeType="1"/>
              </p:cNvSpPr>
              <p:nvPr/>
            </p:nvSpPr>
            <p:spPr>
              <a:xfrm>
                <a:off x="6401375" y="4234454"/>
                <a:ext cx="1463771" cy="1187352"/>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Successor Beneficiary Continues RDMs (Same Calculation as if Original Beneficiary Were Still Alive) During Years 1-9 AND 10-Year Rule Begins to Apply. </a:t>
                </a:r>
              </a:p>
            </p:txBody>
          </p:sp>
          <p:sp>
            <p:nvSpPr>
              <p:cNvPr id="39" name="Rectangle 38">
                <a:extLst>
                  <a:ext uri="{FF2B5EF4-FFF2-40B4-BE49-F238E27FC236}">
                    <a16:creationId xmlns:a16="http://schemas.microsoft.com/office/drawing/2014/main" id="{FAC1DCAC-A4BD-B57E-EDF1-4AA37CBE7A7F}"/>
                  </a:ext>
                </a:extLst>
              </p:cNvPr>
              <p:cNvSpPr>
                <a:spLocks noGrp="1" noRot="1" noMove="1" noResize="1" noEditPoints="1" noAdjustHandles="1" noChangeArrowheads="1" noChangeShapeType="1"/>
              </p:cNvSpPr>
              <p:nvPr/>
            </p:nvSpPr>
            <p:spPr>
              <a:xfrm>
                <a:off x="8267622" y="4234454"/>
                <a:ext cx="1463771" cy="1187352"/>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Successor beneficiary Finishes Out Initial 10-Year Period</a:t>
                </a:r>
              </a:p>
            </p:txBody>
          </p:sp>
          <p:sp>
            <p:nvSpPr>
              <p:cNvPr id="40" name="Rectangle 39">
                <a:extLst>
                  <a:ext uri="{FF2B5EF4-FFF2-40B4-BE49-F238E27FC236}">
                    <a16:creationId xmlns:a16="http://schemas.microsoft.com/office/drawing/2014/main" id="{7840A2BB-45D8-0D0E-C89F-D07575D7EAA2}"/>
                  </a:ext>
                </a:extLst>
              </p:cNvPr>
              <p:cNvSpPr>
                <a:spLocks noGrp="1" noRot="1" noMove="1" noResize="1" noEditPoints="1" noAdjustHandles="1" noChangeArrowheads="1" noChangeShapeType="1"/>
              </p:cNvSpPr>
              <p:nvPr/>
            </p:nvSpPr>
            <p:spPr>
              <a:xfrm>
                <a:off x="10133869" y="4231721"/>
                <a:ext cx="1463771" cy="1187352"/>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Successor Beneficiary Continues Annual RDMs (Same Calculation as if Original Beneficiary Were Still Alive) During Years 1-9 AND Finishes Out Initial 10-Year Period. </a:t>
                </a:r>
              </a:p>
            </p:txBody>
          </p:sp>
          <p:sp>
            <p:nvSpPr>
              <p:cNvPr id="41" name="Rectangle 40">
                <a:extLst>
                  <a:ext uri="{FF2B5EF4-FFF2-40B4-BE49-F238E27FC236}">
                    <a16:creationId xmlns:a16="http://schemas.microsoft.com/office/drawing/2014/main" id="{C37ECF61-DE64-3D00-47F8-FEF9A7F64C47}"/>
                  </a:ext>
                </a:extLst>
              </p:cNvPr>
              <p:cNvSpPr>
                <a:spLocks noGrp="1" noRot="1" noMove="1" noResize="1" noEditPoints="1" noAdjustHandles="1" noChangeArrowheads="1" noChangeShapeType="1"/>
              </p:cNvSpPr>
              <p:nvPr/>
            </p:nvSpPr>
            <p:spPr>
              <a:xfrm>
                <a:off x="777240" y="3843418"/>
                <a:ext cx="10820400" cy="22069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latin typeface="Aptos" panose="020B0004020202020204" pitchFamily="34" charset="0"/>
                  </a:rPr>
                  <a:t>Beneficiary Dies</a:t>
                </a:r>
              </a:p>
            </p:txBody>
          </p:sp>
          <p:sp>
            <p:nvSpPr>
              <p:cNvPr id="42" name="Rectangle 41">
                <a:extLst>
                  <a:ext uri="{FF2B5EF4-FFF2-40B4-BE49-F238E27FC236}">
                    <a16:creationId xmlns:a16="http://schemas.microsoft.com/office/drawing/2014/main" id="{A6C803DB-2D5D-9DF5-F1A8-31A47EC2BD71}"/>
                  </a:ext>
                </a:extLst>
              </p:cNvPr>
              <p:cNvSpPr>
                <a:spLocks noGrp="1" noRot="1" noMove="1" noResize="1" noEditPoints="1" noAdjustHandles="1" noChangeArrowheads="1" noChangeShapeType="1"/>
              </p:cNvSpPr>
              <p:nvPr/>
            </p:nvSpPr>
            <p:spPr>
              <a:xfrm>
                <a:off x="4505527" y="3342653"/>
                <a:ext cx="1463771" cy="387796"/>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“Stretch” or 10-Year Rule</a:t>
                </a:r>
              </a:p>
            </p:txBody>
          </p:sp>
          <p:sp>
            <p:nvSpPr>
              <p:cNvPr id="43" name="Rectangle 42">
                <a:extLst>
                  <a:ext uri="{FF2B5EF4-FFF2-40B4-BE49-F238E27FC236}">
                    <a16:creationId xmlns:a16="http://schemas.microsoft.com/office/drawing/2014/main" id="{AA4DD64B-06F7-B4CA-50ED-2FB276261A34}"/>
                  </a:ext>
                </a:extLst>
              </p:cNvPr>
              <p:cNvSpPr>
                <a:spLocks noGrp="1" noRot="1" noMove="1" noResize="1" noEditPoints="1" noAdjustHandles="1" noChangeArrowheads="1" noChangeShapeType="1"/>
              </p:cNvSpPr>
              <p:nvPr/>
            </p:nvSpPr>
            <p:spPr>
              <a:xfrm>
                <a:off x="6401376" y="3342653"/>
                <a:ext cx="1463771" cy="387796"/>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“Stretch”</a:t>
                </a:r>
              </a:p>
            </p:txBody>
          </p:sp>
          <p:sp>
            <p:nvSpPr>
              <p:cNvPr id="44" name="Rectangle 43">
                <a:extLst>
                  <a:ext uri="{FF2B5EF4-FFF2-40B4-BE49-F238E27FC236}">
                    <a16:creationId xmlns:a16="http://schemas.microsoft.com/office/drawing/2014/main" id="{7C98C876-33B8-083F-0952-B3D6E566CD7F}"/>
                  </a:ext>
                </a:extLst>
              </p:cNvPr>
              <p:cNvSpPr>
                <a:spLocks noGrp="1" noRot="1" noMove="1" noResize="1" noEditPoints="1" noAdjustHandles="1" noChangeArrowheads="1" noChangeShapeType="1"/>
              </p:cNvSpPr>
              <p:nvPr/>
            </p:nvSpPr>
            <p:spPr>
              <a:xfrm>
                <a:off x="8267622" y="3342653"/>
                <a:ext cx="1463771" cy="387796"/>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10-Year Rule Only</a:t>
                </a:r>
              </a:p>
            </p:txBody>
          </p:sp>
          <p:sp>
            <p:nvSpPr>
              <p:cNvPr id="45" name="Rectangle 44">
                <a:extLst>
                  <a:ext uri="{FF2B5EF4-FFF2-40B4-BE49-F238E27FC236}">
                    <a16:creationId xmlns:a16="http://schemas.microsoft.com/office/drawing/2014/main" id="{0B84D240-477F-1F49-B94C-9301A5269190}"/>
                  </a:ext>
                </a:extLst>
              </p:cNvPr>
              <p:cNvSpPr>
                <a:spLocks noGrp="1" noRot="1" noMove="1" noResize="1" noEditPoints="1" noAdjustHandles="1" noChangeArrowheads="1" noChangeShapeType="1"/>
              </p:cNvSpPr>
              <p:nvPr/>
            </p:nvSpPr>
            <p:spPr>
              <a:xfrm>
                <a:off x="10133869" y="3342653"/>
                <a:ext cx="1463771" cy="387796"/>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10-Year Rule AND </a:t>
                </a:r>
                <a:br>
                  <a:rPr lang="en-US" sz="800">
                    <a:solidFill>
                      <a:schemeClr val="tx1"/>
                    </a:solidFill>
                  </a:rPr>
                </a:br>
                <a:r>
                  <a:rPr lang="en-US" sz="800">
                    <a:solidFill>
                      <a:schemeClr val="tx1"/>
                    </a:solidFill>
                  </a:rPr>
                  <a:t>“Stretch” RDMS</a:t>
                </a:r>
              </a:p>
            </p:txBody>
          </p:sp>
          <p:sp>
            <p:nvSpPr>
              <p:cNvPr id="46" name="Rectangle 45">
                <a:extLst>
                  <a:ext uri="{FF2B5EF4-FFF2-40B4-BE49-F238E27FC236}">
                    <a16:creationId xmlns:a16="http://schemas.microsoft.com/office/drawing/2014/main" id="{01EEEE17-7F3A-0D35-F7DB-ACAFA27C1B21}"/>
                  </a:ext>
                </a:extLst>
              </p:cNvPr>
              <p:cNvSpPr>
                <a:spLocks noGrp="1" noRot="1" noMove="1" noResize="1" noEditPoints="1" noAdjustHandles="1" noChangeArrowheads="1" noChangeShapeType="1"/>
              </p:cNvSpPr>
              <p:nvPr/>
            </p:nvSpPr>
            <p:spPr>
              <a:xfrm>
                <a:off x="4744205" y="2923373"/>
                <a:ext cx="986415" cy="3877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dirty="0">
                    <a:solidFill>
                      <a:schemeClr val="tx1"/>
                    </a:solidFill>
                  </a:rPr>
                  <a:t>Descendent Dies </a:t>
                </a:r>
                <a:br>
                  <a:rPr lang="en-US" sz="800" dirty="0">
                    <a:solidFill>
                      <a:schemeClr val="tx1"/>
                    </a:solidFill>
                  </a:rPr>
                </a:br>
                <a:r>
                  <a:rPr lang="en-US" sz="800" dirty="0">
                    <a:solidFill>
                      <a:schemeClr val="tx1"/>
                    </a:solidFill>
                  </a:rPr>
                  <a:t>Prior to RBD</a:t>
                </a:r>
                <a:r>
                  <a:rPr lang="en-US" sz="800" baseline="30000" dirty="0">
                    <a:solidFill>
                      <a:schemeClr val="tx1"/>
                    </a:solidFill>
                  </a:rPr>
                  <a:t>3</a:t>
                </a:r>
                <a:endParaRPr lang="en-US" sz="800" dirty="0">
                  <a:solidFill>
                    <a:schemeClr val="tx1"/>
                  </a:solidFill>
                </a:endParaRPr>
              </a:p>
            </p:txBody>
          </p:sp>
          <p:sp>
            <p:nvSpPr>
              <p:cNvPr id="47" name="Rectangle 46">
                <a:extLst>
                  <a:ext uri="{FF2B5EF4-FFF2-40B4-BE49-F238E27FC236}">
                    <a16:creationId xmlns:a16="http://schemas.microsoft.com/office/drawing/2014/main" id="{3BBB3463-60D6-E0ED-A6FF-AB63253EE086}"/>
                  </a:ext>
                </a:extLst>
              </p:cNvPr>
              <p:cNvSpPr>
                <a:spLocks noGrp="1" noRot="1" noMove="1" noResize="1" noEditPoints="1" noAdjustHandles="1" noChangeArrowheads="1" noChangeShapeType="1"/>
              </p:cNvSpPr>
              <p:nvPr/>
            </p:nvSpPr>
            <p:spPr>
              <a:xfrm>
                <a:off x="6640054" y="2923373"/>
                <a:ext cx="986415" cy="3877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a:solidFill>
                      <a:schemeClr val="tx1"/>
                    </a:solidFill>
                  </a:rPr>
                  <a:t>Descendent Died On/After  RBD</a:t>
                </a:r>
              </a:p>
            </p:txBody>
          </p:sp>
          <p:sp>
            <p:nvSpPr>
              <p:cNvPr id="48" name="Rectangle 47">
                <a:extLst>
                  <a:ext uri="{FF2B5EF4-FFF2-40B4-BE49-F238E27FC236}">
                    <a16:creationId xmlns:a16="http://schemas.microsoft.com/office/drawing/2014/main" id="{99E4158E-1C93-DD6A-184A-862B14B5170A}"/>
                  </a:ext>
                </a:extLst>
              </p:cNvPr>
              <p:cNvSpPr>
                <a:spLocks noGrp="1" noRot="1" noMove="1" noResize="1" noEditPoints="1" noAdjustHandles="1" noChangeArrowheads="1" noChangeShapeType="1"/>
              </p:cNvSpPr>
              <p:nvPr/>
            </p:nvSpPr>
            <p:spPr>
              <a:xfrm>
                <a:off x="8506300" y="2923373"/>
                <a:ext cx="986415" cy="3877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Descendent Dies Prior to RBD</a:t>
                </a:r>
              </a:p>
            </p:txBody>
          </p:sp>
          <p:sp>
            <p:nvSpPr>
              <p:cNvPr id="49" name="Rectangle 48">
                <a:extLst>
                  <a:ext uri="{FF2B5EF4-FFF2-40B4-BE49-F238E27FC236}">
                    <a16:creationId xmlns:a16="http://schemas.microsoft.com/office/drawing/2014/main" id="{8783DAD9-3951-F95A-0954-B913C51795E7}"/>
                  </a:ext>
                </a:extLst>
              </p:cNvPr>
              <p:cNvSpPr>
                <a:spLocks noGrp="1" noRot="1" noMove="1" noResize="1" noEditPoints="1" noAdjustHandles="1" noChangeArrowheads="1" noChangeShapeType="1"/>
              </p:cNvSpPr>
              <p:nvPr/>
            </p:nvSpPr>
            <p:spPr>
              <a:xfrm>
                <a:off x="10372547" y="2923373"/>
                <a:ext cx="986415" cy="3877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solidFill>
                      <a:schemeClr val="tx1"/>
                    </a:solidFill>
                  </a:rPr>
                  <a:t>Descendent Died On/After  RBD</a:t>
                </a:r>
              </a:p>
            </p:txBody>
          </p:sp>
          <p:cxnSp>
            <p:nvCxnSpPr>
              <p:cNvPr id="50" name="Elbow Connector 47">
                <a:extLst>
                  <a:ext uri="{FF2B5EF4-FFF2-40B4-BE49-F238E27FC236}">
                    <a16:creationId xmlns:a16="http://schemas.microsoft.com/office/drawing/2014/main" id="{176F0E00-5F45-AC42-E090-906B4E740038}"/>
                  </a:ext>
                </a:extLst>
              </p:cNvPr>
              <p:cNvCxnSpPr>
                <a:cxnSpLocks noGrp="1" noRot="1" noMove="1" noResize="1" noEditPoints="1" noAdjustHandles="1" noChangeArrowheads="1" noChangeShapeType="1"/>
                <a:stCxn id="37" idx="5"/>
                <a:endCxn id="38" idx="2"/>
              </p:cNvCxnSpPr>
              <p:nvPr/>
            </p:nvCxnSpPr>
            <p:spPr>
              <a:xfrm rot="5400000" flipH="1" flipV="1">
                <a:off x="6339888" y="4675243"/>
                <a:ext cx="46811" cy="1539934"/>
              </a:xfrm>
              <a:prstGeom prst="bentConnector3">
                <a:avLst>
                  <a:gd name="adj1" fmla="val -303066"/>
                </a:avLst>
              </a:prstGeom>
              <a:ln w="9525">
                <a:tailEnd type="arrow" w="sm" len="sm"/>
              </a:ln>
            </p:spPr>
            <p:style>
              <a:lnRef idx="1">
                <a:schemeClr val="accent1"/>
              </a:lnRef>
              <a:fillRef idx="0">
                <a:schemeClr val="accent1"/>
              </a:fillRef>
              <a:effectRef idx="0">
                <a:schemeClr val="accent1"/>
              </a:effectRef>
              <a:fontRef idx="minor">
                <a:schemeClr val="tx1"/>
              </a:fontRef>
            </p:style>
          </p:cxnSp>
          <p:cxnSp>
            <p:nvCxnSpPr>
              <p:cNvPr id="51" name="Elbow Connector 48">
                <a:extLst>
                  <a:ext uri="{FF2B5EF4-FFF2-40B4-BE49-F238E27FC236}">
                    <a16:creationId xmlns:a16="http://schemas.microsoft.com/office/drawing/2014/main" id="{2A763B97-82C6-8C11-5807-9848426DA748}"/>
                  </a:ext>
                </a:extLst>
              </p:cNvPr>
              <p:cNvCxnSpPr>
                <a:cxnSpLocks noGrp="1" noRot="1" noMove="1" noResize="1" noEditPoints="1" noAdjustHandles="1" noChangeArrowheads="1" noChangeShapeType="1"/>
                <a:stCxn id="37" idx="3"/>
                <a:endCxn id="39" idx="2"/>
              </p:cNvCxnSpPr>
              <p:nvPr/>
            </p:nvCxnSpPr>
            <p:spPr>
              <a:xfrm rot="5400000" flipH="1" flipV="1">
                <a:off x="6919726" y="3388834"/>
                <a:ext cx="46811" cy="4112752"/>
              </a:xfrm>
              <a:prstGeom prst="bentConnector3">
                <a:avLst>
                  <a:gd name="adj1" fmla="val -731509"/>
                </a:avLst>
              </a:prstGeom>
              <a:ln w="9525">
                <a:tailEnd type="arrow" w="sm" len="sm"/>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666C1A0C-4172-4C1B-2D52-EAD8A97FD1CF}"/>
                  </a:ext>
                </a:extLst>
              </p:cNvPr>
              <p:cNvSpPr>
                <a:spLocks noGrp="1" noRot="1" noMove="1" noResize="1" noEditPoints="1" noAdjustHandles="1" noChangeArrowheads="1" noChangeShapeType="1"/>
              </p:cNvSpPr>
              <p:nvPr/>
            </p:nvSpPr>
            <p:spPr>
              <a:xfrm>
                <a:off x="6173164" y="5540514"/>
                <a:ext cx="401785" cy="1231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n-US" sz="800">
                    <a:solidFill>
                      <a:schemeClr val="tx1"/>
                    </a:solidFill>
                  </a:rPr>
                  <a:t>Stretch</a:t>
                </a:r>
              </a:p>
            </p:txBody>
          </p:sp>
          <p:sp>
            <p:nvSpPr>
              <p:cNvPr id="53" name="Rectangle 52">
                <a:extLst>
                  <a:ext uri="{FF2B5EF4-FFF2-40B4-BE49-F238E27FC236}">
                    <a16:creationId xmlns:a16="http://schemas.microsoft.com/office/drawing/2014/main" id="{C708385E-EBBE-6A6A-C262-31DC8D2BC2F8}"/>
                  </a:ext>
                </a:extLst>
              </p:cNvPr>
              <p:cNvSpPr>
                <a:spLocks noGrp="1" noRot="1" noMove="1" noResize="1" noEditPoints="1" noAdjustHandles="1" noChangeArrowheads="1" noChangeShapeType="1"/>
              </p:cNvSpPr>
              <p:nvPr/>
            </p:nvSpPr>
            <p:spPr>
              <a:xfrm>
                <a:off x="7364307" y="5740312"/>
                <a:ext cx="617567" cy="1231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n-US" sz="800">
                    <a:solidFill>
                      <a:schemeClr val="tx1"/>
                    </a:solidFill>
                  </a:rPr>
                  <a:t>10-Year Rule </a:t>
                </a:r>
              </a:p>
            </p:txBody>
          </p:sp>
        </p:grpSp>
        <p:cxnSp>
          <p:nvCxnSpPr>
            <p:cNvPr id="20" name="Elbow Connector 17">
              <a:extLst>
                <a:ext uri="{FF2B5EF4-FFF2-40B4-BE49-F238E27FC236}">
                  <a16:creationId xmlns:a16="http://schemas.microsoft.com/office/drawing/2014/main" id="{8853EAD7-EE4C-FAA6-B346-14D7A030DA80}"/>
                </a:ext>
              </a:extLst>
            </p:cNvPr>
            <p:cNvCxnSpPr>
              <a:cxnSpLocks noGrp="1" noRot="1" noMove="1" noResize="1" noEditPoints="1" noAdjustHandles="1" noChangeArrowheads="1" noChangeShapeType="1"/>
              <a:stCxn id="12" idx="6"/>
              <a:endCxn id="17" idx="0"/>
            </p:cNvCxnSpPr>
            <p:nvPr/>
          </p:nvCxnSpPr>
          <p:spPr>
            <a:xfrm flipH="1">
              <a:off x="6173164" y="1465618"/>
              <a:ext cx="464739" cy="925009"/>
            </a:xfrm>
            <a:prstGeom prst="bentConnector4">
              <a:avLst>
                <a:gd name="adj1" fmla="val -309995"/>
                <a:gd name="adj2" fmla="val 81223"/>
              </a:avLst>
            </a:prstGeom>
            <a:ln w="9525">
              <a:tailEnd type="arrow" w="sm" len="sm"/>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87D9FA58-38FC-BAEA-2E85-43A683165CDF}"/>
                </a:ext>
              </a:extLst>
            </p:cNvPr>
            <p:cNvSpPr>
              <a:spLocks noGrp="1" noRot="1" noMove="1" noResize="1" noEditPoints="1" noAdjustHandles="1" noChangeArrowheads="1" noChangeShapeType="1"/>
            </p:cNvSpPr>
            <p:nvPr/>
          </p:nvSpPr>
          <p:spPr>
            <a:xfrm>
              <a:off x="7364307" y="1383095"/>
              <a:ext cx="401785" cy="1538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n-US" sz="1000">
                  <a:solidFill>
                    <a:schemeClr val="tx1"/>
                  </a:solidFill>
                </a:rPr>
                <a:t>After</a:t>
              </a:r>
            </a:p>
          </p:txBody>
        </p:sp>
        <p:cxnSp>
          <p:nvCxnSpPr>
            <p:cNvPr id="22" name="Elbow Connector 7">
              <a:extLst>
                <a:ext uri="{FF2B5EF4-FFF2-40B4-BE49-F238E27FC236}">
                  <a16:creationId xmlns:a16="http://schemas.microsoft.com/office/drawing/2014/main" id="{DA7BA318-1EE9-588F-EC77-04036D64D92A}"/>
                </a:ext>
              </a:extLst>
            </p:cNvPr>
            <p:cNvCxnSpPr>
              <a:cxnSpLocks noGrp="1" noRot="1" noMove="1" noResize="1" noEditPoints="1" noAdjustHandles="1" noChangeArrowheads="1" noChangeShapeType="1"/>
              <a:stCxn id="15" idx="4"/>
              <a:endCxn id="35" idx="0"/>
            </p:cNvCxnSpPr>
            <p:nvPr/>
          </p:nvCxnSpPr>
          <p:spPr>
            <a:xfrm rot="5400000">
              <a:off x="861887" y="2782144"/>
              <a:ext cx="2099551" cy="805070"/>
            </a:xfrm>
            <a:prstGeom prst="bentConnector3">
              <a:avLst>
                <a:gd name="adj1" fmla="val 50000"/>
              </a:avLst>
            </a:prstGeom>
            <a:ln w="9525">
              <a:headEnd type="none"/>
              <a:tailEnd type="arrow" w="sm" len="sm"/>
            </a:ln>
          </p:spPr>
          <p:style>
            <a:lnRef idx="1">
              <a:schemeClr val="accent1"/>
            </a:lnRef>
            <a:fillRef idx="0">
              <a:schemeClr val="accent1"/>
            </a:fillRef>
            <a:effectRef idx="0">
              <a:schemeClr val="accent1"/>
            </a:effectRef>
            <a:fontRef idx="minor">
              <a:schemeClr val="tx1"/>
            </a:fontRef>
          </p:style>
        </p:cxnSp>
        <p:cxnSp>
          <p:nvCxnSpPr>
            <p:cNvPr id="23" name="Elbow Connector 7">
              <a:extLst>
                <a:ext uri="{FF2B5EF4-FFF2-40B4-BE49-F238E27FC236}">
                  <a16:creationId xmlns:a16="http://schemas.microsoft.com/office/drawing/2014/main" id="{76B0C878-F83D-8473-7E24-A826FD7E32A5}"/>
                </a:ext>
              </a:extLst>
            </p:cNvPr>
            <p:cNvCxnSpPr>
              <a:cxnSpLocks noGrp="1" noRot="1" noMove="1" noResize="1" noEditPoints="1" noAdjustHandles="1" noChangeArrowheads="1" noChangeShapeType="1"/>
              <a:stCxn id="15" idx="4"/>
              <a:endCxn id="36" idx="0"/>
            </p:cNvCxnSpPr>
            <p:nvPr/>
          </p:nvCxnSpPr>
          <p:spPr>
            <a:xfrm rot="16200000" flipH="1">
              <a:off x="1795009" y="2654090"/>
              <a:ext cx="2099551" cy="1061176"/>
            </a:xfrm>
            <a:prstGeom prst="bentConnector3">
              <a:avLst>
                <a:gd name="adj1" fmla="val 50000"/>
              </a:avLst>
            </a:prstGeom>
            <a:ln w="9525">
              <a:headEnd type="none"/>
              <a:tailEnd type="arrow" w="sm" len="sm"/>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A7515173-2B6C-F8B3-68D2-A654BF968767}"/>
                </a:ext>
              </a:extLst>
            </p:cNvPr>
            <p:cNvSpPr>
              <a:spLocks noGrp="1" noRot="1" noMove="1" noResize="1" noEditPoints="1" noAdjustHandles="1" noChangeArrowheads="1" noChangeShapeType="1"/>
            </p:cNvSpPr>
            <p:nvPr/>
          </p:nvSpPr>
          <p:spPr>
            <a:xfrm>
              <a:off x="1369093" y="3459607"/>
              <a:ext cx="280063" cy="1538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n-US" sz="1000">
                  <a:solidFill>
                    <a:schemeClr val="tx1"/>
                  </a:solidFill>
                </a:rPr>
                <a:t>Yes</a:t>
              </a:r>
            </a:p>
          </p:txBody>
        </p:sp>
        <p:sp>
          <p:nvSpPr>
            <p:cNvPr id="25" name="Rectangle 24">
              <a:extLst>
                <a:ext uri="{FF2B5EF4-FFF2-40B4-BE49-F238E27FC236}">
                  <a16:creationId xmlns:a16="http://schemas.microsoft.com/office/drawing/2014/main" id="{15CC4D1A-CA21-D6E6-6022-DCC7C92C5C1A}"/>
                </a:ext>
              </a:extLst>
            </p:cNvPr>
            <p:cNvSpPr>
              <a:spLocks noGrp="1" noRot="1" noMove="1" noResize="1" noEditPoints="1" noAdjustHandles="1" noChangeArrowheads="1" noChangeShapeType="1"/>
            </p:cNvSpPr>
            <p:nvPr/>
          </p:nvSpPr>
          <p:spPr>
            <a:xfrm>
              <a:off x="3264495" y="3459607"/>
              <a:ext cx="221757" cy="1538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en-US" sz="1000">
                  <a:solidFill>
                    <a:schemeClr val="tx1"/>
                  </a:solidFill>
                </a:rPr>
                <a:t>No</a:t>
              </a:r>
            </a:p>
          </p:txBody>
        </p:sp>
        <p:cxnSp>
          <p:nvCxnSpPr>
            <p:cNvPr id="26" name="Elbow Connector 23">
              <a:extLst>
                <a:ext uri="{FF2B5EF4-FFF2-40B4-BE49-F238E27FC236}">
                  <a16:creationId xmlns:a16="http://schemas.microsoft.com/office/drawing/2014/main" id="{41151A56-E9B5-015C-9C5C-E6A511BB6556}"/>
                </a:ext>
              </a:extLst>
            </p:cNvPr>
            <p:cNvCxnSpPr>
              <a:cxnSpLocks noGrp="1" noRot="1" noMove="1" noResize="1" noEditPoints="1" noAdjustHandles="1" noChangeArrowheads="1" noChangeShapeType="1"/>
              <a:stCxn id="17" idx="2"/>
              <a:endCxn id="46" idx="0"/>
            </p:cNvCxnSpPr>
            <p:nvPr/>
          </p:nvCxnSpPr>
          <p:spPr>
            <a:xfrm rot="5400000">
              <a:off x="5568624" y="2318834"/>
              <a:ext cx="273329" cy="935751"/>
            </a:xfrm>
            <a:prstGeom prst="bentConnector3">
              <a:avLst>
                <a:gd name="adj1" fmla="val 50000"/>
              </a:avLst>
            </a:prstGeom>
            <a:ln w="9525">
              <a:tailEnd type="arrow" w="sm" len="sm"/>
            </a:ln>
          </p:spPr>
          <p:style>
            <a:lnRef idx="1">
              <a:schemeClr val="accent1"/>
            </a:lnRef>
            <a:fillRef idx="0">
              <a:schemeClr val="accent1"/>
            </a:fillRef>
            <a:effectRef idx="0">
              <a:schemeClr val="accent1"/>
            </a:effectRef>
            <a:fontRef idx="minor">
              <a:schemeClr val="tx1"/>
            </a:fontRef>
          </p:style>
        </p:cxnSp>
        <p:cxnSp>
          <p:nvCxnSpPr>
            <p:cNvPr id="27" name="Elbow Connector 24">
              <a:extLst>
                <a:ext uri="{FF2B5EF4-FFF2-40B4-BE49-F238E27FC236}">
                  <a16:creationId xmlns:a16="http://schemas.microsoft.com/office/drawing/2014/main" id="{9049FDAC-32DF-BE31-E83A-927F7CA0FA2F}"/>
                </a:ext>
              </a:extLst>
            </p:cNvPr>
            <p:cNvCxnSpPr>
              <a:cxnSpLocks noGrp="1" noRot="1" noMove="1" noResize="1" noEditPoints="1" noAdjustHandles="1" noChangeArrowheads="1" noChangeShapeType="1"/>
              <a:stCxn id="17" idx="2"/>
              <a:endCxn id="47" idx="0"/>
            </p:cNvCxnSpPr>
            <p:nvPr/>
          </p:nvCxnSpPr>
          <p:spPr>
            <a:xfrm rot="16200000" flipH="1">
              <a:off x="6516548" y="2306659"/>
              <a:ext cx="273329" cy="960098"/>
            </a:xfrm>
            <a:prstGeom prst="bentConnector3">
              <a:avLst>
                <a:gd name="adj1" fmla="val 50000"/>
              </a:avLst>
            </a:prstGeom>
            <a:ln w="9525">
              <a:tailEnd type="arrow" w="sm" len="sm"/>
            </a:ln>
          </p:spPr>
          <p:style>
            <a:lnRef idx="1">
              <a:schemeClr val="accent1"/>
            </a:lnRef>
            <a:fillRef idx="0">
              <a:schemeClr val="accent1"/>
            </a:fillRef>
            <a:effectRef idx="0">
              <a:schemeClr val="accent1"/>
            </a:effectRef>
            <a:fontRef idx="minor">
              <a:schemeClr val="tx1"/>
            </a:fontRef>
          </p:style>
        </p:cxnSp>
        <p:cxnSp>
          <p:nvCxnSpPr>
            <p:cNvPr id="28" name="Elbow Connector 25">
              <a:extLst>
                <a:ext uri="{FF2B5EF4-FFF2-40B4-BE49-F238E27FC236}">
                  <a16:creationId xmlns:a16="http://schemas.microsoft.com/office/drawing/2014/main" id="{56DD6DB9-EEF6-5334-6AFC-EE5BFE8F3FFA}"/>
                </a:ext>
              </a:extLst>
            </p:cNvPr>
            <p:cNvCxnSpPr>
              <a:cxnSpLocks noGrp="1" noRot="1" noMove="1" noResize="1" noEditPoints="1" noAdjustHandles="1" noChangeArrowheads="1" noChangeShapeType="1"/>
              <a:stCxn id="18" idx="2"/>
              <a:endCxn id="48" idx="0"/>
            </p:cNvCxnSpPr>
            <p:nvPr/>
          </p:nvCxnSpPr>
          <p:spPr>
            <a:xfrm rot="5400000">
              <a:off x="9308236" y="2305037"/>
              <a:ext cx="309608" cy="927064"/>
            </a:xfrm>
            <a:prstGeom prst="bentConnector3">
              <a:avLst>
                <a:gd name="adj1" fmla="val 50000"/>
              </a:avLst>
            </a:prstGeom>
            <a:ln w="9525">
              <a:tailEnd type="arrow" w="sm" len="sm"/>
            </a:ln>
          </p:spPr>
          <p:style>
            <a:lnRef idx="1">
              <a:schemeClr val="accent1"/>
            </a:lnRef>
            <a:fillRef idx="0">
              <a:schemeClr val="accent1"/>
            </a:fillRef>
            <a:effectRef idx="0">
              <a:schemeClr val="accent1"/>
            </a:effectRef>
            <a:fontRef idx="minor">
              <a:schemeClr val="tx1"/>
            </a:fontRef>
          </p:style>
        </p:cxnSp>
        <p:cxnSp>
          <p:nvCxnSpPr>
            <p:cNvPr id="29" name="Elbow Connector 26">
              <a:extLst>
                <a:ext uri="{FF2B5EF4-FFF2-40B4-BE49-F238E27FC236}">
                  <a16:creationId xmlns:a16="http://schemas.microsoft.com/office/drawing/2014/main" id="{23F640E8-9939-9C6B-DC18-22C418E9BB06}"/>
                </a:ext>
              </a:extLst>
            </p:cNvPr>
            <p:cNvCxnSpPr>
              <a:cxnSpLocks noGrp="1" noRot="1" noMove="1" noResize="1" noEditPoints="1" noAdjustHandles="1" noChangeArrowheads="1" noChangeShapeType="1"/>
              <a:stCxn id="18" idx="2"/>
              <a:endCxn id="49" idx="0"/>
            </p:cNvCxnSpPr>
            <p:nvPr/>
          </p:nvCxnSpPr>
          <p:spPr>
            <a:xfrm rot="16200000" flipH="1">
              <a:off x="10241359" y="2298977"/>
              <a:ext cx="309608" cy="939183"/>
            </a:xfrm>
            <a:prstGeom prst="bentConnector3">
              <a:avLst>
                <a:gd name="adj1" fmla="val 50000"/>
              </a:avLst>
            </a:prstGeom>
            <a:ln w="9525">
              <a:tailEnd type="arrow" w="sm" len="sm"/>
            </a:ln>
          </p:spPr>
          <p:style>
            <a:lnRef idx="1">
              <a:schemeClr val="accent1"/>
            </a:lnRef>
            <a:fillRef idx="0">
              <a:schemeClr val="accent1"/>
            </a:fillRef>
            <a:effectRef idx="0">
              <a:schemeClr val="accent1"/>
            </a:effectRef>
            <a:fontRef idx="minor">
              <a:schemeClr val="tx1"/>
            </a:fontRef>
          </p:style>
        </p:cxnSp>
        <p:cxnSp>
          <p:nvCxnSpPr>
            <p:cNvPr id="30" name="Elbow Connector 7">
              <a:extLst>
                <a:ext uri="{FF2B5EF4-FFF2-40B4-BE49-F238E27FC236}">
                  <a16:creationId xmlns:a16="http://schemas.microsoft.com/office/drawing/2014/main" id="{43893590-CCF1-D1BD-A4E2-DC0456702190}"/>
                </a:ext>
              </a:extLst>
            </p:cNvPr>
            <p:cNvCxnSpPr>
              <a:cxnSpLocks noGrp="1" noRot="1" noMove="1" noResize="1" noEditPoints="1" noAdjustHandles="1" noChangeArrowheads="1" noChangeShapeType="1"/>
              <a:stCxn id="42" idx="2"/>
              <a:endCxn id="37" idx="0"/>
            </p:cNvCxnSpPr>
            <p:nvPr/>
          </p:nvCxnSpPr>
          <p:spPr>
            <a:xfrm>
              <a:off x="5237413" y="3730449"/>
              <a:ext cx="2629" cy="497307"/>
            </a:xfrm>
            <a:prstGeom prst="straightConnector1">
              <a:avLst/>
            </a:prstGeom>
            <a:ln w="9525">
              <a:headEnd type="none"/>
              <a:tailEnd type="arrow" w="sm" len="sm"/>
            </a:ln>
          </p:spPr>
          <p:style>
            <a:lnRef idx="1">
              <a:schemeClr val="accent1"/>
            </a:lnRef>
            <a:fillRef idx="0">
              <a:schemeClr val="accent1"/>
            </a:fillRef>
            <a:effectRef idx="0">
              <a:schemeClr val="accent1"/>
            </a:effectRef>
            <a:fontRef idx="minor">
              <a:schemeClr val="tx1"/>
            </a:fontRef>
          </p:style>
        </p:cxnSp>
        <p:cxnSp>
          <p:nvCxnSpPr>
            <p:cNvPr id="31" name="Elbow Connector 7">
              <a:extLst>
                <a:ext uri="{FF2B5EF4-FFF2-40B4-BE49-F238E27FC236}">
                  <a16:creationId xmlns:a16="http://schemas.microsoft.com/office/drawing/2014/main" id="{2E4AF65F-39DD-EC3C-5BA9-C1280BEC4C5F}"/>
                </a:ext>
              </a:extLst>
            </p:cNvPr>
            <p:cNvCxnSpPr>
              <a:cxnSpLocks noGrp="1" noRot="1" noMove="1" noResize="1" noEditPoints="1" noAdjustHandles="1" noChangeArrowheads="1" noChangeShapeType="1"/>
              <a:stCxn id="43" idx="2"/>
              <a:endCxn id="38" idx="0"/>
            </p:cNvCxnSpPr>
            <p:nvPr/>
          </p:nvCxnSpPr>
          <p:spPr>
            <a:xfrm flipH="1">
              <a:off x="7133261" y="3730449"/>
              <a:ext cx="1" cy="504005"/>
            </a:xfrm>
            <a:prstGeom prst="straightConnector1">
              <a:avLst/>
            </a:prstGeom>
            <a:ln w="9525">
              <a:headEnd type="none"/>
              <a:tailEnd type="arrow" w="sm" len="sm"/>
            </a:ln>
          </p:spPr>
          <p:style>
            <a:lnRef idx="1">
              <a:schemeClr val="accent1"/>
            </a:lnRef>
            <a:fillRef idx="0">
              <a:schemeClr val="accent1"/>
            </a:fillRef>
            <a:effectRef idx="0">
              <a:schemeClr val="accent1"/>
            </a:effectRef>
            <a:fontRef idx="minor">
              <a:schemeClr val="tx1"/>
            </a:fontRef>
          </p:style>
        </p:cxnSp>
        <p:cxnSp>
          <p:nvCxnSpPr>
            <p:cNvPr id="32" name="Elbow Connector 7">
              <a:extLst>
                <a:ext uri="{FF2B5EF4-FFF2-40B4-BE49-F238E27FC236}">
                  <a16:creationId xmlns:a16="http://schemas.microsoft.com/office/drawing/2014/main" id="{2779EDCD-1F18-998B-0800-67629688F364}"/>
                </a:ext>
              </a:extLst>
            </p:cNvPr>
            <p:cNvCxnSpPr>
              <a:cxnSpLocks noGrp="1" noRot="1" noMove="1" noResize="1" noEditPoints="1" noAdjustHandles="1" noChangeArrowheads="1" noChangeShapeType="1"/>
              <a:stCxn id="44" idx="2"/>
              <a:endCxn id="39" idx="0"/>
            </p:cNvCxnSpPr>
            <p:nvPr/>
          </p:nvCxnSpPr>
          <p:spPr>
            <a:xfrm>
              <a:off x="8999508" y="3730449"/>
              <a:ext cx="0" cy="504005"/>
            </a:xfrm>
            <a:prstGeom prst="straightConnector1">
              <a:avLst/>
            </a:prstGeom>
            <a:ln w="9525">
              <a:headEnd type="none"/>
              <a:tailEnd type="arrow" w="sm" len="sm"/>
            </a:ln>
          </p:spPr>
          <p:style>
            <a:lnRef idx="1">
              <a:schemeClr val="accent1"/>
            </a:lnRef>
            <a:fillRef idx="0">
              <a:schemeClr val="accent1"/>
            </a:fillRef>
            <a:effectRef idx="0">
              <a:schemeClr val="accent1"/>
            </a:effectRef>
            <a:fontRef idx="minor">
              <a:schemeClr val="tx1"/>
            </a:fontRef>
          </p:style>
        </p:cxnSp>
        <p:cxnSp>
          <p:nvCxnSpPr>
            <p:cNvPr id="33" name="Elbow Connector 7">
              <a:extLst>
                <a:ext uri="{FF2B5EF4-FFF2-40B4-BE49-F238E27FC236}">
                  <a16:creationId xmlns:a16="http://schemas.microsoft.com/office/drawing/2014/main" id="{073172C1-3570-5EE2-2B2C-201EC374F731}"/>
                </a:ext>
              </a:extLst>
            </p:cNvPr>
            <p:cNvCxnSpPr>
              <a:cxnSpLocks noGrp="1" noRot="1" noMove="1" noResize="1" noEditPoints="1" noAdjustHandles="1" noChangeArrowheads="1" noChangeShapeType="1"/>
              <a:stCxn id="45" idx="2"/>
              <a:endCxn id="40" idx="0"/>
            </p:cNvCxnSpPr>
            <p:nvPr/>
          </p:nvCxnSpPr>
          <p:spPr>
            <a:xfrm>
              <a:off x="10865755" y="3730449"/>
              <a:ext cx="0" cy="501272"/>
            </a:xfrm>
            <a:prstGeom prst="straightConnector1">
              <a:avLst/>
            </a:prstGeom>
            <a:ln w="9525">
              <a:headEnd type="none"/>
              <a:tailEnd type="arrow" w="sm" len="sm"/>
            </a:ln>
          </p:spPr>
          <p:style>
            <a:lnRef idx="1">
              <a:schemeClr val="accent1"/>
            </a:lnRef>
            <a:fillRef idx="0">
              <a:schemeClr val="accent1"/>
            </a:fillRef>
            <a:effectRef idx="0">
              <a:schemeClr val="accent1"/>
            </a:effectRef>
            <a:fontRef idx="minor">
              <a:schemeClr val="tx1"/>
            </a:fontRef>
          </p:style>
        </p:cxnSp>
        <p:cxnSp>
          <p:nvCxnSpPr>
            <p:cNvPr id="34" name="Elbow Connector 7">
              <a:extLst>
                <a:ext uri="{FF2B5EF4-FFF2-40B4-BE49-F238E27FC236}">
                  <a16:creationId xmlns:a16="http://schemas.microsoft.com/office/drawing/2014/main" id="{5B5B4847-05F5-F459-018C-0CF099103201}"/>
                </a:ext>
              </a:extLst>
            </p:cNvPr>
            <p:cNvCxnSpPr>
              <a:cxnSpLocks noGrp="1" noRot="1" noMove="1" noResize="1" noEditPoints="1" noAdjustHandles="1" noChangeArrowheads="1" noChangeShapeType="1"/>
              <a:stCxn id="11" idx="2"/>
              <a:endCxn id="12" idx="0"/>
            </p:cNvCxnSpPr>
            <p:nvPr/>
          </p:nvCxnSpPr>
          <p:spPr>
            <a:xfrm flipH="1">
              <a:off x="6183701" y="662777"/>
              <a:ext cx="3738" cy="142680"/>
            </a:xfrm>
            <a:prstGeom prst="straightConnector1">
              <a:avLst/>
            </a:prstGeom>
            <a:ln w="12700">
              <a:headEnd type="none"/>
              <a:tailEnd type="arrow"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06535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0A99E9-62F3-85BD-075B-BC26DF1D02E0}"/>
              </a:ext>
            </a:extLst>
          </p:cNvPr>
          <p:cNvSpPr>
            <a:spLocks noGrp="1"/>
          </p:cNvSpPr>
          <p:nvPr>
            <p:ph type="ftr" sz="quarter" idx="10"/>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30F80D62-2F40-8F41-97AD-1EAED1C4673F}"/>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8" name="Text Placeholder 9">
            <a:extLst>
              <a:ext uri="{FF2B5EF4-FFF2-40B4-BE49-F238E27FC236}">
                <a16:creationId xmlns:a16="http://schemas.microsoft.com/office/drawing/2014/main" id="{3B6AE707-CCAB-A340-8C24-896F52C7ECD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lgn="just">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Tree>
    <p:extLst>
      <p:ext uri="{BB962C8B-B14F-4D97-AF65-F5344CB8AC3E}">
        <p14:creationId xmlns:p14="http://schemas.microsoft.com/office/powerpoint/2010/main" val="6342012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5136" y="987424"/>
            <a:ext cx="3932237" cy="142430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983482" y="987425"/>
            <a:ext cx="6560820" cy="4569255"/>
          </a:xfrm>
        </p:spPr>
        <p:txBody>
          <a:bodyPr/>
          <a:lstStyle>
            <a:lvl1pPr>
              <a:defRPr sz="1400"/>
            </a:lvl1pPr>
            <a:lvl2pPr>
              <a:defRPr sz="1200"/>
            </a:lvl2pPr>
            <a:lvl3pPr>
              <a:defRPr sz="1100"/>
            </a:lvl3pPr>
            <a:lvl4pPr>
              <a:defRPr sz="1050"/>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65136" y="2423163"/>
            <a:ext cx="3932237" cy="3182257"/>
          </a:xfrm>
        </p:spPr>
        <p:txBody>
          <a:bodyPr/>
          <a:lstStyle>
            <a:lvl1pPr marL="0" indent="0">
              <a:lnSpc>
                <a:spcPct val="120000"/>
              </a:lnSpc>
              <a:buNone/>
              <a:defRPr sz="1600" b="0" i="0">
                <a:latin typeface="Aptos Light" panose="020B00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Footer Placeholder 7">
            <a:extLst>
              <a:ext uri="{FF2B5EF4-FFF2-40B4-BE49-F238E27FC236}">
                <a16:creationId xmlns:a16="http://schemas.microsoft.com/office/drawing/2014/main" id="{F89821B3-0100-0FAF-EE43-5E65F89AB44B}"/>
              </a:ext>
            </a:extLst>
          </p:cNvPr>
          <p:cNvSpPr>
            <a:spLocks noGrp="1"/>
          </p:cNvSpPr>
          <p:nvPr>
            <p:ph type="ftr" sz="quarter" idx="10"/>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1720AA2A-1502-C0D7-5A1F-E49A08C299E8}"/>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10" name="Text Placeholder 9">
            <a:extLst>
              <a:ext uri="{FF2B5EF4-FFF2-40B4-BE49-F238E27FC236}">
                <a16:creationId xmlns:a16="http://schemas.microsoft.com/office/drawing/2014/main" id="{7ED58872-F843-C518-456C-0D9727AD66B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a:t>Insert source here. Text will not be visible in final presentation unless populated.</a:t>
            </a:r>
          </a:p>
        </p:txBody>
      </p:sp>
    </p:spTree>
    <p:extLst>
      <p:ext uri="{BB962C8B-B14F-4D97-AF65-F5344CB8AC3E}">
        <p14:creationId xmlns:p14="http://schemas.microsoft.com/office/powerpoint/2010/main" val="322148766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Disclosures">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167456-9374-FA2D-4DA5-D8BB267F464C}"/>
              </a:ext>
            </a:extLst>
          </p:cNvPr>
          <p:cNvSpPr/>
          <p:nvPr userDrawn="1"/>
        </p:nvSpPr>
        <p:spPr>
          <a:xfrm>
            <a:off x="0" y="3150920"/>
            <a:ext cx="12192000" cy="3707080"/>
          </a:xfrm>
          <a:prstGeom prst="rect">
            <a:avLst/>
          </a:prstGeom>
          <a:gradFill flip="none" rotWithShape="1">
            <a:gsLst>
              <a:gs pos="34000">
                <a:schemeClr val="tx1"/>
              </a:gs>
              <a:gs pos="100000">
                <a:schemeClr val="tx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Slide Number Placeholder 3">
            <a:extLst>
              <a:ext uri="{FF2B5EF4-FFF2-40B4-BE49-F238E27FC236}">
                <a16:creationId xmlns:a16="http://schemas.microsoft.com/office/drawing/2014/main" id="{2589A6EA-DC3C-B66C-3B69-F4A4CBFB85FB}"/>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a:p>
        </p:txBody>
      </p:sp>
      <p:sp>
        <p:nvSpPr>
          <p:cNvPr id="7" name="Text Placeholder 6">
            <a:extLst>
              <a:ext uri="{FF2B5EF4-FFF2-40B4-BE49-F238E27FC236}">
                <a16:creationId xmlns:a16="http://schemas.microsoft.com/office/drawing/2014/main" id="{86A811D8-9DAC-89C0-1CDC-DA6278E4B789}"/>
              </a:ext>
            </a:extLst>
          </p:cNvPr>
          <p:cNvSpPr>
            <a:spLocks noGrp="1"/>
          </p:cNvSpPr>
          <p:nvPr>
            <p:ph type="body" sz="quarter" idx="12" hasCustomPrompt="1"/>
          </p:nvPr>
        </p:nvSpPr>
        <p:spPr>
          <a:xfrm>
            <a:off x="664638" y="2878667"/>
            <a:ext cx="10963871" cy="3073400"/>
          </a:xfrm>
        </p:spPr>
        <p:txBody>
          <a:bodyPr anchor="b">
            <a:noAutofit/>
          </a:bodyPr>
          <a:lstStyle>
            <a:lvl1pPr marL="0" indent="0" algn="just">
              <a:lnSpc>
                <a:spcPct val="100000"/>
              </a:lnSpc>
              <a:buNone/>
              <a:defRPr sz="1050" b="1" i="0" cap="none" baseline="0">
                <a:solidFill>
                  <a:schemeClr val="bg1"/>
                </a:solidFill>
                <a:latin typeface="Aptos" panose="020B0004020202020204" pitchFamily="34" charset="0"/>
              </a:defRPr>
            </a:lvl1pPr>
            <a:lvl2pPr marL="9525" indent="0" algn="just">
              <a:buNone/>
              <a:tabLst/>
              <a:defRPr sz="900" b="0" i="0">
                <a:solidFill>
                  <a:schemeClr val="bg1"/>
                </a:solidFill>
                <a:latin typeface="Aptos Light"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a:t>Disclosures Slide</a:t>
            </a:r>
          </a:p>
          <a:p>
            <a:pPr lvl="1"/>
            <a:r>
              <a:rPr lang="en-US"/>
              <a:t>Level 2</a:t>
            </a:r>
          </a:p>
        </p:txBody>
      </p:sp>
      <p:pic>
        <p:nvPicPr>
          <p:cNvPr id="6" name="Graphic 5">
            <a:extLst>
              <a:ext uri="{FF2B5EF4-FFF2-40B4-BE49-F238E27FC236}">
                <a16:creationId xmlns:a16="http://schemas.microsoft.com/office/drawing/2014/main" id="{BF1BED26-C7BF-7BC5-5B8A-3643BEEA93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21" y="669987"/>
            <a:ext cx="1396183" cy="220765"/>
          </a:xfrm>
          <a:prstGeom prst="rect">
            <a:avLst/>
          </a:prstGeom>
        </p:spPr>
      </p:pic>
    </p:spTree>
    <p:extLst>
      <p:ext uri="{BB962C8B-B14F-4D97-AF65-F5344CB8AC3E}">
        <p14:creationId xmlns:p14="http://schemas.microsoft.com/office/powerpoint/2010/main" val="2820745685"/>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704B43-FDE6-62EE-F1EC-6D68FA8FB5A0}"/>
              </a:ext>
            </a:extLst>
          </p:cNvPr>
          <p:cNvPicPr>
            <a:picLocks noChangeAspect="1"/>
          </p:cNvPicPr>
          <p:nvPr userDrawn="1"/>
        </p:nvPicPr>
        <p:blipFill>
          <a:blip r:embed="rId2"/>
          <a:srcRect t="23" b="23"/>
          <a:stretch/>
        </p:blipFill>
        <p:spPr>
          <a:xfrm>
            <a:off x="0" y="5200651"/>
            <a:ext cx="12192000" cy="1657350"/>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err="1"/>
              <a:t>Subheadline</a:t>
            </a:r>
            <a:endParaRPr lang="en-US"/>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41272592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image" Target="../media/image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image" Target="../media/image2.png"/><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image" Target="../media/image5.sv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theme" Target="../theme/theme1.xml"/><Relationship Id="rId91"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image" Target="../media/image4.png"/><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3845" y="667820"/>
            <a:ext cx="10903159" cy="378110"/>
          </a:xfrm>
          <a:prstGeom prst="rect">
            <a:avLst/>
          </a:prstGeom>
        </p:spPr>
        <p:txBody>
          <a:bodyPr vert="horz" lIns="91440" tIns="45720" rIns="91440" bIns="45720" rtlCol="0" anchor="t">
            <a:noAutofit/>
          </a:bodyPr>
          <a:lstStyle/>
          <a:p>
            <a:pPr lvl="0" defTabSz="914341"/>
            <a:r>
              <a:rPr lang="en-US"/>
              <a:t>Click to edit Master title style</a:t>
            </a:r>
          </a:p>
        </p:txBody>
      </p:sp>
      <p:sp>
        <p:nvSpPr>
          <p:cNvPr id="3" name="Text Placeholder 2"/>
          <p:cNvSpPr>
            <a:spLocks noGrp="1"/>
          </p:cNvSpPr>
          <p:nvPr>
            <p:ph type="body" idx="1"/>
          </p:nvPr>
        </p:nvSpPr>
        <p:spPr>
          <a:xfrm>
            <a:off x="665136" y="1790701"/>
            <a:ext cx="10891867" cy="42672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673F6195-5BC7-64E6-2DC2-F853C9E4A14C}"/>
              </a:ext>
            </a:extLst>
          </p:cNvPr>
          <p:cNvSpPr>
            <a:spLocks noGrp="1"/>
          </p:cNvSpPr>
          <p:nvPr>
            <p:ph type="sldNum" sz="quarter" idx="4"/>
          </p:nvPr>
        </p:nvSpPr>
        <p:spPr>
          <a:xfrm>
            <a:off x="665136" y="6330520"/>
            <a:ext cx="468949" cy="219456"/>
          </a:xfrm>
          <a:prstGeom prst="rect">
            <a:avLst/>
          </a:prstGeom>
        </p:spPr>
        <p:txBody>
          <a:bodyPr vert="horz" lIns="91440" tIns="45720" rIns="91440" bIns="45720" rtlCol="0" anchor="ctr"/>
          <a:lstStyle>
            <a:lvl1pPr>
              <a:defRPr lang="en-US" sz="800" b="0" i="0" smtClean="0">
                <a:solidFill>
                  <a:schemeClr val="tx1"/>
                </a:solidFill>
                <a:latin typeface="Aptos" panose="020B0004020202020204" pitchFamily="34" charset="0"/>
                <a:cs typeface="Arial" panose="020B0604020202020204" pitchFamily="34" charset="0"/>
              </a:defRPr>
            </a:lvl1pPr>
          </a:lstStyle>
          <a:p>
            <a:fld id="{AB0A2F5B-9D58-954B-BE2D-971097BC211C}" type="slidenum">
              <a:rPr lang="en-US" smtClean="0"/>
              <a:pPr/>
              <a:t>‹#›</a:t>
            </a:fld>
            <a:endParaRPr lang="en-US"/>
          </a:p>
        </p:txBody>
      </p:sp>
      <p:sp>
        <p:nvSpPr>
          <p:cNvPr id="8" name="Footer Placeholder 29">
            <a:extLst>
              <a:ext uri="{FF2B5EF4-FFF2-40B4-BE49-F238E27FC236}">
                <a16:creationId xmlns:a16="http://schemas.microsoft.com/office/drawing/2014/main" id="{352F70A5-4B88-7213-8E50-9B261348F1C1}"/>
              </a:ext>
            </a:extLst>
          </p:cNvPr>
          <p:cNvSpPr>
            <a:spLocks noGrp="1"/>
          </p:cNvSpPr>
          <p:nvPr>
            <p:ph type="ftr" sz="quarter" idx="3"/>
          </p:nvPr>
        </p:nvSpPr>
        <p:spPr>
          <a:xfrm>
            <a:off x="1134083" y="6330520"/>
            <a:ext cx="4632960" cy="219456"/>
          </a:xfrm>
          <a:prstGeom prst="rect">
            <a:avLst/>
          </a:prstGeom>
        </p:spPr>
        <p:txBody>
          <a:bodyPr vert="horz" wrap="none" lIns="91440" tIns="45720" rIns="91440" bIns="45720" rtlCol="0" anchor="ctr"/>
          <a:lstStyle>
            <a:lvl1pPr algn="l">
              <a:defRPr sz="800" b="0" i="0">
                <a:solidFill>
                  <a:schemeClr val="tx1"/>
                </a:solidFill>
                <a:latin typeface="Aptos" panose="020B0004020202020204" pitchFamily="34" charset="0"/>
                <a:cs typeface="Arial" panose="020B0604020202020204" pitchFamily="34" charset="0"/>
              </a:defRPr>
            </a:lvl1pPr>
          </a:lstStyle>
          <a:p>
            <a:r>
              <a:rPr lang="en-US"/>
              <a:t>PLEASE REFER TO CONTENT DISCLOSURES AT THE END OF THIS PRESENTATION.</a:t>
            </a:r>
          </a:p>
        </p:txBody>
      </p:sp>
      <p:grpSp>
        <p:nvGrpSpPr>
          <p:cNvPr id="17" name="Group 16">
            <a:extLst>
              <a:ext uri="{FF2B5EF4-FFF2-40B4-BE49-F238E27FC236}">
                <a16:creationId xmlns:a16="http://schemas.microsoft.com/office/drawing/2014/main" id="{0747711E-0195-385D-2C7D-7F5446C61D80}"/>
              </a:ext>
            </a:extLst>
          </p:cNvPr>
          <p:cNvGrpSpPr/>
          <p:nvPr userDrawn="1"/>
        </p:nvGrpSpPr>
        <p:grpSpPr>
          <a:xfrm>
            <a:off x="12345857" y="7290"/>
            <a:ext cx="3493795" cy="6379803"/>
            <a:chOff x="12345857" y="7290"/>
            <a:chExt cx="3493795" cy="6379803"/>
          </a:xfrm>
        </p:grpSpPr>
        <p:grpSp>
          <p:nvGrpSpPr>
            <p:cNvPr id="4" name="Group 3">
              <a:extLst>
                <a:ext uri="{FF2B5EF4-FFF2-40B4-BE49-F238E27FC236}">
                  <a16:creationId xmlns:a16="http://schemas.microsoft.com/office/drawing/2014/main" id="{C02BFBE1-BF6F-DFDA-C7A2-912434F6B7C9}"/>
                </a:ext>
              </a:extLst>
            </p:cNvPr>
            <p:cNvGrpSpPr/>
            <p:nvPr userDrawn="1"/>
          </p:nvGrpSpPr>
          <p:grpSpPr>
            <a:xfrm>
              <a:off x="12345857" y="7290"/>
              <a:ext cx="3493795" cy="3336752"/>
              <a:chOff x="12351223" y="0"/>
              <a:chExt cx="2526605" cy="5218878"/>
            </a:xfrm>
          </p:grpSpPr>
          <p:sp>
            <p:nvSpPr>
              <p:cNvPr id="6" name="Rectangle 5">
                <a:extLst>
                  <a:ext uri="{FF2B5EF4-FFF2-40B4-BE49-F238E27FC236}">
                    <a16:creationId xmlns:a16="http://schemas.microsoft.com/office/drawing/2014/main" id="{AB17845B-B45D-1CBB-08A5-52B1DA1B62C4}"/>
                  </a:ext>
                </a:extLst>
              </p:cNvPr>
              <p:cNvSpPr/>
              <p:nvPr userDrawn="1"/>
            </p:nvSpPr>
            <p:spPr>
              <a:xfrm>
                <a:off x="12351223" y="0"/>
                <a:ext cx="2526605" cy="5218878"/>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600" b="1" i="0" u="none" strike="noStrike" kern="0" cap="none" spc="0" normalizeH="0" baseline="0" noProof="0">
                    <a:ln>
                      <a:noFill/>
                    </a:ln>
                    <a:solidFill>
                      <a:schemeClr val="tx1">
                        <a:lumMod val="50000"/>
                      </a:schemeClr>
                    </a:solidFill>
                    <a:effectLst/>
                    <a:uLnTx/>
                    <a:uFillTx/>
                    <a:latin typeface="+mn-lt"/>
                    <a:ea typeface="PP Eiko" pitchFamily="2" charset="-128"/>
                    <a:cs typeface="Arial Narrow" panose="020B0604020202020204" pitchFamily="34" charset="0"/>
                  </a:rPr>
                  <a:t>HOW TO USE THIS SLIDE</a:t>
                </a:r>
              </a:p>
              <a:p>
                <a:pPr marL="0" marR="0" lvl="0" indent="0"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a:ln>
                      <a:noFill/>
                    </a:ln>
                    <a:solidFill>
                      <a:schemeClr val="tx1"/>
                    </a:solidFill>
                    <a:effectLst/>
                    <a:uLnTx/>
                    <a:uFillTx/>
                    <a:latin typeface="+mn-lt"/>
                    <a:ea typeface="PP Eiko" pitchFamily="2" charset="-128"/>
                    <a:cs typeface="Arial Narrow" panose="020B0604020202020204" pitchFamily="34" charset="0"/>
                  </a:rPr>
                  <a:t>ACCESSING BULLET STYLES</a:t>
                </a:r>
              </a:p>
              <a:p>
                <a:pPr marL="285750" marR="0" lvl="0" indent="-285750" defTabSz="91440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0" cap="none" spc="0" normalizeH="0" baseline="0" noProof="0">
                    <a:ln>
                      <a:noFill/>
                    </a:ln>
                    <a:solidFill>
                      <a:schemeClr val="tx1"/>
                    </a:solidFill>
                    <a:effectLst/>
                    <a:uLnTx/>
                    <a:uFillTx/>
                    <a:latin typeface="+mn-lt"/>
                    <a:ea typeface="PP Eiko" pitchFamily="2" charset="-128"/>
                    <a:cs typeface="+mn-cs"/>
                  </a:rPr>
                  <a:t>For body text, use the indent button on the Home Tab to get to the second layer of styling.</a:t>
                </a:r>
              </a:p>
              <a:p>
                <a:pPr marL="0" marR="0" lvl="0" indent="0" defTabSz="91440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400" b="0" i="0" u="none" strike="noStrike" kern="0" cap="none" spc="0" normalizeH="0" baseline="0" noProof="0">
                  <a:ln>
                    <a:noFill/>
                  </a:ln>
                  <a:solidFill>
                    <a:schemeClr val="tx1"/>
                  </a:solidFill>
                  <a:effectLst/>
                  <a:uLnTx/>
                  <a:uFillTx/>
                  <a:latin typeface="+mn-lt"/>
                  <a:ea typeface="PP Eiko" pitchFamily="2" charset="-128"/>
                  <a:cs typeface="+mn-cs"/>
                </a:endParaRPr>
              </a:p>
            </p:txBody>
          </p:sp>
          <p:pic>
            <p:nvPicPr>
              <p:cNvPr id="9" name="Picture 8" descr="Graphical user interface, application&#10;&#10;Description automatically generated">
                <a:extLst>
                  <a:ext uri="{FF2B5EF4-FFF2-40B4-BE49-F238E27FC236}">
                    <a16:creationId xmlns:a16="http://schemas.microsoft.com/office/drawing/2014/main" id="{39DFAF96-B55A-0F9D-04B6-AEB1AF6530DE}"/>
                  </a:ext>
                </a:extLst>
              </p:cNvPr>
              <p:cNvPicPr>
                <a:picLocks noChangeAspect="1"/>
              </p:cNvPicPr>
              <p:nvPr userDrawn="1"/>
            </p:nvPicPr>
            <p:blipFill>
              <a:blip r:embed="rId89">
                <a:extLst>
                  <a:ext uri="{28A0092B-C50C-407E-A947-70E740481C1C}">
                    <a14:useLocalDpi xmlns:a14="http://schemas.microsoft.com/office/drawing/2010/main"/>
                  </a:ext>
                </a:extLst>
              </a:blip>
              <a:stretch>
                <a:fillRect/>
              </a:stretch>
            </p:blipFill>
            <p:spPr>
              <a:xfrm>
                <a:off x="12637109" y="2009976"/>
                <a:ext cx="507498" cy="429280"/>
              </a:xfrm>
              <a:prstGeom prst="rect">
                <a:avLst/>
              </a:prstGeom>
            </p:spPr>
          </p:pic>
        </p:grpSp>
        <p:sp>
          <p:nvSpPr>
            <p:cNvPr id="11" name="Rectangle 10">
              <a:extLst>
                <a:ext uri="{FF2B5EF4-FFF2-40B4-BE49-F238E27FC236}">
                  <a16:creationId xmlns:a16="http://schemas.microsoft.com/office/drawing/2014/main" id="{B740056A-0245-688C-ED24-9B036A1197D8}"/>
                </a:ext>
              </a:extLst>
            </p:cNvPr>
            <p:cNvSpPr/>
            <p:nvPr userDrawn="1"/>
          </p:nvSpPr>
          <p:spPr>
            <a:xfrm>
              <a:off x="12345860" y="2034339"/>
              <a:ext cx="3493792" cy="4352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a:ln>
                    <a:noFill/>
                  </a:ln>
                  <a:solidFill>
                    <a:srgbClr val="5E6367"/>
                  </a:solidFill>
                  <a:effectLst/>
                  <a:uLnTx/>
                  <a:uFillTx/>
                  <a:latin typeface="Aptos"/>
                  <a:ea typeface="PP Eiko" pitchFamily="2" charset="-128"/>
                  <a:cs typeface="Arial Narrow" panose="020B0604020202020204" pitchFamily="34" charset="0"/>
                </a:rPr>
                <a:t>RESETTING THE SLIDE</a:t>
              </a:r>
            </a:p>
            <a:p>
              <a:pPr marL="285750" indent="-285750" algn="l">
                <a:spcAft>
                  <a:spcPts val="600"/>
                </a:spcAft>
                <a:buFont typeface="Arial" panose="020B0604020202020204" pitchFamily="34" charset="0"/>
                <a:buChar char="•"/>
              </a:pPr>
              <a:r>
                <a:rPr lang="en-US" sz="1400">
                  <a:solidFill>
                    <a:schemeClr val="tx1"/>
                  </a:solidFill>
                  <a:latin typeface="+mn-lt"/>
                  <a:ea typeface="PP Eiko" pitchFamily="2" charset="-128"/>
                </a:rPr>
                <a:t>If you need to reset the slide, you can select the HOME tab, and select “Reset” next to the New Slide button.</a:t>
              </a:r>
            </a:p>
          </p:txBody>
        </p:sp>
        <p:grpSp>
          <p:nvGrpSpPr>
            <p:cNvPr id="12" name="Group 11">
              <a:extLst>
                <a:ext uri="{FF2B5EF4-FFF2-40B4-BE49-F238E27FC236}">
                  <a16:creationId xmlns:a16="http://schemas.microsoft.com/office/drawing/2014/main" id="{2D5BCA58-1A7D-85E8-D964-330626C7CEC2}"/>
                </a:ext>
              </a:extLst>
            </p:cNvPr>
            <p:cNvGrpSpPr/>
            <p:nvPr userDrawn="1"/>
          </p:nvGrpSpPr>
          <p:grpSpPr>
            <a:xfrm>
              <a:off x="12769757" y="3072822"/>
              <a:ext cx="2673921" cy="646939"/>
              <a:chOff x="24914984" y="8524405"/>
              <a:chExt cx="1894305" cy="561070"/>
            </a:xfrm>
          </p:grpSpPr>
          <p:pic>
            <p:nvPicPr>
              <p:cNvPr id="13" name="Picture 12">
                <a:extLst>
                  <a:ext uri="{FF2B5EF4-FFF2-40B4-BE49-F238E27FC236}">
                    <a16:creationId xmlns:a16="http://schemas.microsoft.com/office/drawing/2014/main" id="{82AA9D1C-E1F8-0CAC-2057-9964A1914106}"/>
                  </a:ext>
                </a:extLst>
              </p:cNvPr>
              <p:cNvPicPr>
                <a:picLocks noChangeAspect="1"/>
              </p:cNvPicPr>
              <p:nvPr userDrawn="1"/>
            </p:nvPicPr>
            <p:blipFill rotWithShape="1">
              <a:blip r:embed="rId90">
                <a:extLst>
                  <a:ext uri="{28A0092B-C50C-407E-A947-70E740481C1C}">
                    <a14:useLocalDpi xmlns:a14="http://schemas.microsoft.com/office/drawing/2010/main"/>
                  </a:ext>
                </a:extLst>
              </a:blip>
              <a:srcRect/>
              <a:stretch/>
            </p:blipFill>
            <p:spPr>
              <a:xfrm>
                <a:off x="25987013" y="8819259"/>
                <a:ext cx="450850" cy="130683"/>
              </a:xfrm>
              <a:prstGeom prst="rect">
                <a:avLst/>
              </a:prstGeom>
            </p:spPr>
          </p:pic>
          <p:pic>
            <p:nvPicPr>
              <p:cNvPr id="14" name="Picture 13">
                <a:extLst>
                  <a:ext uri="{FF2B5EF4-FFF2-40B4-BE49-F238E27FC236}">
                    <a16:creationId xmlns:a16="http://schemas.microsoft.com/office/drawing/2014/main" id="{E5F02B27-5A43-5D39-67DF-775C1C11CCE1}"/>
                  </a:ext>
                </a:extLst>
              </p:cNvPr>
              <p:cNvPicPr>
                <a:picLocks noChangeAspect="1"/>
              </p:cNvPicPr>
              <p:nvPr userDrawn="1"/>
            </p:nvPicPr>
            <p:blipFill>
              <a:blip r:embed="rId91">
                <a:alphaModFix amt="51000"/>
              </a:blip>
              <a:stretch>
                <a:fillRect/>
              </a:stretch>
            </p:blipFill>
            <p:spPr>
              <a:xfrm>
                <a:off x="24914984" y="8524405"/>
                <a:ext cx="1894305" cy="561070"/>
              </a:xfrm>
              <a:prstGeom prst="rect">
                <a:avLst/>
              </a:prstGeom>
            </p:spPr>
          </p:pic>
          <p:sp>
            <p:nvSpPr>
              <p:cNvPr id="15" name="Rounded Rectangle 14">
                <a:extLst>
                  <a:ext uri="{FF2B5EF4-FFF2-40B4-BE49-F238E27FC236}">
                    <a16:creationId xmlns:a16="http://schemas.microsoft.com/office/drawing/2014/main" id="{6D316A2F-840F-205F-5B08-EAF0CC586674}"/>
                  </a:ext>
                </a:extLst>
              </p:cNvPr>
              <p:cNvSpPr/>
              <p:nvPr userDrawn="1"/>
            </p:nvSpPr>
            <p:spPr>
              <a:xfrm>
                <a:off x="25987012" y="8819259"/>
                <a:ext cx="450850" cy="130683"/>
              </a:xfrm>
              <a:prstGeom prst="roundRect">
                <a:avLst/>
              </a:prstGeom>
              <a:noFill/>
              <a:ln>
                <a:solidFill>
                  <a:schemeClr val="accent6"/>
                </a:solidFill>
              </a:ln>
              <a:effectLst>
                <a:outerShdw blurRad="24014"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latin typeface="+mn-lt"/>
                  <a:ea typeface="PP Eiko" pitchFamily="2" charset="-128"/>
                </a:endParaRPr>
              </a:p>
            </p:txBody>
          </p:sp>
        </p:grpSp>
      </p:grpSp>
      <p:pic>
        <p:nvPicPr>
          <p:cNvPr id="16" name="Graphic 15">
            <a:extLst>
              <a:ext uri="{FF2B5EF4-FFF2-40B4-BE49-F238E27FC236}">
                <a16:creationId xmlns:a16="http://schemas.microsoft.com/office/drawing/2014/main" id="{63395A26-329A-245E-A78A-173AE4A93F77}"/>
              </a:ext>
            </a:extLst>
          </p:cNvPr>
          <p:cNvPicPr>
            <a:picLocks noChangeAspect="1"/>
          </p:cNvPicPr>
          <p:nvPr userDrawn="1"/>
        </p:nvPicPr>
        <p:blipFill>
          <a:blip r:embed="rId92" cstate="screen">
            <a:extLst>
              <a:ext uri="{28A0092B-C50C-407E-A947-70E740481C1C}">
                <a14:useLocalDpi xmlns:a14="http://schemas.microsoft.com/office/drawing/2010/main"/>
              </a:ext>
              <a:ext uri="{96DAC541-7B7A-43D3-8B79-37D633B846F1}">
                <asvg:svgBlip xmlns:asvg="http://schemas.microsoft.com/office/drawing/2016/SVG/main" r:embed="rId93"/>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568799191"/>
      </p:ext>
    </p:extLst>
  </p:cSld>
  <p:clrMap bg1="lt1" tx1="dk1" bg2="lt2" tx2="dk2" accent1="accent1" accent2="accent2" accent3="accent3" accent4="accent4" accent5="accent5" accent6="accent6" hlink="hlink" folHlink="folHlink"/>
  <p:sldLayoutIdLst>
    <p:sldLayoutId id="2147483760" r:id="rId1"/>
    <p:sldLayoutId id="2147483708" r:id="rId2"/>
    <p:sldLayoutId id="2147483764" r:id="rId3"/>
    <p:sldLayoutId id="2147483765" r:id="rId4"/>
    <p:sldLayoutId id="2147483709" r:id="rId5"/>
    <p:sldLayoutId id="2147483769" r:id="rId6"/>
    <p:sldLayoutId id="2147483710" r:id="rId7"/>
    <p:sldLayoutId id="2147483770" r:id="rId8"/>
    <p:sldLayoutId id="2147483763" r:id="rId9"/>
    <p:sldLayoutId id="2147483776" r:id="rId10"/>
    <p:sldLayoutId id="2147483711" r:id="rId11"/>
    <p:sldLayoutId id="2147483780" r:id="rId12"/>
    <p:sldLayoutId id="2147483712" r:id="rId13"/>
    <p:sldLayoutId id="2147483784" r:id="rId14"/>
    <p:sldLayoutId id="2147483759" r:id="rId15"/>
    <p:sldLayoutId id="2147483790" r:id="rId16"/>
    <p:sldLayoutId id="2147483713" r:id="rId17"/>
    <p:sldLayoutId id="2147483714" r:id="rId18"/>
    <p:sldLayoutId id="2147483715" r:id="rId19"/>
    <p:sldLayoutId id="2147483757" r:id="rId20"/>
    <p:sldLayoutId id="2147483758" r:id="rId21"/>
    <p:sldLayoutId id="2147483716" r:id="rId22"/>
    <p:sldLayoutId id="2147483717" r:id="rId23"/>
    <p:sldLayoutId id="2147483794" r:id="rId24"/>
    <p:sldLayoutId id="2147483785" r:id="rId25"/>
    <p:sldLayoutId id="2147483775" r:id="rId26"/>
    <p:sldLayoutId id="2147483768" r:id="rId27"/>
    <p:sldLayoutId id="2147483761" r:id="rId28"/>
    <p:sldLayoutId id="2147483718" r:id="rId29"/>
    <p:sldLayoutId id="2147483719" r:id="rId30"/>
    <p:sldLayoutId id="2147483792" r:id="rId31"/>
    <p:sldLayoutId id="2147483778" r:id="rId32"/>
    <p:sldLayoutId id="2147483720" r:id="rId33"/>
    <p:sldLayoutId id="2147483721" r:id="rId34"/>
    <p:sldLayoutId id="2147483783" r:id="rId35"/>
    <p:sldLayoutId id="2147483773" r:id="rId36"/>
    <p:sldLayoutId id="2147483722" r:id="rId37"/>
    <p:sldLayoutId id="2147483723" r:id="rId38"/>
    <p:sldLayoutId id="2147483724" r:id="rId39"/>
    <p:sldLayoutId id="2147483791" r:id="rId40"/>
    <p:sldLayoutId id="2147483772" r:id="rId41"/>
    <p:sldLayoutId id="2147483771" r:id="rId42"/>
    <p:sldLayoutId id="2147483766" r:id="rId43"/>
    <p:sldLayoutId id="2147483762" r:id="rId44"/>
    <p:sldLayoutId id="2147483725" r:id="rId45"/>
    <p:sldLayoutId id="2147483726" r:id="rId46"/>
    <p:sldLayoutId id="2147483727" r:id="rId47"/>
    <p:sldLayoutId id="2147483786" r:id="rId48"/>
    <p:sldLayoutId id="2147483728" r:id="rId49"/>
    <p:sldLayoutId id="2147483729" r:id="rId50"/>
    <p:sldLayoutId id="2147483793" r:id="rId51"/>
    <p:sldLayoutId id="2147483730" r:id="rId52"/>
    <p:sldLayoutId id="2147483731" r:id="rId53"/>
    <p:sldLayoutId id="2147483789" r:id="rId54"/>
    <p:sldLayoutId id="2147483782" r:id="rId55"/>
    <p:sldLayoutId id="2147483732" r:id="rId56"/>
    <p:sldLayoutId id="2147483733" r:id="rId57"/>
    <p:sldLayoutId id="2147483734" r:id="rId58"/>
    <p:sldLayoutId id="2147483735" r:id="rId59"/>
    <p:sldLayoutId id="2147483788" r:id="rId60"/>
    <p:sldLayoutId id="2147483736" r:id="rId61"/>
    <p:sldLayoutId id="2147483781" r:id="rId62"/>
    <p:sldLayoutId id="2147483779" r:id="rId63"/>
    <p:sldLayoutId id="2147483777" r:id="rId64"/>
    <p:sldLayoutId id="2147483737" r:id="rId65"/>
    <p:sldLayoutId id="2147483738" r:id="rId66"/>
    <p:sldLayoutId id="2147483739" r:id="rId67"/>
    <p:sldLayoutId id="2147483740" r:id="rId68"/>
    <p:sldLayoutId id="2147483741" r:id="rId69"/>
    <p:sldLayoutId id="2147483742" r:id="rId70"/>
    <p:sldLayoutId id="2147483774" r:id="rId71"/>
    <p:sldLayoutId id="2147483743" r:id="rId72"/>
    <p:sldLayoutId id="2147483744" r:id="rId73"/>
    <p:sldLayoutId id="2147483767" r:id="rId74"/>
    <p:sldLayoutId id="2147483745" r:id="rId75"/>
    <p:sldLayoutId id="2147483746" r:id="rId76"/>
    <p:sldLayoutId id="2147483747" r:id="rId77"/>
    <p:sldLayoutId id="2147483748" r:id="rId78"/>
    <p:sldLayoutId id="2147483749" r:id="rId79"/>
    <p:sldLayoutId id="2147483750" r:id="rId80"/>
    <p:sldLayoutId id="2147483751" r:id="rId81"/>
    <p:sldLayoutId id="2147483752" r:id="rId82"/>
    <p:sldLayoutId id="2147483753" r:id="rId83"/>
    <p:sldLayoutId id="2147483787" r:id="rId84"/>
    <p:sldLayoutId id="2147483754" r:id="rId85"/>
    <p:sldLayoutId id="2147483755" r:id="rId86"/>
    <p:sldLayoutId id="2147483756" r:id="rId87"/>
  </p:sldLayoutIdLst>
  <p:hf hdr="0" dt="0"/>
  <p:txStyles>
    <p:title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p:titleStyle>
    <p:body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
          <p15:clr>
            <a:srgbClr val="F26B43"/>
          </p15:clr>
        </p15:guide>
        <p15:guide id="2" pos="480" userDrawn="1">
          <p15:clr>
            <a:srgbClr val="F26B43"/>
          </p15:clr>
        </p15:guide>
        <p15:guide id="3" pos="7296" userDrawn="1">
          <p15:clr>
            <a:srgbClr val="F26B43"/>
          </p15:clr>
        </p15:guide>
        <p15:guide id="4" orient="horz" pos="1128">
          <p15:clr>
            <a:srgbClr val="A4A3A4"/>
          </p15:clr>
        </p15:guide>
        <p15:guide id="5" orient="horz" pos="3264">
          <p15:clr>
            <a:srgbClr val="A4A3A4"/>
          </p15:clr>
        </p15:guide>
        <p15:guide id="6" orient="horz" pos="3816">
          <p15:clr>
            <a:srgbClr val="F26B43"/>
          </p15:clr>
        </p15:guide>
        <p15:guide id="7" orient="horz" pos="3528">
          <p15:clr>
            <a:srgbClr val="A4A3A4"/>
          </p15:clr>
        </p15:guide>
        <p15:guide id="8" orient="horz" pos="1224" userDrawn="1">
          <p15:clr>
            <a:srgbClr val="A4A3A4"/>
          </p15:clr>
        </p15:guide>
        <p15:guide id="9" pos="7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3.xml"/><Relationship Id="rId1" Type="http://schemas.openxmlformats.org/officeDocument/2006/relationships/tags" Target="../tags/tag1.xml"/><Relationship Id="rId4" Type="http://schemas.openxmlformats.org/officeDocument/2006/relationships/image" Target="../media/image30.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884A6D-8BF0-8166-1387-45B2E12D336E}"/>
              </a:ext>
            </a:extLst>
          </p:cNvPr>
          <p:cNvSpPr>
            <a:spLocks noGrp="1"/>
          </p:cNvSpPr>
          <p:nvPr>
            <p:ph type="ftr" sz="quarter" idx="15"/>
          </p:nvPr>
        </p:nvSpPr>
        <p:spPr>
          <a:xfrm>
            <a:off x="1134083" y="6330520"/>
            <a:ext cx="4632960" cy="219456"/>
          </a:xfrm>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F62B30AE-E6D2-854D-3FB1-289E8018846C}"/>
              </a:ext>
            </a:extLst>
          </p:cNvPr>
          <p:cNvSpPr>
            <a:spLocks noGrp="1"/>
          </p:cNvSpPr>
          <p:nvPr>
            <p:ph type="sldNum" sz="quarter" idx="16"/>
          </p:nvPr>
        </p:nvSpPr>
        <p:spPr>
          <a:xfrm>
            <a:off x="665136" y="6330520"/>
            <a:ext cx="468949" cy="219456"/>
          </a:xfrm>
        </p:spPr>
        <p:txBody>
          <a:bodyPr/>
          <a:lstStyle/>
          <a:p>
            <a:fld id="{AB0A2F5B-9D58-954B-BE2D-971097BC211C}" type="slidenum">
              <a:rPr lang="en-US" smtClean="0"/>
              <a:pPr/>
              <a:t>1</a:t>
            </a:fld>
            <a:endParaRPr lang="en-US"/>
          </a:p>
        </p:txBody>
      </p:sp>
      <p:sp>
        <p:nvSpPr>
          <p:cNvPr id="4" name="Title 3">
            <a:extLst>
              <a:ext uri="{FF2B5EF4-FFF2-40B4-BE49-F238E27FC236}">
                <a16:creationId xmlns:a16="http://schemas.microsoft.com/office/drawing/2014/main" id="{C7335905-CA0E-73C9-E2AF-6870600CD689}"/>
              </a:ext>
            </a:extLst>
          </p:cNvPr>
          <p:cNvSpPr>
            <a:spLocks noGrp="1"/>
          </p:cNvSpPr>
          <p:nvPr>
            <p:ph type="ctrTitle"/>
          </p:nvPr>
        </p:nvSpPr>
        <p:spPr>
          <a:xfrm>
            <a:off x="653845" y="2670048"/>
            <a:ext cx="10890457" cy="762000"/>
          </a:xfrm>
        </p:spPr>
        <p:txBody>
          <a:bodyPr/>
          <a:lstStyle/>
          <a:p>
            <a:r>
              <a:rPr lang="en-US" dirty="0"/>
              <a:t>2025 Tax Planning</a:t>
            </a:r>
          </a:p>
        </p:txBody>
      </p:sp>
      <p:sp>
        <p:nvSpPr>
          <p:cNvPr id="5" name="Content Placeholder 4">
            <a:extLst>
              <a:ext uri="{FF2B5EF4-FFF2-40B4-BE49-F238E27FC236}">
                <a16:creationId xmlns:a16="http://schemas.microsoft.com/office/drawing/2014/main" id="{219724E3-C14C-68B5-05A0-EDDD090D5BDF}"/>
              </a:ext>
            </a:extLst>
          </p:cNvPr>
          <p:cNvSpPr>
            <a:spLocks noGrp="1"/>
          </p:cNvSpPr>
          <p:nvPr>
            <p:ph idx="14"/>
          </p:nvPr>
        </p:nvSpPr>
        <p:spPr>
          <a:xfrm>
            <a:off x="653845" y="2424353"/>
            <a:ext cx="10890457" cy="242648"/>
          </a:xfrm>
        </p:spPr>
        <p:txBody>
          <a:bodyPr/>
          <a:lstStyle/>
          <a:p>
            <a:r>
              <a:rPr lang="en-US" dirty="0"/>
              <a:t>For Individuals</a:t>
            </a:r>
          </a:p>
        </p:txBody>
      </p:sp>
      <p:sp>
        <p:nvSpPr>
          <p:cNvPr id="6" name="Content Placeholder 5">
            <a:extLst>
              <a:ext uri="{FF2B5EF4-FFF2-40B4-BE49-F238E27FC236}">
                <a16:creationId xmlns:a16="http://schemas.microsoft.com/office/drawing/2014/main" id="{1B058086-59A2-64ED-1BFD-1181C8168B3A}"/>
              </a:ext>
            </a:extLst>
          </p:cNvPr>
          <p:cNvSpPr>
            <a:spLocks noGrp="1"/>
          </p:cNvSpPr>
          <p:nvPr>
            <p:ph idx="10"/>
          </p:nvPr>
        </p:nvSpPr>
        <p:spPr>
          <a:xfrm>
            <a:off x="653845" y="4652013"/>
            <a:ext cx="10890457" cy="365760"/>
          </a:xfrm>
        </p:spPr>
        <p:txBody>
          <a:bodyPr/>
          <a:lstStyle/>
          <a:p>
            <a:r>
              <a:rPr lang="en-US" dirty="0"/>
              <a:t>Prepared for:</a:t>
            </a:r>
          </a:p>
          <a:p>
            <a:r>
              <a:rPr lang="en-US" dirty="0"/>
              <a:t>Month XX, 20XX</a:t>
            </a:r>
          </a:p>
        </p:txBody>
      </p:sp>
    </p:spTree>
    <p:extLst>
      <p:ext uri="{BB962C8B-B14F-4D97-AF65-F5344CB8AC3E}">
        <p14:creationId xmlns:p14="http://schemas.microsoft.com/office/powerpoint/2010/main" val="2201540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CA6C0-367F-60C6-AFB9-D2ADC479DB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5D78AA-08CD-A020-FB19-0C128A82B386}"/>
              </a:ext>
            </a:extLst>
          </p:cNvPr>
          <p:cNvSpPr>
            <a:spLocks noGrp="1"/>
          </p:cNvSpPr>
          <p:nvPr>
            <p:ph type="sldNum" sz="quarter" idx="10"/>
          </p:nvPr>
        </p:nvSpPr>
        <p:spPr/>
        <p:txBody>
          <a:bodyPr/>
          <a:lstStyle/>
          <a:p>
            <a:fld id="{AB0A2F5B-9D58-954B-BE2D-971097BC211C}" type="slidenum">
              <a:rPr lang="en-US" smtClean="0"/>
              <a:pPr/>
              <a:t>10</a:t>
            </a:fld>
            <a:endParaRPr lang="en-US"/>
          </a:p>
        </p:txBody>
      </p:sp>
      <p:sp>
        <p:nvSpPr>
          <p:cNvPr id="3" name="Footer Placeholder 2">
            <a:extLst>
              <a:ext uri="{FF2B5EF4-FFF2-40B4-BE49-F238E27FC236}">
                <a16:creationId xmlns:a16="http://schemas.microsoft.com/office/drawing/2014/main" id="{DA6EF3EB-C297-63A0-9D99-F6E40F92D90C}"/>
              </a:ext>
            </a:extLst>
          </p:cNvPr>
          <p:cNvSpPr>
            <a:spLocks noGrp="1"/>
          </p:cNvSpPr>
          <p:nvPr>
            <p:ph type="ftr" sz="quarter" idx="11"/>
          </p:nvPr>
        </p:nvSpPr>
        <p:spPr/>
        <p:txBody>
          <a:bodyPr/>
          <a:lstStyle/>
          <a:p>
            <a:r>
              <a:rPr lang="en-US"/>
              <a:t>PLEASE REFER TO CONTENT DISCLOSURES AT THE END OF THIS PRESENTATION.</a:t>
            </a:r>
          </a:p>
        </p:txBody>
      </p:sp>
    </p:spTree>
    <p:extLst>
      <p:ext uri="{BB962C8B-B14F-4D97-AF65-F5344CB8AC3E}">
        <p14:creationId xmlns:p14="http://schemas.microsoft.com/office/powerpoint/2010/main" val="3475502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6C2EE-DEA7-F185-14CD-A34399912EB2}"/>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0F15D147-4468-29C1-CF3C-BE0A9F9830F6}"/>
              </a:ext>
            </a:extLst>
          </p:cNvPr>
          <p:cNvSpPr>
            <a:spLocks noGrp="1"/>
          </p:cNvSpPr>
          <p:nvPr>
            <p:ph type="ftr" sz="quarter" idx="10"/>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47C233F7-5D90-93F2-978C-7379B06D133A}"/>
              </a:ext>
            </a:extLst>
          </p:cNvPr>
          <p:cNvSpPr>
            <a:spLocks noGrp="1"/>
          </p:cNvSpPr>
          <p:nvPr>
            <p:ph type="sldNum" sz="quarter" idx="11"/>
          </p:nvPr>
        </p:nvSpPr>
        <p:spPr/>
        <p:txBody>
          <a:bodyPr/>
          <a:lstStyle/>
          <a:p>
            <a:fld id="{AB0A2F5B-9D58-954B-BE2D-971097BC211C}" type="slidenum">
              <a:rPr lang="en-US" smtClean="0"/>
              <a:pPr/>
              <a:t>11</a:t>
            </a:fld>
            <a:endParaRPr lang="en-US"/>
          </a:p>
        </p:txBody>
      </p:sp>
    </p:spTree>
    <p:extLst>
      <p:ext uri="{BB962C8B-B14F-4D97-AF65-F5344CB8AC3E}">
        <p14:creationId xmlns:p14="http://schemas.microsoft.com/office/powerpoint/2010/main" val="1710858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67F57-2215-3176-FE30-66A250CE7F94}"/>
            </a:ext>
          </a:extLst>
        </p:cNvPr>
        <p:cNvGrpSpPr/>
        <p:nvPr/>
      </p:nvGrpSpPr>
      <p:grpSpPr>
        <a:xfrm>
          <a:off x="0" y="0"/>
          <a:ext cx="0" cy="0"/>
          <a:chOff x="0" y="0"/>
          <a:chExt cx="0" cy="0"/>
        </a:xfrm>
      </p:grpSpPr>
      <p:sp>
        <p:nvSpPr>
          <p:cNvPr id="9" name="Footer Placeholder 8">
            <a:extLst>
              <a:ext uri="{FF2B5EF4-FFF2-40B4-BE49-F238E27FC236}">
                <a16:creationId xmlns:a16="http://schemas.microsoft.com/office/drawing/2014/main" id="{E441A616-24AB-A65E-D250-408E6E127746}"/>
              </a:ext>
            </a:extLst>
          </p:cNvPr>
          <p:cNvSpPr>
            <a:spLocks noGrp="1"/>
          </p:cNvSpPr>
          <p:nvPr>
            <p:ph type="ftr" sz="quarter" idx="27"/>
          </p:nvPr>
        </p:nvSpPr>
        <p:spPr/>
        <p:txBody>
          <a:bodyPr/>
          <a:lstStyle/>
          <a:p>
            <a:r>
              <a:rPr lang="en-US"/>
              <a:t>PLEASE REFER TO CONTENT DISCLOSURES AT THE END OF THIS PRESENTATION.</a:t>
            </a:r>
          </a:p>
        </p:txBody>
      </p:sp>
      <p:sp>
        <p:nvSpPr>
          <p:cNvPr id="10" name="Slide Number Placeholder 9">
            <a:extLst>
              <a:ext uri="{FF2B5EF4-FFF2-40B4-BE49-F238E27FC236}">
                <a16:creationId xmlns:a16="http://schemas.microsoft.com/office/drawing/2014/main" id="{79C77ADA-14CD-1B28-FB87-62180BFD88D6}"/>
              </a:ext>
            </a:extLst>
          </p:cNvPr>
          <p:cNvSpPr>
            <a:spLocks noGrp="1"/>
          </p:cNvSpPr>
          <p:nvPr>
            <p:ph type="sldNum" sz="quarter" idx="28"/>
          </p:nvPr>
        </p:nvSpPr>
        <p:spPr/>
        <p:txBody>
          <a:bodyPr/>
          <a:lstStyle/>
          <a:p>
            <a:fld id="{AB0A2F5B-9D58-954B-BE2D-971097BC211C}" type="slidenum">
              <a:rPr lang="en-US" smtClean="0"/>
              <a:pPr/>
              <a:t>12</a:t>
            </a:fld>
            <a:endParaRPr lang="en-US"/>
          </a:p>
        </p:txBody>
      </p:sp>
    </p:spTree>
    <p:extLst>
      <p:ext uri="{BB962C8B-B14F-4D97-AF65-F5344CB8AC3E}">
        <p14:creationId xmlns:p14="http://schemas.microsoft.com/office/powerpoint/2010/main" val="4266520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3A7EF-814A-505C-CFCB-6D8BC83958EE}"/>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6347BB62-026E-173D-7E48-7C4B9AE13D97}"/>
              </a:ext>
            </a:extLst>
          </p:cNvPr>
          <p:cNvSpPr>
            <a:spLocks noGrp="1"/>
          </p:cNvSpPr>
          <p:nvPr>
            <p:ph type="ftr" sz="quarter" idx="10"/>
          </p:nvPr>
        </p:nvSpPr>
        <p:spPr/>
        <p:txBody>
          <a:body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83967EDF-28E0-BEB7-2CDD-216B5167C388}"/>
              </a:ext>
            </a:extLst>
          </p:cNvPr>
          <p:cNvSpPr>
            <a:spLocks noGrp="1"/>
          </p:cNvSpPr>
          <p:nvPr>
            <p:ph type="sldNum" sz="quarter" idx="11"/>
          </p:nvPr>
        </p:nvSpPr>
        <p:spPr/>
        <p:txBody>
          <a:bodyPr/>
          <a:lstStyle/>
          <a:p>
            <a:fld id="{AB0A2F5B-9D58-954B-BE2D-971097BC211C}" type="slidenum">
              <a:rPr lang="en-US" smtClean="0"/>
              <a:pPr/>
              <a:t>13</a:t>
            </a:fld>
            <a:endParaRPr lang="en-US"/>
          </a:p>
        </p:txBody>
      </p:sp>
    </p:spTree>
    <p:extLst>
      <p:ext uri="{BB962C8B-B14F-4D97-AF65-F5344CB8AC3E}">
        <p14:creationId xmlns:p14="http://schemas.microsoft.com/office/powerpoint/2010/main" val="1465967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9D330-AADB-3379-6927-96C97D2B368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A20E576-F9B6-7AEE-BD98-3BEE91CEB224}"/>
              </a:ext>
            </a:extLst>
          </p:cNvPr>
          <p:cNvSpPr>
            <a:spLocks noGrp="1"/>
          </p:cNvSpPr>
          <p:nvPr>
            <p:ph type="ftr" sz="quarter" idx="10"/>
          </p:nvPr>
        </p:nvSpPr>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3A7220AC-22F6-84CD-3042-A9ADB6DACF41}"/>
              </a:ext>
            </a:extLst>
          </p:cNvPr>
          <p:cNvSpPr>
            <a:spLocks noGrp="1"/>
          </p:cNvSpPr>
          <p:nvPr>
            <p:ph type="sldNum" sz="quarter" idx="11"/>
          </p:nvPr>
        </p:nvSpPr>
        <p:spPr/>
        <p:txBody>
          <a:bodyPr/>
          <a:lstStyle/>
          <a:p>
            <a:fld id="{AB0A2F5B-9D58-954B-BE2D-971097BC211C}" type="slidenum">
              <a:rPr lang="en-US" smtClean="0"/>
              <a:pPr/>
              <a:t>14</a:t>
            </a:fld>
            <a:endParaRPr lang="en-US"/>
          </a:p>
        </p:txBody>
      </p:sp>
    </p:spTree>
    <p:extLst>
      <p:ext uri="{BB962C8B-B14F-4D97-AF65-F5344CB8AC3E}">
        <p14:creationId xmlns:p14="http://schemas.microsoft.com/office/powerpoint/2010/main" val="2777504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A53E4-AB2D-42D1-EA5E-FB51B87EA8D6}"/>
            </a:ext>
          </a:extLst>
        </p:cNvPr>
        <p:cNvGrpSpPr/>
        <p:nvPr/>
      </p:nvGrpSpPr>
      <p:grpSpPr>
        <a:xfrm>
          <a:off x="0" y="0"/>
          <a:ext cx="0" cy="0"/>
          <a:chOff x="0" y="0"/>
          <a:chExt cx="0" cy="0"/>
        </a:xfrm>
      </p:grpSpPr>
      <p:sp>
        <p:nvSpPr>
          <p:cNvPr id="13" name="Footer Placeholder 12">
            <a:extLst>
              <a:ext uri="{FF2B5EF4-FFF2-40B4-BE49-F238E27FC236}">
                <a16:creationId xmlns:a16="http://schemas.microsoft.com/office/drawing/2014/main" id="{87AF4F2B-E943-D5E5-E9C3-D6550D0EC42C}"/>
              </a:ext>
            </a:extLst>
          </p:cNvPr>
          <p:cNvSpPr>
            <a:spLocks noGrp="1"/>
          </p:cNvSpPr>
          <p:nvPr>
            <p:ph type="ftr" sz="quarter" idx="28"/>
          </p:nvPr>
        </p:nvSpPr>
        <p:spPr/>
        <p:txBody>
          <a:bodyPr/>
          <a:lstStyle/>
          <a:p>
            <a:r>
              <a:rPr lang="en-US"/>
              <a:t>PLEASE REFER TO CONTENT DISCLOSURES AT THE END OF THIS PRESENTATION.</a:t>
            </a:r>
          </a:p>
        </p:txBody>
      </p:sp>
      <p:sp>
        <p:nvSpPr>
          <p:cNvPr id="14" name="Slide Number Placeholder 13">
            <a:extLst>
              <a:ext uri="{FF2B5EF4-FFF2-40B4-BE49-F238E27FC236}">
                <a16:creationId xmlns:a16="http://schemas.microsoft.com/office/drawing/2014/main" id="{B3669452-4C03-610E-431D-782D9A3B39A6}"/>
              </a:ext>
            </a:extLst>
          </p:cNvPr>
          <p:cNvSpPr>
            <a:spLocks noGrp="1"/>
          </p:cNvSpPr>
          <p:nvPr>
            <p:ph type="sldNum" sz="quarter" idx="29"/>
          </p:nvPr>
        </p:nvSpPr>
        <p:spPr/>
        <p:txBody>
          <a:bodyPr/>
          <a:lstStyle/>
          <a:p>
            <a:fld id="{AB0A2F5B-9D58-954B-BE2D-971097BC211C}" type="slidenum">
              <a:rPr lang="en-US" smtClean="0"/>
              <a:pPr/>
              <a:t>15</a:t>
            </a:fld>
            <a:endParaRPr lang="en-US"/>
          </a:p>
        </p:txBody>
      </p:sp>
    </p:spTree>
    <p:extLst>
      <p:ext uri="{BB962C8B-B14F-4D97-AF65-F5344CB8AC3E}">
        <p14:creationId xmlns:p14="http://schemas.microsoft.com/office/powerpoint/2010/main" val="3907400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a:extLst>
            <a:ext uri="{FF2B5EF4-FFF2-40B4-BE49-F238E27FC236}">
              <a16:creationId xmlns:a16="http://schemas.microsoft.com/office/drawing/2014/main" id="{50A26BF3-3679-2DF8-7B24-9230E4F3BE1C}"/>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F07117E3-1803-05F8-2AEC-B19DD2A44C5F}"/>
              </a:ext>
            </a:extLst>
          </p:cNvPr>
          <p:cNvSpPr>
            <a:spLocks noGrp="1"/>
          </p:cNvSpPr>
          <p:nvPr>
            <p:ph type="ftr" sz="quarter" idx="10"/>
          </p:nvPr>
        </p:nvSpPr>
        <p:spPr/>
        <p:txBody>
          <a:bodyPr/>
          <a:lstStyle/>
          <a:p>
            <a:r>
              <a:rPr lang="en-US"/>
              <a:t>PLEASE REFER TO CONTENT DISCLOSURES AT THE END OF THIS PRESENTATION.</a:t>
            </a:r>
          </a:p>
        </p:txBody>
      </p:sp>
      <p:sp>
        <p:nvSpPr>
          <p:cNvPr id="4" name="Slide Number Placeholder 3">
            <a:extLst>
              <a:ext uri="{FF2B5EF4-FFF2-40B4-BE49-F238E27FC236}">
                <a16:creationId xmlns:a16="http://schemas.microsoft.com/office/drawing/2014/main" id="{3EB6A122-93E5-C03C-D54F-8DA47E17606B}"/>
              </a:ext>
            </a:extLst>
          </p:cNvPr>
          <p:cNvSpPr>
            <a:spLocks noGrp="1"/>
          </p:cNvSpPr>
          <p:nvPr>
            <p:ph type="sldNum" sz="quarter" idx="11"/>
          </p:nvPr>
        </p:nvSpPr>
        <p:spPr/>
        <p:txBody>
          <a:bodyPr/>
          <a:lstStyle/>
          <a:p>
            <a:fld id="{AB0A2F5B-9D58-954B-BE2D-971097BC211C}" type="slidenum">
              <a:rPr lang="en-US" smtClean="0"/>
              <a:pPr/>
              <a:t>16</a:t>
            </a:fld>
            <a:endParaRPr lang="en-US"/>
          </a:p>
        </p:txBody>
      </p:sp>
    </p:spTree>
    <p:extLst>
      <p:ext uri="{BB962C8B-B14F-4D97-AF65-F5344CB8AC3E}">
        <p14:creationId xmlns:p14="http://schemas.microsoft.com/office/powerpoint/2010/main" val="2615643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4FD3C-01E9-D96B-CDC3-EDD0CC2DF10C}"/>
            </a:ext>
          </a:extLst>
        </p:cNvPr>
        <p:cNvGrpSpPr/>
        <p:nvPr/>
      </p:nvGrpSpPr>
      <p:grpSpPr>
        <a:xfrm>
          <a:off x="0" y="0"/>
          <a:ext cx="0" cy="0"/>
          <a:chOff x="0" y="0"/>
          <a:chExt cx="0" cy="0"/>
        </a:xfrm>
      </p:grpSpPr>
      <p:sp>
        <p:nvSpPr>
          <p:cNvPr id="13" name="Footer Placeholder 12">
            <a:extLst>
              <a:ext uri="{FF2B5EF4-FFF2-40B4-BE49-F238E27FC236}">
                <a16:creationId xmlns:a16="http://schemas.microsoft.com/office/drawing/2014/main" id="{AE212C9F-6C65-2875-0037-31FE0638E54B}"/>
              </a:ext>
            </a:extLst>
          </p:cNvPr>
          <p:cNvSpPr>
            <a:spLocks noGrp="1"/>
          </p:cNvSpPr>
          <p:nvPr>
            <p:ph type="ftr" sz="quarter" idx="28"/>
          </p:nvPr>
        </p:nvSpPr>
        <p:spPr/>
        <p:txBody>
          <a:bodyPr/>
          <a:lstStyle/>
          <a:p>
            <a:r>
              <a:rPr lang="en-US"/>
              <a:t>PLEASE REFER TO CONTENT DISCLOSURES AT THE END OF THIS PRESENTATION.</a:t>
            </a:r>
          </a:p>
        </p:txBody>
      </p:sp>
      <p:sp>
        <p:nvSpPr>
          <p:cNvPr id="14" name="Slide Number Placeholder 13">
            <a:extLst>
              <a:ext uri="{FF2B5EF4-FFF2-40B4-BE49-F238E27FC236}">
                <a16:creationId xmlns:a16="http://schemas.microsoft.com/office/drawing/2014/main" id="{8C848F8E-5AC8-BDE0-6D05-E9A0C5DBEF86}"/>
              </a:ext>
            </a:extLst>
          </p:cNvPr>
          <p:cNvSpPr>
            <a:spLocks noGrp="1"/>
          </p:cNvSpPr>
          <p:nvPr>
            <p:ph type="sldNum" sz="quarter" idx="29"/>
          </p:nvPr>
        </p:nvSpPr>
        <p:spPr/>
        <p:txBody>
          <a:bodyPr/>
          <a:lstStyle/>
          <a:p>
            <a:fld id="{AB0A2F5B-9D58-954B-BE2D-971097BC211C}" type="slidenum">
              <a:rPr lang="en-US" smtClean="0"/>
              <a:pPr/>
              <a:t>17</a:t>
            </a:fld>
            <a:endParaRPr lang="en-US"/>
          </a:p>
        </p:txBody>
      </p:sp>
    </p:spTree>
    <p:extLst>
      <p:ext uri="{BB962C8B-B14F-4D97-AF65-F5344CB8AC3E}">
        <p14:creationId xmlns:p14="http://schemas.microsoft.com/office/powerpoint/2010/main" val="1846897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E5049-98DC-D6A5-1791-A296D5283E72}"/>
            </a:ext>
          </a:extLst>
        </p:cNvPr>
        <p:cNvGrpSpPr/>
        <p:nvPr/>
      </p:nvGrpSpPr>
      <p:grpSpPr>
        <a:xfrm>
          <a:off x="0" y="0"/>
          <a:ext cx="0" cy="0"/>
          <a:chOff x="0" y="0"/>
          <a:chExt cx="0" cy="0"/>
        </a:xfrm>
      </p:grpSpPr>
      <p:sp>
        <p:nvSpPr>
          <p:cNvPr id="11" name="Footer Placeholder 4">
            <a:extLst>
              <a:ext uri="{FF2B5EF4-FFF2-40B4-BE49-F238E27FC236}">
                <a16:creationId xmlns:a16="http://schemas.microsoft.com/office/drawing/2014/main" id="{FA287FE0-BC6B-73E8-788D-475AE4573F43}"/>
              </a:ext>
            </a:extLst>
          </p:cNvPr>
          <p:cNvSpPr>
            <a:spLocks noGrp="1"/>
          </p:cNvSpPr>
          <p:nvPr>
            <p:ph type="ftr" sz="quarter" idx="10"/>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F5F1BD76-F80D-A9D8-802F-AE47355DCABF}"/>
              </a:ext>
            </a:extLst>
          </p:cNvPr>
          <p:cNvSpPr>
            <a:spLocks noGrp="1"/>
          </p:cNvSpPr>
          <p:nvPr>
            <p:ph type="sldNum" sz="quarter" idx="11"/>
          </p:nvPr>
        </p:nvSpPr>
        <p:spPr/>
        <p:txBody>
          <a:bodyPr/>
          <a:lstStyle/>
          <a:p>
            <a:fld id="{AB0A2F5B-9D58-954B-BE2D-971097BC211C}" type="slidenum">
              <a:rPr lang="en-US"/>
              <a:pPr/>
              <a:t>18</a:t>
            </a:fld>
            <a:endParaRPr lang="en-US"/>
          </a:p>
        </p:txBody>
      </p:sp>
    </p:spTree>
    <p:extLst>
      <p:ext uri="{BB962C8B-B14F-4D97-AF65-F5344CB8AC3E}">
        <p14:creationId xmlns:p14="http://schemas.microsoft.com/office/powerpoint/2010/main" val="3597724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A6D7C-4D2F-D7AE-6D90-3E1774A5A55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F5AB51B-F5F2-012B-F8EC-BF96697D7CE2}"/>
              </a:ext>
            </a:extLst>
          </p:cNvPr>
          <p:cNvSpPr>
            <a:spLocks noGrp="1"/>
          </p:cNvSpPr>
          <p:nvPr>
            <p:ph type="ftr" sz="quarter" idx="28"/>
          </p:nvPr>
        </p:nvSpPr>
        <p:spPr/>
        <p:txBody>
          <a:bodyPr/>
          <a:lstStyle/>
          <a:p>
            <a:pPr algn="l"/>
            <a:r>
              <a:rPr lang="en-US"/>
              <a:t>PLEASE REFER TO CONTENT DISCLOSURES AT THE END OF THIS PRESENTATION.</a:t>
            </a:r>
          </a:p>
        </p:txBody>
      </p:sp>
      <p:sp>
        <p:nvSpPr>
          <p:cNvPr id="4" name="Slide Number Placeholder 3">
            <a:extLst>
              <a:ext uri="{FF2B5EF4-FFF2-40B4-BE49-F238E27FC236}">
                <a16:creationId xmlns:a16="http://schemas.microsoft.com/office/drawing/2014/main" id="{C8409B68-CAE9-CE7F-AB63-ECF80478AD55}"/>
              </a:ext>
            </a:extLst>
          </p:cNvPr>
          <p:cNvSpPr>
            <a:spLocks noGrp="1"/>
          </p:cNvSpPr>
          <p:nvPr>
            <p:ph type="sldNum" sz="quarter" idx="29"/>
          </p:nvPr>
        </p:nvSpPr>
        <p:spPr/>
        <p:txBody>
          <a:bodyPr/>
          <a:lstStyle/>
          <a:p>
            <a:fld id="{AB0A2F5B-9D58-954B-BE2D-971097BC211C}" type="slidenum">
              <a:rPr lang="en-US" smtClean="0"/>
              <a:pPr/>
              <a:t>19</a:t>
            </a:fld>
            <a:endParaRPr lang="en-US"/>
          </a:p>
        </p:txBody>
      </p:sp>
    </p:spTree>
    <p:extLst>
      <p:ext uri="{BB962C8B-B14F-4D97-AF65-F5344CB8AC3E}">
        <p14:creationId xmlns:p14="http://schemas.microsoft.com/office/powerpoint/2010/main" val="3851381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4660F64-BA59-587D-238B-52AA5A535FE2}"/>
              </a:ext>
            </a:extLst>
          </p:cNvPr>
          <p:cNvSpPr>
            <a:spLocks noGrp="1"/>
          </p:cNvSpPr>
          <p:nvPr>
            <p:ph type="ftr" sz="quarter" idx="15"/>
          </p:nvPr>
        </p:nvSpPr>
        <p:spPr>
          <a:xfrm>
            <a:off x="1134083" y="6330520"/>
            <a:ext cx="4632960" cy="219456"/>
          </a:xfrm>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5186255D-87D8-BBCA-5835-44D3CC47C1F5}"/>
              </a:ext>
            </a:extLst>
          </p:cNvPr>
          <p:cNvSpPr>
            <a:spLocks noGrp="1"/>
          </p:cNvSpPr>
          <p:nvPr>
            <p:ph type="sldNum" sz="quarter" idx="16"/>
          </p:nvPr>
        </p:nvSpPr>
        <p:spPr>
          <a:xfrm>
            <a:off x="665136" y="6330520"/>
            <a:ext cx="468949" cy="219456"/>
          </a:xfrm>
        </p:spPr>
        <p:txBody>
          <a:bodyPr/>
          <a:lstStyle/>
          <a:p>
            <a:fld id="{AB0A2F5B-9D58-954B-BE2D-971097BC211C}" type="slidenum">
              <a:rPr lang="en-US" smtClean="0"/>
              <a:pPr/>
              <a:t>2</a:t>
            </a:fld>
            <a:endParaRPr lang="en-US"/>
          </a:p>
        </p:txBody>
      </p:sp>
      <p:sp>
        <p:nvSpPr>
          <p:cNvPr id="4" name="Content Placeholder 3">
            <a:extLst>
              <a:ext uri="{FF2B5EF4-FFF2-40B4-BE49-F238E27FC236}">
                <a16:creationId xmlns:a16="http://schemas.microsoft.com/office/drawing/2014/main" id="{55C90CF4-29D2-8A06-1B9C-20D9D825E760}"/>
              </a:ext>
            </a:extLst>
          </p:cNvPr>
          <p:cNvSpPr>
            <a:spLocks noGrp="1"/>
          </p:cNvSpPr>
          <p:nvPr>
            <p:ph idx="17"/>
          </p:nvPr>
        </p:nvSpPr>
        <p:spPr>
          <a:xfrm>
            <a:off x="653845" y="6188017"/>
            <a:ext cx="10890457" cy="365760"/>
          </a:xfrm>
        </p:spPr>
        <p:txBody>
          <a:bodyPr/>
          <a:lstStyle/>
          <a:p>
            <a:r>
              <a:rPr lang="en-US" dirty="0"/>
              <a:t>Prepared for:</a:t>
            </a:r>
          </a:p>
          <a:p>
            <a:r>
              <a:rPr lang="en-US" dirty="0"/>
              <a:t>Month XX, 20XX</a:t>
            </a:r>
          </a:p>
        </p:txBody>
      </p:sp>
      <p:sp>
        <p:nvSpPr>
          <p:cNvPr id="5" name="Title 4">
            <a:extLst>
              <a:ext uri="{FF2B5EF4-FFF2-40B4-BE49-F238E27FC236}">
                <a16:creationId xmlns:a16="http://schemas.microsoft.com/office/drawing/2014/main" id="{01C84D1D-3318-84C5-A38B-98929C70ABCC}"/>
              </a:ext>
            </a:extLst>
          </p:cNvPr>
          <p:cNvSpPr>
            <a:spLocks noGrp="1"/>
          </p:cNvSpPr>
          <p:nvPr>
            <p:ph type="ctrTitle"/>
          </p:nvPr>
        </p:nvSpPr>
        <p:spPr>
          <a:xfrm>
            <a:off x="653845" y="2946237"/>
            <a:ext cx="10890457" cy="541238"/>
          </a:xfrm>
        </p:spPr>
        <p:txBody>
          <a:bodyPr/>
          <a:lstStyle/>
          <a:p>
            <a:r>
              <a:rPr lang="en-US" dirty="0"/>
              <a:t>2025 Tax Planning</a:t>
            </a:r>
          </a:p>
        </p:txBody>
      </p:sp>
      <p:sp>
        <p:nvSpPr>
          <p:cNvPr id="6" name="Content Placeholder 5">
            <a:extLst>
              <a:ext uri="{FF2B5EF4-FFF2-40B4-BE49-F238E27FC236}">
                <a16:creationId xmlns:a16="http://schemas.microsoft.com/office/drawing/2014/main" id="{D095DCBD-0706-E10A-FAA3-CCF0BC4B7F4D}"/>
              </a:ext>
            </a:extLst>
          </p:cNvPr>
          <p:cNvSpPr>
            <a:spLocks noGrp="1"/>
          </p:cNvSpPr>
          <p:nvPr>
            <p:ph idx="14"/>
          </p:nvPr>
        </p:nvSpPr>
        <p:spPr>
          <a:xfrm>
            <a:off x="653845" y="2700542"/>
            <a:ext cx="10890457" cy="242648"/>
          </a:xfrm>
        </p:spPr>
        <p:txBody>
          <a:bodyPr/>
          <a:lstStyle/>
          <a:p>
            <a:r>
              <a:rPr lang="en-US" dirty="0"/>
              <a:t>For Individuals</a:t>
            </a:r>
          </a:p>
        </p:txBody>
      </p:sp>
    </p:spTree>
    <p:extLst>
      <p:ext uri="{BB962C8B-B14F-4D97-AF65-F5344CB8AC3E}">
        <p14:creationId xmlns:p14="http://schemas.microsoft.com/office/powerpoint/2010/main" val="3658568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103A0-33DB-43F3-CEAB-E9BFCF004F53}"/>
            </a:ext>
          </a:extLst>
        </p:cNvPr>
        <p:cNvGrpSpPr/>
        <p:nvPr/>
      </p:nvGrpSpPr>
      <p:grpSpPr>
        <a:xfrm>
          <a:off x="0" y="0"/>
          <a:ext cx="0" cy="0"/>
          <a:chOff x="0" y="0"/>
          <a:chExt cx="0" cy="0"/>
        </a:xfrm>
      </p:grpSpPr>
      <p:sp>
        <p:nvSpPr>
          <p:cNvPr id="8" name="Footer Placeholder 7">
            <a:extLst>
              <a:ext uri="{FF2B5EF4-FFF2-40B4-BE49-F238E27FC236}">
                <a16:creationId xmlns:a16="http://schemas.microsoft.com/office/drawing/2014/main" id="{0B52059A-3BFB-E7D5-D086-6486B652EAA5}"/>
              </a:ext>
            </a:extLst>
          </p:cNvPr>
          <p:cNvSpPr>
            <a:spLocks noGrp="1"/>
          </p:cNvSpPr>
          <p:nvPr>
            <p:ph type="ftr" sz="quarter" idx="21"/>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C7F20D69-9E4E-E139-12F8-23E685B6E833}"/>
              </a:ext>
            </a:extLst>
          </p:cNvPr>
          <p:cNvSpPr>
            <a:spLocks noGrp="1"/>
          </p:cNvSpPr>
          <p:nvPr>
            <p:ph type="sldNum" sz="quarter" idx="22"/>
          </p:nvPr>
        </p:nvSpPr>
        <p:spPr/>
        <p:txBody>
          <a:bodyPr/>
          <a:lstStyle/>
          <a:p>
            <a:fld id="{AB0A2F5B-9D58-954B-BE2D-971097BC211C}" type="slidenum">
              <a:rPr lang="en-US" smtClean="0"/>
              <a:pPr/>
              <a:t>20</a:t>
            </a:fld>
            <a:endParaRPr lang="en-US"/>
          </a:p>
        </p:txBody>
      </p:sp>
    </p:spTree>
    <p:extLst>
      <p:ext uri="{BB962C8B-B14F-4D97-AF65-F5344CB8AC3E}">
        <p14:creationId xmlns:p14="http://schemas.microsoft.com/office/powerpoint/2010/main" val="351499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5A656-DEF0-8227-1EA4-C2D698F9FE18}"/>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45860F37-4B85-3896-E260-8DC133A2EC93}"/>
              </a:ext>
            </a:extLst>
          </p:cNvPr>
          <p:cNvSpPr>
            <a:spLocks noGrp="1"/>
          </p:cNvSpPr>
          <p:nvPr>
            <p:ph type="ftr" sz="quarter" idx="10"/>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44BBDCF3-CB8D-78E5-9CD9-F8969B4C7C6A}"/>
              </a:ext>
            </a:extLst>
          </p:cNvPr>
          <p:cNvSpPr>
            <a:spLocks noGrp="1"/>
          </p:cNvSpPr>
          <p:nvPr>
            <p:ph type="sldNum" sz="quarter" idx="11"/>
          </p:nvPr>
        </p:nvSpPr>
        <p:spPr/>
        <p:txBody>
          <a:bodyPr/>
          <a:lstStyle/>
          <a:p>
            <a:fld id="{AB0A2F5B-9D58-954B-BE2D-971097BC211C}" type="slidenum">
              <a:rPr lang="en-US" smtClean="0"/>
              <a:pPr/>
              <a:t>21</a:t>
            </a:fld>
            <a:endParaRPr lang="en-US"/>
          </a:p>
        </p:txBody>
      </p:sp>
    </p:spTree>
    <p:extLst>
      <p:ext uri="{BB962C8B-B14F-4D97-AF65-F5344CB8AC3E}">
        <p14:creationId xmlns:p14="http://schemas.microsoft.com/office/powerpoint/2010/main" val="1797232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0C62F-B45F-BF1C-9E53-A4FA92A25FA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7B78193D-5026-8472-E94A-DDC3A0970780}"/>
              </a:ext>
            </a:extLst>
          </p:cNvPr>
          <p:cNvSpPr>
            <a:spLocks noGrp="1"/>
          </p:cNvSpPr>
          <p:nvPr>
            <p:ph type="ftr" sz="quarter" idx="10"/>
          </p:nvPr>
        </p:nvSpPr>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9DBB05A8-A077-94F4-F621-D205CE9E503B}"/>
              </a:ext>
            </a:extLst>
          </p:cNvPr>
          <p:cNvSpPr>
            <a:spLocks noGrp="1"/>
          </p:cNvSpPr>
          <p:nvPr>
            <p:ph type="sldNum" sz="quarter" idx="11"/>
          </p:nvPr>
        </p:nvSpPr>
        <p:spPr/>
        <p:txBody>
          <a:bodyPr/>
          <a:lstStyle/>
          <a:p>
            <a:fld id="{AB0A2F5B-9D58-954B-BE2D-971097BC211C}" type="slidenum">
              <a:rPr lang="en-US" smtClean="0"/>
              <a:pPr/>
              <a:t>22</a:t>
            </a:fld>
            <a:endParaRPr lang="en-US"/>
          </a:p>
        </p:txBody>
      </p:sp>
    </p:spTree>
    <p:extLst>
      <p:ext uri="{BB962C8B-B14F-4D97-AF65-F5344CB8AC3E}">
        <p14:creationId xmlns:p14="http://schemas.microsoft.com/office/powerpoint/2010/main" val="4164719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0B6BD-3D6E-B751-8C4B-275A5AEE0DA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8CB5F775-0ECA-12DD-9C3A-D84D61B81DF1}"/>
              </a:ext>
            </a:extLst>
          </p:cNvPr>
          <p:cNvSpPr>
            <a:spLocks noGrp="1"/>
          </p:cNvSpPr>
          <p:nvPr>
            <p:ph type="ftr" sz="quarter" idx="10"/>
          </p:nvPr>
        </p:nvSpPr>
        <p:spPr/>
        <p:txBody>
          <a:body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0E870EF9-9DAB-7D9E-A655-D858D1366157}"/>
              </a:ext>
            </a:extLst>
          </p:cNvPr>
          <p:cNvSpPr>
            <a:spLocks noGrp="1"/>
          </p:cNvSpPr>
          <p:nvPr>
            <p:ph type="sldNum" sz="quarter" idx="11"/>
          </p:nvPr>
        </p:nvSpPr>
        <p:spPr/>
        <p:txBody>
          <a:bodyPr/>
          <a:lstStyle/>
          <a:p>
            <a:fld id="{AB0A2F5B-9D58-954B-BE2D-971097BC211C}" type="slidenum">
              <a:rPr lang="en-US" smtClean="0"/>
              <a:pPr/>
              <a:t>23</a:t>
            </a:fld>
            <a:endParaRPr lang="en-US"/>
          </a:p>
        </p:txBody>
      </p:sp>
    </p:spTree>
    <p:extLst>
      <p:ext uri="{BB962C8B-B14F-4D97-AF65-F5344CB8AC3E}">
        <p14:creationId xmlns:p14="http://schemas.microsoft.com/office/powerpoint/2010/main" val="393841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E18E1-27BC-1327-B317-7187B482775C}"/>
            </a:ext>
          </a:extLst>
        </p:cNvPr>
        <p:cNvGrpSpPr/>
        <p:nvPr/>
      </p:nvGrpSpPr>
      <p:grpSpPr>
        <a:xfrm>
          <a:off x="0" y="0"/>
          <a:ext cx="0" cy="0"/>
          <a:chOff x="0" y="0"/>
          <a:chExt cx="0" cy="0"/>
        </a:xfrm>
      </p:grpSpPr>
      <p:sp>
        <p:nvSpPr>
          <p:cNvPr id="7" name="Footer Placeholder 6">
            <a:extLst>
              <a:ext uri="{FF2B5EF4-FFF2-40B4-BE49-F238E27FC236}">
                <a16:creationId xmlns:a16="http://schemas.microsoft.com/office/drawing/2014/main" id="{9F40B879-8DBB-D8A4-61E7-FA9C34358CFF}"/>
              </a:ext>
            </a:extLst>
          </p:cNvPr>
          <p:cNvSpPr>
            <a:spLocks noGrp="1"/>
          </p:cNvSpPr>
          <p:nvPr>
            <p:ph type="ftr" sz="quarter" idx="18"/>
          </p:nvPr>
        </p:nvSpPr>
        <p:spPr/>
        <p:txBody>
          <a:bodyPr/>
          <a:lstStyle/>
          <a:p>
            <a:r>
              <a:rPr lang="en-US"/>
              <a:t>PLEASE REFER TO CONTENT DISCLOSURES AT THE END OF THIS PRESENTATION.</a:t>
            </a:r>
          </a:p>
        </p:txBody>
      </p:sp>
      <p:sp>
        <p:nvSpPr>
          <p:cNvPr id="8" name="Slide Number Placeholder 7">
            <a:extLst>
              <a:ext uri="{FF2B5EF4-FFF2-40B4-BE49-F238E27FC236}">
                <a16:creationId xmlns:a16="http://schemas.microsoft.com/office/drawing/2014/main" id="{F38CE8DA-E38C-171A-E0BE-669E57E27812}"/>
              </a:ext>
            </a:extLst>
          </p:cNvPr>
          <p:cNvSpPr>
            <a:spLocks noGrp="1"/>
          </p:cNvSpPr>
          <p:nvPr>
            <p:ph type="sldNum" sz="quarter" idx="19"/>
          </p:nvPr>
        </p:nvSpPr>
        <p:spPr/>
        <p:txBody>
          <a:bodyPr/>
          <a:lstStyle/>
          <a:p>
            <a:fld id="{AB0A2F5B-9D58-954B-BE2D-971097BC211C}" type="slidenum">
              <a:rPr lang="en-US" smtClean="0"/>
              <a:pPr/>
              <a:t>24</a:t>
            </a:fld>
            <a:endParaRPr lang="en-US"/>
          </a:p>
        </p:txBody>
      </p:sp>
    </p:spTree>
    <p:extLst>
      <p:ext uri="{BB962C8B-B14F-4D97-AF65-F5344CB8AC3E}">
        <p14:creationId xmlns:p14="http://schemas.microsoft.com/office/powerpoint/2010/main" val="770656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33347-1B89-D00E-3094-F10A35E698C8}"/>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4306AF14-FCE0-CEC3-4D8A-922B68290D81}"/>
              </a:ext>
            </a:extLst>
          </p:cNvPr>
          <p:cNvSpPr>
            <a:spLocks noGrp="1"/>
          </p:cNvSpPr>
          <p:nvPr>
            <p:ph type="ftr" sz="quarter" idx="10"/>
          </p:nvPr>
        </p:nvSpPr>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E52DC6F6-2254-600D-8724-C570ECBD7839}"/>
              </a:ext>
            </a:extLst>
          </p:cNvPr>
          <p:cNvSpPr>
            <a:spLocks noGrp="1"/>
          </p:cNvSpPr>
          <p:nvPr>
            <p:ph type="sldNum" sz="quarter" idx="11"/>
          </p:nvPr>
        </p:nvSpPr>
        <p:spPr/>
        <p:txBody>
          <a:bodyPr/>
          <a:lstStyle/>
          <a:p>
            <a:fld id="{AB0A2F5B-9D58-954B-BE2D-971097BC211C}" type="slidenum">
              <a:rPr lang="en-US" smtClean="0"/>
              <a:pPr/>
              <a:t>25</a:t>
            </a:fld>
            <a:endParaRPr lang="en-US"/>
          </a:p>
        </p:txBody>
      </p:sp>
    </p:spTree>
    <p:extLst>
      <p:ext uri="{BB962C8B-B14F-4D97-AF65-F5344CB8AC3E}">
        <p14:creationId xmlns:p14="http://schemas.microsoft.com/office/powerpoint/2010/main" val="1669529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0D983-C163-21EC-C57B-5F4134EFDAE9}"/>
            </a:ext>
          </a:extLst>
        </p:cNvPr>
        <p:cNvGrpSpPr/>
        <p:nvPr/>
      </p:nvGrpSpPr>
      <p:grpSpPr>
        <a:xfrm>
          <a:off x="0" y="0"/>
          <a:ext cx="0" cy="0"/>
          <a:chOff x="0" y="0"/>
          <a:chExt cx="0" cy="0"/>
        </a:xfrm>
      </p:grpSpPr>
      <p:sp>
        <p:nvSpPr>
          <p:cNvPr id="9" name="Footer Placeholder 8">
            <a:extLst>
              <a:ext uri="{FF2B5EF4-FFF2-40B4-BE49-F238E27FC236}">
                <a16:creationId xmlns:a16="http://schemas.microsoft.com/office/drawing/2014/main" id="{6FE28A3A-8106-7082-6C9C-CC2C72802867}"/>
              </a:ext>
            </a:extLst>
          </p:cNvPr>
          <p:cNvSpPr>
            <a:spLocks noGrp="1"/>
          </p:cNvSpPr>
          <p:nvPr>
            <p:ph type="ftr" sz="quarter" idx="24"/>
          </p:nvPr>
        </p:nvSpPr>
        <p:spPr/>
        <p:txBody>
          <a:bodyPr/>
          <a:lstStyle/>
          <a:p>
            <a:r>
              <a:rPr lang="en-US"/>
              <a:t>PLEASE REFER TO CONTENT DISCLOSURES AT THE END OF THIS PRESENTATION.</a:t>
            </a:r>
          </a:p>
        </p:txBody>
      </p:sp>
      <p:sp>
        <p:nvSpPr>
          <p:cNvPr id="10" name="Slide Number Placeholder 9">
            <a:extLst>
              <a:ext uri="{FF2B5EF4-FFF2-40B4-BE49-F238E27FC236}">
                <a16:creationId xmlns:a16="http://schemas.microsoft.com/office/drawing/2014/main" id="{49A3EC4E-B1E3-0983-64DC-BEFD62BCBF9D}"/>
              </a:ext>
            </a:extLst>
          </p:cNvPr>
          <p:cNvSpPr>
            <a:spLocks noGrp="1"/>
          </p:cNvSpPr>
          <p:nvPr>
            <p:ph type="sldNum" sz="quarter" idx="25"/>
          </p:nvPr>
        </p:nvSpPr>
        <p:spPr/>
        <p:txBody>
          <a:bodyPr/>
          <a:lstStyle/>
          <a:p>
            <a:fld id="{AB0A2F5B-9D58-954B-BE2D-971097BC211C}" type="slidenum">
              <a:rPr lang="en-US" smtClean="0"/>
              <a:pPr/>
              <a:t>26</a:t>
            </a:fld>
            <a:endParaRPr lang="en-US"/>
          </a:p>
        </p:txBody>
      </p:sp>
    </p:spTree>
    <p:extLst>
      <p:ext uri="{BB962C8B-B14F-4D97-AF65-F5344CB8AC3E}">
        <p14:creationId xmlns:p14="http://schemas.microsoft.com/office/powerpoint/2010/main" val="1251312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2CA0-7105-FC73-25E6-8863720A7B06}"/>
            </a:ext>
          </a:extLst>
        </p:cNvPr>
        <p:cNvGrpSpPr/>
        <p:nvPr/>
      </p:nvGrpSpPr>
      <p:grpSpPr>
        <a:xfrm>
          <a:off x="0" y="0"/>
          <a:ext cx="0" cy="0"/>
          <a:chOff x="0" y="0"/>
          <a:chExt cx="0" cy="0"/>
        </a:xfrm>
      </p:grpSpPr>
      <p:sp>
        <p:nvSpPr>
          <p:cNvPr id="8" name="Footer Placeholder 7">
            <a:extLst>
              <a:ext uri="{FF2B5EF4-FFF2-40B4-BE49-F238E27FC236}">
                <a16:creationId xmlns:a16="http://schemas.microsoft.com/office/drawing/2014/main" id="{D8C242B3-409E-F759-99BE-A0E07FCDD4E4}"/>
              </a:ext>
            </a:extLst>
          </p:cNvPr>
          <p:cNvSpPr>
            <a:spLocks noGrp="1"/>
          </p:cNvSpPr>
          <p:nvPr>
            <p:ph type="ftr" sz="quarter" idx="21"/>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D27D8295-34D5-9AD1-AB75-9D9A8267209B}"/>
              </a:ext>
            </a:extLst>
          </p:cNvPr>
          <p:cNvSpPr>
            <a:spLocks noGrp="1"/>
          </p:cNvSpPr>
          <p:nvPr>
            <p:ph type="sldNum" sz="quarter" idx="22"/>
          </p:nvPr>
        </p:nvSpPr>
        <p:spPr/>
        <p:txBody>
          <a:bodyPr/>
          <a:lstStyle/>
          <a:p>
            <a:fld id="{AB0A2F5B-9D58-954B-BE2D-971097BC211C}" type="slidenum">
              <a:rPr lang="en-US" smtClean="0"/>
              <a:pPr/>
              <a:t>27</a:t>
            </a:fld>
            <a:endParaRPr lang="en-US"/>
          </a:p>
        </p:txBody>
      </p:sp>
    </p:spTree>
    <p:extLst>
      <p:ext uri="{BB962C8B-B14F-4D97-AF65-F5344CB8AC3E}">
        <p14:creationId xmlns:p14="http://schemas.microsoft.com/office/powerpoint/2010/main" val="3723332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FCA09-ED9E-4ED7-EF07-88D06DAED91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309ADE9-8F10-7B96-5396-84A8447F383D}"/>
              </a:ext>
            </a:extLst>
          </p:cNvPr>
          <p:cNvSpPr>
            <a:spLocks noGrp="1"/>
          </p:cNvSpPr>
          <p:nvPr>
            <p:ph type="ftr" sz="quarter" idx="10"/>
          </p:nvPr>
        </p:nvSpPr>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E84CF49C-4000-B4F4-2771-F7C7F4F89FA1}"/>
              </a:ext>
            </a:extLst>
          </p:cNvPr>
          <p:cNvSpPr>
            <a:spLocks noGrp="1"/>
          </p:cNvSpPr>
          <p:nvPr>
            <p:ph type="sldNum" sz="quarter" idx="11"/>
          </p:nvPr>
        </p:nvSpPr>
        <p:spPr/>
        <p:txBody>
          <a:bodyPr/>
          <a:lstStyle/>
          <a:p>
            <a:fld id="{AB0A2F5B-9D58-954B-BE2D-971097BC211C}" type="slidenum">
              <a:rPr lang="en-US" smtClean="0"/>
              <a:pPr/>
              <a:t>28</a:t>
            </a:fld>
            <a:endParaRPr lang="en-US"/>
          </a:p>
        </p:txBody>
      </p:sp>
    </p:spTree>
    <p:extLst>
      <p:ext uri="{BB962C8B-B14F-4D97-AF65-F5344CB8AC3E}">
        <p14:creationId xmlns:p14="http://schemas.microsoft.com/office/powerpoint/2010/main" val="2413267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A819B-0762-7533-E798-54E4283BCB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93072F-C9E6-F534-7E3C-2409010FF183}"/>
              </a:ext>
            </a:extLst>
          </p:cNvPr>
          <p:cNvSpPr>
            <a:spLocks noGrp="1"/>
          </p:cNvSpPr>
          <p:nvPr>
            <p:ph type="sldNum" sz="quarter" idx="10"/>
          </p:nvPr>
        </p:nvSpPr>
        <p:spPr/>
        <p:txBody>
          <a:bodyPr/>
          <a:lstStyle/>
          <a:p>
            <a:fld id="{AB0A2F5B-9D58-954B-BE2D-971097BC211C}" type="slidenum">
              <a:rPr lang="en-US" smtClean="0"/>
              <a:pPr/>
              <a:t>29</a:t>
            </a:fld>
            <a:endParaRPr lang="en-US"/>
          </a:p>
        </p:txBody>
      </p:sp>
      <p:sp>
        <p:nvSpPr>
          <p:cNvPr id="3" name="Footer Placeholder 2">
            <a:extLst>
              <a:ext uri="{FF2B5EF4-FFF2-40B4-BE49-F238E27FC236}">
                <a16:creationId xmlns:a16="http://schemas.microsoft.com/office/drawing/2014/main" id="{F114AB6B-17AD-A34B-41E9-E2E138AC0336}"/>
              </a:ext>
            </a:extLst>
          </p:cNvPr>
          <p:cNvSpPr>
            <a:spLocks noGrp="1"/>
          </p:cNvSpPr>
          <p:nvPr>
            <p:ph type="ftr" sz="quarter" idx="11"/>
          </p:nvPr>
        </p:nvSpPr>
        <p:spPr/>
        <p:txBody>
          <a:bodyPr/>
          <a:lstStyle/>
          <a:p>
            <a:r>
              <a:rPr lang="en-US"/>
              <a:t>PLEASE REFER TO CONTENT DISCLOSURES AT THE END OF THIS PRESENTATION.</a:t>
            </a:r>
          </a:p>
        </p:txBody>
      </p:sp>
    </p:spTree>
    <p:extLst>
      <p:ext uri="{BB962C8B-B14F-4D97-AF65-F5344CB8AC3E}">
        <p14:creationId xmlns:p14="http://schemas.microsoft.com/office/powerpoint/2010/main" val="2897088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6C0E0-C2B7-8419-E4D0-E4D4703F5F78}"/>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445DC2E-C734-363C-F001-6EE4B7242FDF}"/>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4" imgH="486" progId="TCLayout.ActiveDocument.1">
                  <p:embed/>
                </p:oleObj>
              </mc:Choice>
              <mc:Fallback>
                <p:oleObj name="think-cell Slide" r:id="rId3" imgW="484" imgH="486" progId="TCLayout.ActiveDocument.1">
                  <p:embed/>
                  <p:pic>
                    <p:nvPicPr>
                      <p:cNvPr id="3" name="think-cell data - do not delete" hidden="1">
                        <a:extLst>
                          <a:ext uri="{FF2B5EF4-FFF2-40B4-BE49-F238E27FC236}">
                            <a16:creationId xmlns:a16="http://schemas.microsoft.com/office/drawing/2014/main" id="{0445DC2E-C734-363C-F001-6EE4B7242FDF}"/>
                          </a:ext>
                        </a:extLst>
                      </p:cNvPr>
                      <p:cNvPicPr/>
                      <p:nvPr/>
                    </p:nvPicPr>
                    <p:blipFill>
                      <a:blip r:embed="rId4"/>
                      <a:stretch>
                        <a:fillRect/>
                      </a:stretch>
                    </p:blipFill>
                    <p:spPr>
                      <a:xfrm>
                        <a:off x="1525588" y="1588"/>
                        <a:ext cx="1588" cy="1588"/>
                      </a:xfrm>
                      <a:prstGeom prst="rect">
                        <a:avLst/>
                      </a:prstGeom>
                    </p:spPr>
                  </p:pic>
                </p:oleObj>
              </mc:Fallback>
            </mc:AlternateContent>
          </a:graphicData>
        </a:graphic>
      </p:graphicFrame>
      <p:sp>
        <p:nvSpPr>
          <p:cNvPr id="8" name="Footer Placeholder 16">
            <a:extLst>
              <a:ext uri="{FF2B5EF4-FFF2-40B4-BE49-F238E27FC236}">
                <a16:creationId xmlns:a16="http://schemas.microsoft.com/office/drawing/2014/main" id="{CF7ACB25-3293-7EB1-44EF-D46BC6FD16E5}"/>
              </a:ext>
            </a:extLst>
          </p:cNvPr>
          <p:cNvSpPr txBox="1">
            <a:spLocks/>
          </p:cNvSpPr>
          <p:nvPr/>
        </p:nvSpPr>
        <p:spPr>
          <a:xfrm>
            <a:off x="1134083" y="6330520"/>
            <a:ext cx="4632960" cy="21945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800"/>
              <a:t>PLEASE REFER TO CONTENT DISCLOSURES AT THE END OF THIS PRESENTATION.</a:t>
            </a:r>
          </a:p>
        </p:txBody>
      </p:sp>
      <p:sp>
        <p:nvSpPr>
          <p:cNvPr id="9" name="Slide Number Placeholder 17">
            <a:extLst>
              <a:ext uri="{FF2B5EF4-FFF2-40B4-BE49-F238E27FC236}">
                <a16:creationId xmlns:a16="http://schemas.microsoft.com/office/drawing/2014/main" id="{69D35AA3-3D20-72EA-43E0-CB50C96121CA}"/>
              </a:ext>
            </a:extLst>
          </p:cNvPr>
          <p:cNvSpPr txBox="1">
            <a:spLocks/>
          </p:cNvSpPr>
          <p:nvPr/>
        </p:nvSpPr>
        <p:spPr>
          <a:xfrm>
            <a:off x="665136" y="6330520"/>
            <a:ext cx="468949" cy="21945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B0A2F5B-9D58-954B-BE2D-971097BC211C}" type="slidenum">
              <a:rPr lang="en-US" sz="800" smtClean="0"/>
              <a:pPr/>
              <a:t>3</a:t>
            </a:fld>
            <a:endParaRPr lang="en-US" sz="800"/>
          </a:p>
        </p:txBody>
      </p:sp>
    </p:spTree>
    <p:extLst>
      <p:ext uri="{BB962C8B-B14F-4D97-AF65-F5344CB8AC3E}">
        <p14:creationId xmlns:p14="http://schemas.microsoft.com/office/powerpoint/2010/main" val="3942148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
          <a:extLst>
            <a:ext uri="{FF2B5EF4-FFF2-40B4-BE49-F238E27FC236}">
              <a16:creationId xmlns:a16="http://schemas.microsoft.com/office/drawing/2014/main" id="{0C6D6EAA-E3BA-3C96-84C9-712C7A7FED7F}"/>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0DD6CC0-4DD1-EB6F-6239-062512164CD3}"/>
              </a:ext>
            </a:extLst>
          </p:cNvPr>
          <p:cNvSpPr>
            <a:spLocks noGrp="1"/>
          </p:cNvSpPr>
          <p:nvPr>
            <p:ph type="ftr" sz="quarter" idx="10"/>
          </p:nvPr>
        </p:nvSpPr>
        <p:spPr/>
        <p:txBody>
          <a:bodyPr/>
          <a:lstStyle/>
          <a:p>
            <a:r>
              <a:rPr lang="en-US"/>
              <a:t>PLEASE REFER TO CONTENT DISCLOSURES AT THE END OF THIS PRESENTATION.</a:t>
            </a:r>
          </a:p>
        </p:txBody>
      </p:sp>
      <p:sp>
        <p:nvSpPr>
          <p:cNvPr id="4" name="Slide Number Placeholder 3">
            <a:extLst>
              <a:ext uri="{FF2B5EF4-FFF2-40B4-BE49-F238E27FC236}">
                <a16:creationId xmlns:a16="http://schemas.microsoft.com/office/drawing/2014/main" id="{B7E211AC-E35B-E45B-BD4F-8CB7CD15C84C}"/>
              </a:ext>
            </a:extLst>
          </p:cNvPr>
          <p:cNvSpPr>
            <a:spLocks noGrp="1"/>
          </p:cNvSpPr>
          <p:nvPr>
            <p:ph type="sldNum" sz="quarter" idx="11"/>
          </p:nvPr>
        </p:nvSpPr>
        <p:spPr/>
        <p:txBody>
          <a:bodyPr/>
          <a:lstStyle/>
          <a:p>
            <a:fld id="{AB0A2F5B-9D58-954B-BE2D-971097BC211C}" type="slidenum">
              <a:rPr lang="en-US" smtClean="0"/>
              <a:pPr/>
              <a:t>30</a:t>
            </a:fld>
            <a:endParaRPr lang="en-US"/>
          </a:p>
        </p:txBody>
      </p:sp>
    </p:spTree>
    <p:extLst>
      <p:ext uri="{BB962C8B-B14F-4D97-AF65-F5344CB8AC3E}">
        <p14:creationId xmlns:p14="http://schemas.microsoft.com/office/powerpoint/2010/main" val="2062957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11D12-024A-DDDF-BB61-658E56DC1A59}"/>
            </a:ext>
          </a:extLst>
        </p:cNvPr>
        <p:cNvGrpSpPr/>
        <p:nvPr/>
      </p:nvGrpSpPr>
      <p:grpSpPr>
        <a:xfrm>
          <a:off x="0" y="0"/>
          <a:ext cx="0" cy="0"/>
          <a:chOff x="0" y="0"/>
          <a:chExt cx="0" cy="0"/>
        </a:xfrm>
      </p:grpSpPr>
      <p:sp>
        <p:nvSpPr>
          <p:cNvPr id="11" name="Footer Placeholder 10">
            <a:extLst>
              <a:ext uri="{FF2B5EF4-FFF2-40B4-BE49-F238E27FC236}">
                <a16:creationId xmlns:a16="http://schemas.microsoft.com/office/drawing/2014/main" id="{08D824BD-9587-CFAC-5BE5-1D2DFD3A3295}"/>
              </a:ext>
            </a:extLst>
          </p:cNvPr>
          <p:cNvSpPr>
            <a:spLocks noGrp="1"/>
          </p:cNvSpPr>
          <p:nvPr>
            <p:ph type="ftr" sz="quarter" idx="22"/>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465D7A2F-3123-E977-B357-20191437A4E7}"/>
              </a:ext>
            </a:extLst>
          </p:cNvPr>
          <p:cNvSpPr>
            <a:spLocks noGrp="1"/>
          </p:cNvSpPr>
          <p:nvPr>
            <p:ph type="sldNum" sz="quarter" idx="23"/>
          </p:nvPr>
        </p:nvSpPr>
        <p:spPr/>
        <p:txBody>
          <a:bodyPr/>
          <a:lstStyle/>
          <a:p>
            <a:fld id="{AB0A2F5B-9D58-954B-BE2D-971097BC211C}" type="slidenum">
              <a:rPr lang="en-US" smtClean="0"/>
              <a:pPr/>
              <a:t>31</a:t>
            </a:fld>
            <a:endParaRPr lang="en-US"/>
          </a:p>
        </p:txBody>
      </p:sp>
    </p:spTree>
    <p:extLst>
      <p:ext uri="{BB962C8B-B14F-4D97-AF65-F5344CB8AC3E}">
        <p14:creationId xmlns:p14="http://schemas.microsoft.com/office/powerpoint/2010/main" val="2645999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5E8572-C1F4-E193-6944-71C55FF5F12A}"/>
              </a:ext>
            </a:extLst>
          </p:cNvPr>
          <p:cNvSpPr>
            <a:spLocks noGrp="1"/>
          </p:cNvSpPr>
          <p:nvPr>
            <p:ph type="sldNum" sz="quarter" idx="11"/>
          </p:nvPr>
        </p:nvSpPr>
        <p:spPr/>
        <p:txBody>
          <a:bodyPr/>
          <a:lstStyle/>
          <a:p>
            <a:fld id="{AB0A2F5B-9D58-954B-BE2D-971097BC211C}" type="slidenum">
              <a:rPr lang="en-US" smtClean="0"/>
              <a:pPr/>
              <a:t>32</a:t>
            </a:fld>
            <a:endParaRPr lang="en-US"/>
          </a:p>
        </p:txBody>
      </p:sp>
      <p:sp>
        <p:nvSpPr>
          <p:cNvPr id="7" name="Text Placeholder 2">
            <a:extLst>
              <a:ext uri="{FF2B5EF4-FFF2-40B4-BE49-F238E27FC236}">
                <a16:creationId xmlns:a16="http://schemas.microsoft.com/office/drawing/2014/main" id="{5AA757A2-77C4-04D5-A153-38B50E47A37B}"/>
              </a:ext>
            </a:extLst>
          </p:cNvPr>
          <p:cNvSpPr>
            <a:spLocks noGrp="1"/>
          </p:cNvSpPr>
          <p:nvPr>
            <p:ph type="body" sz="quarter" idx="12"/>
          </p:nvPr>
        </p:nvSpPr>
        <p:spPr>
          <a:xfrm>
            <a:off x="664638" y="1775361"/>
            <a:ext cx="10963871" cy="4176706"/>
          </a:xfrm>
        </p:spPr>
        <p:txBody>
          <a:bodyPr/>
          <a:lstStyle/>
          <a:p>
            <a:pPr>
              <a:spcBef>
                <a:spcPts val="625"/>
              </a:spcBef>
            </a:pPr>
            <a:r>
              <a:rPr lang="en-CA" sz="1100" dirty="0">
                <a:latin typeface="Aptos"/>
                <a:cs typeface="Arial"/>
              </a:rPr>
              <a:t>CONTENT DISCLOSURE</a:t>
            </a:r>
            <a:endParaRPr lang="en-US" sz="1100" dirty="0"/>
          </a:p>
          <a:p>
            <a:pPr>
              <a:spcBef>
                <a:spcPts val="625"/>
              </a:spcBef>
            </a:pPr>
            <a:r>
              <a:rPr lang="en-US" sz="1000" b="0" dirty="0">
                <a:latin typeface="Aptos"/>
              </a:rPr>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This information may include opinions or forecasts, including investment strategies and economic and market conditions; however, there is no guarantee that such opinions or forecasts will prove to be correct, and they also may change without notice. We encourage you to speak with a qualified professional regarding your scenario and the then current applicable laws and rules. </a:t>
            </a:r>
          </a:p>
          <a:p>
            <a:pPr>
              <a:spcBef>
                <a:spcPts val="625"/>
              </a:spcBef>
            </a:pPr>
            <a:r>
              <a:rPr lang="en-US" sz="1000" b="0" dirty="0">
                <a:latin typeface="Aptos"/>
              </a:rPr>
              <a:t>The term "plan" or "planning," when used within this report, does not imply that a recommendation has been made to implement one or more financial plans or make a particular investment. Nor does the plan or report provide legal, accounting, financial, tax or other advice. Rather, the report and the illustrations therein provide a summary of certain potential financial strategies. The reports provide projections based on various assumptions and are therefore hypothetical in nature and not guarantees of investment returns. You should consult your tax and/or legal advisors before implementing any transactions and/or strategies concerning your finances.</a:t>
            </a:r>
          </a:p>
          <a:p>
            <a:pPr>
              <a:spcBef>
                <a:spcPts val="625"/>
              </a:spcBef>
            </a:pPr>
            <a:r>
              <a:rPr lang="en-US" sz="1000" b="0" dirty="0">
                <a:latin typeface="Aptos"/>
              </a:rPr>
              <a:t>Different types of investments involve degrees of risk, including the loss of principal. The future performance of any investment or wealth management strategy, including those recommended by us, may not be profitable or suitable or prove successful. Past performance is not indicative of future results. One cannot invest directly in an index or benchmark, and those do not reflect the deduction of various fees that would diminish results. Any index or benchmark performance figures are for comparison purposes only, and client account holdings will not directly correspond to any such data. </a:t>
            </a:r>
          </a:p>
          <a:p>
            <a:pPr>
              <a:spcBef>
                <a:spcPts val="625"/>
              </a:spcBef>
            </a:pPr>
            <a:r>
              <a:rPr lang="en-US" sz="1000" b="0" dirty="0">
                <a:latin typeface="Aptos"/>
              </a:rPr>
              <a:t>Advisory services are offered through Corient Private Wealth LLC a registered investment adviser (“RIA”) regulated by the U.S. Securities and Exchange Commission (“SEC”). The advisory services are only offered in jurisdictions where the RIA is appropriately registered. The use of the term “registered” does not imply any particular level of skill or training and does not imply any approval by the SEC. For a complete discussion of the scope of advisory services offered, fees, and other disclosures, please review the RIA’s Disclosure Brochure (Form ADV Part 2A) and Form CRS, available upon request from the RIA and online at https:// adviserinfo.sec.gov/. We also encourage you to review the RIA’s Privacy Policy and Code of Ethics, which are available upon request. </a:t>
            </a:r>
          </a:p>
          <a:p>
            <a:pPr>
              <a:spcBef>
                <a:spcPts val="625"/>
              </a:spcBef>
            </a:pPr>
            <a:r>
              <a:rPr lang="en-US" sz="1000" b="0" dirty="0"/>
              <a:t>Family office solutions, such as bill pay services, personal CFO services and concierge services are provided by Corient Family Office LLC. Corient Family Office LLC is not a registered investment advisor or accounting firm. Tax services are provided by Corient Tax LLC. Corient Tax LLC is not a registered investment advisor or accounting firm and does not provide investment or accounting advice or services.</a:t>
            </a:r>
            <a:endParaRPr lang="en-US" sz="1000" b="0" dirty="0">
              <a:latin typeface="Aptos"/>
            </a:endParaRPr>
          </a:p>
          <a:p>
            <a:pPr>
              <a:spcBef>
                <a:spcPts val="625"/>
              </a:spcBef>
            </a:pPr>
            <a:r>
              <a:rPr lang="en-US" sz="1000" b="0" dirty="0">
                <a:latin typeface="Aptos"/>
              </a:rPr>
              <a:t>Our clients must, in writing, advise us of personal, financial, or investment objective changes and any restrictions desired on our services so that we may re-evaluate any previous recommendations and adjust our advisory services as needed. For current clients, please advise us immediately if you are not receiving monthly account statements from your custodian. We encourage you to compare your custodial statements to any information we provide to you.  (4815943 – September 2025)</a:t>
            </a:r>
            <a:endParaRPr lang="en-CA" sz="1000" b="0" dirty="0">
              <a:latin typeface="Aptos"/>
              <a:cs typeface="Arial" panose="020B0604020202020204" pitchFamily="34" charset="0"/>
            </a:endParaRPr>
          </a:p>
        </p:txBody>
      </p:sp>
    </p:spTree>
    <p:extLst>
      <p:ext uri="{BB962C8B-B14F-4D97-AF65-F5344CB8AC3E}">
        <p14:creationId xmlns:p14="http://schemas.microsoft.com/office/powerpoint/2010/main" val="11006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F2736-28A8-ABF7-D23F-1CCDD7AFB9B2}"/>
            </a:ext>
          </a:extLst>
        </p:cNvPr>
        <p:cNvGrpSpPr/>
        <p:nvPr/>
      </p:nvGrpSpPr>
      <p:grpSpPr>
        <a:xfrm>
          <a:off x="0" y="0"/>
          <a:ext cx="0" cy="0"/>
          <a:chOff x="0" y="0"/>
          <a:chExt cx="0" cy="0"/>
        </a:xfrm>
      </p:grpSpPr>
      <p:sp>
        <p:nvSpPr>
          <p:cNvPr id="17" name="Footer Placeholder 16">
            <a:extLst>
              <a:ext uri="{FF2B5EF4-FFF2-40B4-BE49-F238E27FC236}">
                <a16:creationId xmlns:a16="http://schemas.microsoft.com/office/drawing/2014/main" id="{2D11AEF7-5DD4-1426-4991-E568CF7B4D46}"/>
              </a:ext>
            </a:extLst>
          </p:cNvPr>
          <p:cNvSpPr>
            <a:spLocks noGrp="1"/>
          </p:cNvSpPr>
          <p:nvPr>
            <p:ph type="ftr" sz="quarter" idx="29"/>
          </p:nvPr>
        </p:nvSpPr>
        <p:spPr/>
        <p:txBody>
          <a:bodyPr/>
          <a:lstStyle/>
          <a:p>
            <a:r>
              <a:rPr lang="en-US"/>
              <a:t>PLEASE REFER TO CONTENT DISCLOSURES AT THE END OF THIS PRESENTATION.</a:t>
            </a:r>
          </a:p>
        </p:txBody>
      </p:sp>
      <p:sp>
        <p:nvSpPr>
          <p:cNvPr id="18" name="Slide Number Placeholder 17">
            <a:extLst>
              <a:ext uri="{FF2B5EF4-FFF2-40B4-BE49-F238E27FC236}">
                <a16:creationId xmlns:a16="http://schemas.microsoft.com/office/drawing/2014/main" id="{EFA49ECF-8017-9155-D1FF-AF289439055F}"/>
              </a:ext>
            </a:extLst>
          </p:cNvPr>
          <p:cNvSpPr>
            <a:spLocks noGrp="1"/>
          </p:cNvSpPr>
          <p:nvPr>
            <p:ph type="sldNum" sz="quarter" idx="30"/>
          </p:nvPr>
        </p:nvSpPr>
        <p:spPr/>
        <p:txBody>
          <a:bodyPr/>
          <a:lstStyle/>
          <a:p>
            <a:fld id="{AB0A2F5B-9D58-954B-BE2D-971097BC211C}" type="slidenum">
              <a:rPr lang="en-US" smtClean="0"/>
              <a:pPr/>
              <a:t>4</a:t>
            </a:fld>
            <a:endParaRPr lang="en-US"/>
          </a:p>
        </p:txBody>
      </p:sp>
    </p:spTree>
    <p:extLst>
      <p:ext uri="{BB962C8B-B14F-4D97-AF65-F5344CB8AC3E}">
        <p14:creationId xmlns:p14="http://schemas.microsoft.com/office/powerpoint/2010/main" val="1453112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9B033-38AD-F446-03C9-71892E6A3B5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60513F8-35DB-6C70-E496-AB591F24A69A}"/>
              </a:ext>
            </a:extLst>
          </p:cNvPr>
          <p:cNvSpPr>
            <a:spLocks noGrp="1"/>
          </p:cNvSpPr>
          <p:nvPr>
            <p:ph type="ftr" sz="quarter" idx="10"/>
          </p:nvPr>
        </p:nvSpPr>
        <p:spPr/>
        <p:txBody>
          <a:body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DD05ACCB-7F5E-33CE-4E5E-00098ACB7E96}"/>
              </a:ext>
            </a:extLst>
          </p:cNvPr>
          <p:cNvSpPr>
            <a:spLocks noGrp="1"/>
          </p:cNvSpPr>
          <p:nvPr>
            <p:ph type="sldNum" sz="quarter" idx="11"/>
          </p:nvPr>
        </p:nvSpPr>
        <p:spPr/>
        <p:txBody>
          <a:bodyPr/>
          <a:lstStyle/>
          <a:p>
            <a:fld id="{AB0A2F5B-9D58-954B-BE2D-971097BC211C}" type="slidenum">
              <a:rPr lang="en-US" smtClean="0"/>
              <a:pPr/>
              <a:t>5</a:t>
            </a:fld>
            <a:endParaRPr lang="en-US"/>
          </a:p>
        </p:txBody>
      </p:sp>
    </p:spTree>
    <p:extLst>
      <p:ext uri="{BB962C8B-B14F-4D97-AF65-F5344CB8AC3E}">
        <p14:creationId xmlns:p14="http://schemas.microsoft.com/office/powerpoint/2010/main" val="2467773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F4147D-EA0C-09F9-53B9-85724DBCFE7D}"/>
              </a:ext>
            </a:extLst>
          </p:cNvPr>
          <p:cNvSpPr>
            <a:spLocks noGrp="1"/>
          </p:cNvSpPr>
          <p:nvPr>
            <p:ph type="ftr" sz="quarter" idx="10"/>
          </p:nvPr>
        </p:nvSpPr>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256FF177-993A-DA63-3EB0-74F9CB5ED8AB}"/>
              </a:ext>
            </a:extLst>
          </p:cNvPr>
          <p:cNvSpPr>
            <a:spLocks noGrp="1"/>
          </p:cNvSpPr>
          <p:nvPr>
            <p:ph type="sldNum" sz="quarter" idx="11"/>
          </p:nvPr>
        </p:nvSpPr>
        <p:spPr/>
        <p:txBody>
          <a:bodyPr/>
          <a:lstStyle/>
          <a:p>
            <a:fld id="{AB0A2F5B-9D58-954B-BE2D-971097BC211C}" type="slidenum">
              <a:rPr lang="en-US" smtClean="0"/>
              <a:pPr/>
              <a:t>6</a:t>
            </a:fld>
            <a:endParaRPr lang="en-US"/>
          </a:p>
        </p:txBody>
      </p:sp>
    </p:spTree>
    <p:extLst>
      <p:ext uri="{BB962C8B-B14F-4D97-AF65-F5344CB8AC3E}">
        <p14:creationId xmlns:p14="http://schemas.microsoft.com/office/powerpoint/2010/main" val="2696666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E5531-FAF9-297C-1DC0-F5FC0BA4E8FE}"/>
            </a:ext>
          </a:extLst>
        </p:cNvPr>
        <p:cNvGrpSpPr/>
        <p:nvPr/>
      </p:nvGrpSpPr>
      <p:grpSpPr>
        <a:xfrm>
          <a:off x="0" y="0"/>
          <a:ext cx="0" cy="0"/>
          <a:chOff x="0" y="0"/>
          <a:chExt cx="0" cy="0"/>
        </a:xfrm>
      </p:grpSpPr>
      <p:sp>
        <p:nvSpPr>
          <p:cNvPr id="12" name="Footer Placeholder 11">
            <a:extLst>
              <a:ext uri="{FF2B5EF4-FFF2-40B4-BE49-F238E27FC236}">
                <a16:creationId xmlns:a16="http://schemas.microsoft.com/office/drawing/2014/main" id="{A00101D5-24E2-B7D6-BC2E-8CB67B62E944}"/>
              </a:ext>
            </a:extLst>
          </p:cNvPr>
          <p:cNvSpPr>
            <a:spLocks noGrp="1"/>
          </p:cNvSpPr>
          <p:nvPr>
            <p:ph type="ftr" sz="quarter" idx="22"/>
          </p:nvPr>
        </p:nvSpPr>
        <p:spPr/>
        <p:txBody>
          <a:bodyPr/>
          <a:lstStyle/>
          <a:p>
            <a:r>
              <a:rPr lang="en-US"/>
              <a:t>PLEASE REFER TO CONTENT DISCLOSURES AT THE END OF THIS PRESENTATION.</a:t>
            </a:r>
          </a:p>
        </p:txBody>
      </p:sp>
      <p:sp>
        <p:nvSpPr>
          <p:cNvPr id="13" name="Slide Number Placeholder 12">
            <a:extLst>
              <a:ext uri="{FF2B5EF4-FFF2-40B4-BE49-F238E27FC236}">
                <a16:creationId xmlns:a16="http://schemas.microsoft.com/office/drawing/2014/main" id="{D595AEF8-EF56-3A3B-5419-84D598F57293}"/>
              </a:ext>
            </a:extLst>
          </p:cNvPr>
          <p:cNvSpPr>
            <a:spLocks noGrp="1"/>
          </p:cNvSpPr>
          <p:nvPr>
            <p:ph type="sldNum" sz="quarter" idx="23"/>
          </p:nvPr>
        </p:nvSpPr>
        <p:spPr/>
        <p:txBody>
          <a:bodyPr/>
          <a:lstStyle/>
          <a:p>
            <a:fld id="{AB0A2F5B-9D58-954B-BE2D-971097BC211C}" type="slidenum">
              <a:rPr lang="en-US" smtClean="0"/>
              <a:pPr/>
              <a:t>7</a:t>
            </a:fld>
            <a:endParaRPr lang="en-US"/>
          </a:p>
        </p:txBody>
      </p:sp>
    </p:spTree>
    <p:extLst>
      <p:ext uri="{BB962C8B-B14F-4D97-AF65-F5344CB8AC3E}">
        <p14:creationId xmlns:p14="http://schemas.microsoft.com/office/powerpoint/2010/main" val="3528371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E80A2-F93F-3F35-5E39-6F98C0CB5C88}"/>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5DE957F6-6CFD-0B44-6C17-AC67E88259D6}"/>
              </a:ext>
            </a:extLst>
          </p:cNvPr>
          <p:cNvSpPr>
            <a:spLocks noGrp="1"/>
          </p:cNvSpPr>
          <p:nvPr>
            <p:ph type="ftr" sz="quarter" idx="10"/>
          </p:nvPr>
        </p:nvSpPr>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F75B7D70-6EAC-9292-3A4F-052E8E2ACB4E}"/>
              </a:ext>
            </a:extLst>
          </p:cNvPr>
          <p:cNvSpPr>
            <a:spLocks noGrp="1"/>
          </p:cNvSpPr>
          <p:nvPr>
            <p:ph type="sldNum" sz="quarter" idx="11"/>
          </p:nvPr>
        </p:nvSpPr>
        <p:spPr/>
        <p:txBody>
          <a:bodyPr/>
          <a:lstStyle/>
          <a:p>
            <a:fld id="{AB0A2F5B-9D58-954B-BE2D-971097BC211C}" type="slidenum">
              <a:rPr lang="en-US" smtClean="0"/>
              <a:pPr/>
              <a:t>8</a:t>
            </a:fld>
            <a:endParaRPr lang="en-US"/>
          </a:p>
        </p:txBody>
      </p:sp>
    </p:spTree>
    <p:extLst>
      <p:ext uri="{BB962C8B-B14F-4D97-AF65-F5344CB8AC3E}">
        <p14:creationId xmlns:p14="http://schemas.microsoft.com/office/powerpoint/2010/main" val="76735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0FE23-511F-D2BF-9078-7EEE951AAC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DB79EE-CF37-90F3-4036-78AA2F571809}"/>
              </a:ext>
            </a:extLst>
          </p:cNvPr>
          <p:cNvSpPr>
            <a:spLocks noGrp="1"/>
          </p:cNvSpPr>
          <p:nvPr>
            <p:ph type="sldNum" sz="quarter" idx="10"/>
          </p:nvPr>
        </p:nvSpPr>
        <p:spPr/>
        <p:txBody>
          <a:bodyPr/>
          <a:lstStyle/>
          <a:p>
            <a:fld id="{AB0A2F5B-9D58-954B-BE2D-971097BC211C}" type="slidenum">
              <a:rPr lang="en-US" smtClean="0"/>
              <a:pPr/>
              <a:t>9</a:t>
            </a:fld>
            <a:endParaRPr lang="en-US"/>
          </a:p>
        </p:txBody>
      </p:sp>
      <p:sp>
        <p:nvSpPr>
          <p:cNvPr id="3" name="Footer Placeholder 2">
            <a:extLst>
              <a:ext uri="{FF2B5EF4-FFF2-40B4-BE49-F238E27FC236}">
                <a16:creationId xmlns:a16="http://schemas.microsoft.com/office/drawing/2014/main" id="{A862810C-9FAB-90E5-B45A-E78CDC081723}"/>
              </a:ext>
            </a:extLst>
          </p:cNvPr>
          <p:cNvSpPr>
            <a:spLocks noGrp="1"/>
          </p:cNvSpPr>
          <p:nvPr>
            <p:ph type="ftr" sz="quarter" idx="11"/>
          </p:nvPr>
        </p:nvSpPr>
        <p:spPr/>
        <p:txBody>
          <a:bodyPr/>
          <a:lstStyle/>
          <a:p>
            <a:r>
              <a:rPr lang="en-US"/>
              <a:t>PLEASE REFER TO CONTENT DISCLOSURES AT THE END OF THIS PRESENTATION.</a:t>
            </a:r>
          </a:p>
        </p:txBody>
      </p:sp>
    </p:spTree>
    <p:extLst>
      <p:ext uri="{BB962C8B-B14F-4D97-AF65-F5344CB8AC3E}">
        <p14:creationId xmlns:p14="http://schemas.microsoft.com/office/powerpoint/2010/main" val="4085525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rient 2024">
  <a:themeElements>
    <a:clrScheme name="Corient 2024 Black &amp; Blue">
      <a:dk1>
        <a:srgbClr val="000000"/>
      </a:dk1>
      <a:lt1>
        <a:srgbClr val="FFFFFF"/>
      </a:lt1>
      <a:dk2>
        <a:srgbClr val="000000"/>
      </a:dk2>
      <a:lt2>
        <a:srgbClr val="C2C9CD"/>
      </a:lt2>
      <a:accent1>
        <a:srgbClr val="000000"/>
      </a:accent1>
      <a:accent2>
        <a:srgbClr val="5C6367"/>
      </a:accent2>
      <a:accent3>
        <a:srgbClr val="001F68"/>
      </a:accent3>
      <a:accent4>
        <a:srgbClr val="6779A2"/>
      </a:accent4>
      <a:accent5>
        <a:srgbClr val="9CA8C2"/>
      </a:accent5>
      <a:accent6>
        <a:srgbClr val="D1D7E2"/>
      </a:accent6>
      <a:hlink>
        <a:srgbClr val="002068"/>
      </a:hlink>
      <a:folHlink>
        <a:srgbClr val="001F68"/>
      </a:folHlink>
    </a:clrScheme>
    <a:fontScheme name="Test">
      <a:majorFont>
        <a:latin typeface="Georgia"/>
        <a:ea typeface=""/>
        <a:cs typeface=""/>
      </a:majorFont>
      <a:minorFont>
        <a:latin typeface="Aptos"/>
        <a:ea typeface=""/>
        <a:cs typeface=""/>
      </a:minorFont>
    </a:fontScheme>
    <a:fmtScheme name="Office Them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E0387730FD90F409918635F34AA9471" ma:contentTypeVersion="15" ma:contentTypeDescription="Create a new document." ma:contentTypeScope="" ma:versionID="5de9ed11515e01e29b53d12eeeaf8b3a">
  <xsd:schema xmlns:xsd="http://www.w3.org/2001/XMLSchema" xmlns:xs="http://www.w3.org/2001/XMLSchema" xmlns:p="http://schemas.microsoft.com/office/2006/metadata/properties" xmlns:ns2="fe384eef-e0c3-4693-a7bf-71e304f34af0" xmlns:ns3="4aaa658e-9bd8-4ce7-a2a2-58256088f15f" targetNamespace="http://schemas.microsoft.com/office/2006/metadata/properties" ma:root="true" ma:fieldsID="8fcf2151fcc014f98d24261292dd186c" ns2:_="" ns3:_="">
    <xsd:import namespace="fe384eef-e0c3-4693-a7bf-71e304f34af0"/>
    <xsd:import namespace="4aaa658e-9bd8-4ce7-a2a2-58256088f1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84eef-e0c3-4693-a7bf-71e304f34a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1210662-2547-4b04-880c-5368d6eaa79c"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aa658e-9bd8-4ce7-a2a2-58256088f15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d7b38be-8e17-4913-9e0d-29a3f703b87f}" ma:internalName="TaxCatchAll" ma:showField="CatchAllData" ma:web="4aaa658e-9bd8-4ce7-a2a2-58256088f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e384eef-e0c3-4693-a7bf-71e304f34af0">
      <Terms xmlns="http://schemas.microsoft.com/office/infopath/2007/PartnerControls"/>
    </lcf76f155ced4ddcb4097134ff3c332f>
    <TaxCatchAll xmlns="4aaa658e-9bd8-4ce7-a2a2-58256088f15f" xsi:nil="true"/>
  </documentManagement>
</p:properties>
</file>

<file path=customXml/itemProps1.xml><?xml version="1.0" encoding="utf-8"?>
<ds:datastoreItem xmlns:ds="http://schemas.openxmlformats.org/officeDocument/2006/customXml" ds:itemID="{6F04D951-7A1B-4EB1-95F5-F42646748511}">
  <ds:schemaRefs>
    <ds:schemaRef ds:uri="http://schemas.microsoft.com/sharepoint/v3/contenttype/forms"/>
  </ds:schemaRefs>
</ds:datastoreItem>
</file>

<file path=customXml/itemProps2.xml><?xml version="1.0" encoding="utf-8"?>
<ds:datastoreItem xmlns:ds="http://schemas.openxmlformats.org/officeDocument/2006/customXml" ds:itemID="{D7C65E9C-0BC7-46D4-B0F7-3A26998A1725}">
  <ds:schemaRefs>
    <ds:schemaRef ds:uri="4aaa658e-9bd8-4ce7-a2a2-58256088f15f"/>
    <ds:schemaRef ds:uri="fe384eef-e0c3-4693-a7bf-71e304f34a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64D5AE0-DB75-4CB3-B0FB-BA02F0E2FC49}">
  <ds:schemaRefs>
    <ds:schemaRef ds:uri="4aaa658e-9bd8-4ce7-a2a2-58256088f15f"/>
    <ds:schemaRef ds:uri="fe384eef-e0c3-4693-a7bf-71e304f34af0"/>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55</TotalTime>
  <Words>1095</Words>
  <Application>Microsoft Office PowerPoint</Application>
  <PresentationFormat>Widescreen</PresentationFormat>
  <Paragraphs>78</Paragraphs>
  <Slides>32</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2" baseType="lpstr">
      <vt:lpstr>Aptos</vt:lpstr>
      <vt:lpstr>Aptos Light</vt:lpstr>
      <vt:lpstr>Aptos Narrow</vt:lpstr>
      <vt:lpstr>Arial</vt:lpstr>
      <vt:lpstr>Georgia Pro</vt:lpstr>
      <vt:lpstr>Minion Pro</vt:lpstr>
      <vt:lpstr>Times New Roman</vt:lpstr>
      <vt:lpstr>Wingdings</vt:lpstr>
      <vt:lpstr>Corient 2024</vt:lpstr>
      <vt:lpstr>think-cell Slide</vt:lpstr>
      <vt:lpstr>2025 Tax Planning</vt:lpstr>
      <vt:lpstr>2025 Tax Planning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Adrienne Johnston</dc:creator>
  <cp:lastModifiedBy>Carmella Mustachio</cp:lastModifiedBy>
  <cp:revision>5</cp:revision>
  <dcterms:created xsi:type="dcterms:W3CDTF">2022-12-19T00:01:38Z</dcterms:created>
  <dcterms:modified xsi:type="dcterms:W3CDTF">2025-09-18T14:00:53Z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0x010100EE0387730FD90F409918635F34AA9471</vt:lpwstr>
  </property>
  <property fmtid="{D5CDD505-2E9C-101B-9397-08002B2CF9AE}" pid="3" name="MSIP_Label_defa4170-0d19-0005-0004-bc88714345d2_Enabled">
    <vt:lpwstr>true</vt:lpwstr>
  </property>
  <property fmtid="{D5CDD505-2E9C-101B-9397-08002B2CF9AE}" pid="4" name="MSIP_Label_defa4170-0d19-0005-0004-bc88714345d2_SetDate">
    <vt:lpwstr>2024-08-07T15:35:17Z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696c7220-1463-4575-a3af-40af893777fc</vt:lpwstr>
  </property>
  <property fmtid="{D5CDD505-2E9C-101B-9397-08002B2CF9AE}" pid="8" name="MSIP_Label_defa4170-0d19-0005-0004-bc88714345d2_ActionId">
    <vt:lpwstr>8fd9412a-f3ef-4540-ac3f-d643a8801ae7</vt:lpwstr>
  </property>
  <property fmtid="{D5CDD505-2E9C-101B-9397-08002B2CF9AE}" pid="9" name="MSIP_Label_defa4170-0d19-0005-0004-bc88714345d2_ContentBits">
    <vt:lpwstr>0</vt:lpwstr>
  </property>
  <property fmtid="{D5CDD505-2E9C-101B-9397-08002B2CF9AE}" pid="10" name="MediaServiceImageTags">
    <vt:lpwstr/>
  </property>
</Properties>
</file>