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</p:sldIdLst>
  <p:sldSz cx="18288000" cy="10287000"/>
  <p:notesSz cx="6858000" cy="9144000"/>
  <p:embeddedFontLst>
    <p:embeddedFont>
      <p:font typeface="Montserrat Bold" charset="1" panose="00000800000000000000"/>
      <p:regular r:id="rId57"/>
    </p:embeddedFont>
    <p:embeddedFont>
      <p:font typeface="Montserrat" charset="1" panose="00000500000000000000"/>
      <p:regular r:id="rId58"/>
    </p:embeddedFont>
    <p:embeddedFont>
      <p:font typeface="Montserrat Bold Italics" charset="1" panose="00000800000000000000"/>
      <p:regular r:id="rId59"/>
    </p:embeddedFont>
    <p:embeddedFont>
      <p:font typeface="Montserrat Medium" charset="1" panose="00000600000000000000"/>
      <p:regular r:id="rId60"/>
    </p:embeddedFont>
    <p:embeddedFont>
      <p:font typeface="Montserrat Semi-Bold" charset="1" panose="00000700000000000000"/>
      <p:regular r:id="rId61"/>
    </p:embeddedFont>
    <p:embeddedFont>
      <p:font typeface="Montserrat Italics" charset="1" panose="00000500000000000000"/>
      <p:regular r:id="rId62"/>
    </p:embeddedFont>
    <p:embeddedFont>
      <p:font typeface="Canva Sans Bold" charset="1" panose="020B0803030501040103"/>
      <p:regular r:id="rId63"/>
    </p:embeddedFont>
    <p:embeddedFont>
      <p:font typeface="Canva Sans" charset="1" panose="020B0503030501040103"/>
      <p:regular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fonts/font57.fntdata" Type="http://schemas.openxmlformats.org/officeDocument/2006/relationships/font"/><Relationship Id="rId58" Target="fonts/font58.fntdata" Type="http://schemas.openxmlformats.org/officeDocument/2006/relationships/font"/><Relationship Id="rId59" Target="fonts/font59.fntdata" Type="http://schemas.openxmlformats.org/officeDocument/2006/relationships/font"/><Relationship Id="rId6" Target="slides/slide1.xml" Type="http://schemas.openxmlformats.org/officeDocument/2006/relationships/slide"/><Relationship Id="rId60" Target="fonts/font60.fntdata" Type="http://schemas.openxmlformats.org/officeDocument/2006/relationships/font"/><Relationship Id="rId61" Target="fonts/font61.fntdata" Type="http://schemas.openxmlformats.org/officeDocument/2006/relationships/font"/><Relationship Id="rId62" Target="fonts/font62.fntdata" Type="http://schemas.openxmlformats.org/officeDocument/2006/relationships/font"/><Relationship Id="rId63" Target="fonts/font63.fntdata" Type="http://schemas.openxmlformats.org/officeDocument/2006/relationships/font"/><Relationship Id="rId64" Target="fonts/font64.fntdata" Type="http://schemas.openxmlformats.org/officeDocument/2006/relationships/font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20.png" Type="http://schemas.openxmlformats.org/officeDocument/2006/relationships/image"/><Relationship Id="rId7" Target="../media/image21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20.png" Type="http://schemas.openxmlformats.org/officeDocument/2006/relationships/image"/><Relationship Id="rId7" Target="../media/image21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24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2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https://www.medicare.gov/sign-up-change-plans/joining-a-health-or-drug-plan" TargetMode="External" Type="http://schemas.openxmlformats.org/officeDocument/2006/relationships/hyperlink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0.jpeg" Type="http://schemas.openxmlformats.org/officeDocument/2006/relationships/image"/><Relationship Id="rId7" Target="../media/image11.jpeg" Type="http://schemas.openxmlformats.org/officeDocument/2006/relationships/image"/><Relationship Id="rId8" Target="../media/image1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25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26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media/image34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Relationship Id="rId3" Target="../media/image36.png" Type="http://schemas.openxmlformats.org/officeDocument/2006/relationships/image"/><Relationship Id="rId4" Target="../media/image37.png" Type="http://schemas.openxmlformats.org/officeDocument/2006/relationships/image"/><Relationship Id="rId5" Target="../media/image38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pn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.png" Type="http://schemas.openxmlformats.org/officeDocument/2006/relationships/image"/><Relationship Id="rId7" Target="../media/image2.svg" Type="http://schemas.openxmlformats.org/officeDocument/2006/relationships/image"/><Relationship Id="rId8" Target="../media/image15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png" Type="http://schemas.openxmlformats.org/officeDocument/2006/relationships/image"/><Relationship Id="rId3" Target="../media/image41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.png" Type="http://schemas.openxmlformats.org/officeDocument/2006/relationships/image"/><Relationship Id="rId7" Target="../media/image2.sv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42.png" Type="http://schemas.openxmlformats.org/officeDocument/2006/relationships/image"/><Relationship Id="rId5" Target="../media/image43.svg" Type="http://schemas.openxmlformats.org/officeDocument/2006/relationships/image"/><Relationship Id="rId6" Target="../media/image44.png" Type="http://schemas.openxmlformats.org/officeDocument/2006/relationships/image"/><Relationship Id="rId7" Target="../media/image45.sv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png" Type="http://schemas.openxmlformats.org/officeDocument/2006/relationships/image"/><Relationship Id="rId3" Target="../media/image45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6.png" Type="http://schemas.openxmlformats.org/officeDocument/2006/relationships/image"/><Relationship Id="rId7" Target="../media/image7.svg" Type="http://schemas.openxmlformats.org/officeDocument/2006/relationships/image"/><Relationship Id="rId8" Target="../media/image5.pn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png" Type="http://schemas.openxmlformats.org/officeDocument/2006/relationships/image"/><Relationship Id="rId3" Target="../media/image45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46.png" Type="http://schemas.openxmlformats.org/officeDocument/2006/relationships/image"/><Relationship Id="rId7" Target="../media/image47.sv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png" Type="http://schemas.openxmlformats.org/officeDocument/2006/relationships/image"/><Relationship Id="rId3" Target="../media/image41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.png" Type="http://schemas.openxmlformats.org/officeDocument/2006/relationships/image"/><Relationship Id="rId7" Target="../media/image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13.pn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48.pn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png" Type="http://schemas.openxmlformats.org/officeDocument/2006/relationships/image"/><Relationship Id="rId3" Target="../media/image41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49.pn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png" Type="http://schemas.openxmlformats.org/officeDocument/2006/relationships/image"/><Relationship Id="rId3" Target="../media/image41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.png" Type="http://schemas.openxmlformats.org/officeDocument/2006/relationships/image"/><Relationship Id="rId7" Target="../media/image2.svg" Type="http://schemas.openxmlformats.org/officeDocument/2006/relationships/image"/><Relationship Id="rId8" Target="../media/image50.png" Type="http://schemas.openxmlformats.org/officeDocument/2006/relationships/image"/><Relationship Id="rId9" Target="../media/image51.pn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40.png" Type="http://schemas.openxmlformats.org/officeDocument/2006/relationships/image"/><Relationship Id="rId7" Target="../media/image41.sv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40.png" Type="http://schemas.openxmlformats.org/officeDocument/2006/relationships/image"/><Relationship Id="rId7" Target="../media/image41.sv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40.png" Type="http://schemas.openxmlformats.org/officeDocument/2006/relationships/image"/><Relationship Id="rId7" Target="../media/image41.sv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14.pn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15.png" Type="http://schemas.openxmlformats.org/officeDocument/2006/relationships/image"/><Relationship Id="rId7" Target="../media/image16.png" Type="http://schemas.openxmlformats.org/officeDocument/2006/relationships/image"/><Relationship Id="rId8" Target="../media/image17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18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19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20.png" Type="http://schemas.openxmlformats.org/officeDocument/2006/relationships/image"/><Relationship Id="rId7" Target="../media/image2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9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695790" y="0"/>
            <a:ext cx="5184420" cy="10287000"/>
            <a:chOff x="0" y="0"/>
            <a:chExt cx="136544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65444" cy="2709333"/>
            </a:xfrm>
            <a:custGeom>
              <a:avLst/>
              <a:gdLst/>
              <a:ahLst/>
              <a:cxnLst/>
              <a:rect r="r" b="b" t="t" l="l"/>
              <a:pathLst>
                <a:path h="2709333" w="1365444">
                  <a:moveTo>
                    <a:pt x="0" y="0"/>
                  </a:moveTo>
                  <a:lnTo>
                    <a:pt x="1365444" y="0"/>
                  </a:lnTo>
                  <a:lnTo>
                    <a:pt x="136544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6544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true" rot="-4652211">
            <a:off x="14341425" y="-3027552"/>
            <a:ext cx="8718317" cy="7133168"/>
          </a:xfrm>
          <a:custGeom>
            <a:avLst/>
            <a:gdLst/>
            <a:ahLst/>
            <a:cxnLst/>
            <a:rect r="r" b="b" t="t" l="l"/>
            <a:pathLst>
              <a:path h="7133168" w="8718317">
                <a:moveTo>
                  <a:pt x="0" y="7133168"/>
                </a:moveTo>
                <a:lnTo>
                  <a:pt x="8718317" y="7133168"/>
                </a:lnTo>
                <a:lnTo>
                  <a:pt x="8718317" y="0"/>
                </a:lnTo>
                <a:lnTo>
                  <a:pt x="0" y="0"/>
                </a:lnTo>
                <a:lnTo>
                  <a:pt x="0" y="713316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630619">
            <a:off x="14936167" y="6508318"/>
            <a:ext cx="6703666" cy="6400975"/>
          </a:xfrm>
          <a:custGeom>
            <a:avLst/>
            <a:gdLst/>
            <a:ahLst/>
            <a:cxnLst/>
            <a:rect r="r" b="b" t="t" l="l"/>
            <a:pathLst>
              <a:path h="6400975" w="6703666">
                <a:moveTo>
                  <a:pt x="0" y="0"/>
                </a:moveTo>
                <a:lnTo>
                  <a:pt x="6703666" y="0"/>
                </a:lnTo>
                <a:lnTo>
                  <a:pt x="6703666" y="6400974"/>
                </a:lnTo>
                <a:lnTo>
                  <a:pt x="0" y="64009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6703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576121">
            <a:off x="17058733" y="3983657"/>
            <a:ext cx="6370216" cy="4386243"/>
          </a:xfrm>
          <a:custGeom>
            <a:avLst/>
            <a:gdLst/>
            <a:ahLst/>
            <a:cxnLst/>
            <a:rect r="r" b="b" t="t" l="l"/>
            <a:pathLst>
              <a:path h="4386243" w="6370216">
                <a:moveTo>
                  <a:pt x="0" y="0"/>
                </a:moveTo>
                <a:lnTo>
                  <a:pt x="6370216" y="0"/>
                </a:lnTo>
                <a:lnTo>
                  <a:pt x="6370216" y="4386243"/>
                </a:lnTo>
                <a:lnTo>
                  <a:pt x="0" y="43862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62965" r="-37146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57275" y="2853239"/>
            <a:ext cx="14115626" cy="5754019"/>
            <a:chOff x="0" y="0"/>
            <a:chExt cx="18820835" cy="7672026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1174791"/>
              <a:ext cx="18820835" cy="53992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0363"/>
                </a:lnSpc>
              </a:pPr>
              <a:r>
                <a:rPr lang="en-US" sz="10363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Corient’s Healthcare Planning Partner:</a:t>
              </a:r>
            </a:p>
            <a:p>
              <a:pPr algn="l" marL="0" indent="0" lvl="0">
                <a:lnSpc>
                  <a:spcPts val="10363"/>
                </a:lnSpc>
              </a:pPr>
              <a:r>
                <a:rPr lang="en-US" b="true" sz="10363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Move Health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6898373"/>
              <a:ext cx="18820835" cy="7736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899"/>
                </a:lnSpc>
              </a:pPr>
              <a:r>
                <a:rPr lang="en-US" sz="3499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Presented by Christine Simone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114300"/>
              <a:ext cx="18820835" cy="6636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423"/>
                </a:lnSpc>
                <a:spcBef>
                  <a:spcPct val="0"/>
                </a:spcBef>
              </a:pPr>
              <a:r>
                <a:rPr lang="en-US" b="true" sz="2764" spc="9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9.23.2025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14766275" y="4953576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2"/>
                </a:lnTo>
                <a:lnTo>
                  <a:pt x="0" y="12232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-1120698" y="-194503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3"/>
                </a:lnTo>
                <a:lnTo>
                  <a:pt x="0" y="12232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3968275" y="9978872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3"/>
                </a:lnTo>
                <a:lnTo>
                  <a:pt x="0" y="12232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28700" y="1499232"/>
            <a:ext cx="2405597" cy="873883"/>
          </a:xfrm>
          <a:custGeom>
            <a:avLst/>
            <a:gdLst/>
            <a:ahLst/>
            <a:cxnLst/>
            <a:rect r="r" b="b" t="t" l="l"/>
            <a:pathLst>
              <a:path h="873883" w="2405597">
                <a:moveTo>
                  <a:pt x="0" y="0"/>
                </a:moveTo>
                <a:lnTo>
                  <a:pt x="2405597" y="0"/>
                </a:lnTo>
                <a:lnTo>
                  <a:pt x="2405597" y="873883"/>
                </a:lnTo>
                <a:lnTo>
                  <a:pt x="0" y="87388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09967" y="-2820864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true" rot="-4652211">
            <a:off x="1637316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448138" y="778220"/>
            <a:ext cx="11976099" cy="679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13"/>
              </a:lnSpc>
            </a:pPr>
            <a:r>
              <a:rPr lang="en-US" b="true" sz="400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How Move Health Supports Clients: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2996024" y="2382528"/>
            <a:ext cx="647804" cy="525310"/>
          </a:xfrm>
          <a:custGeom>
            <a:avLst/>
            <a:gdLst/>
            <a:ahLst/>
            <a:cxnLst/>
            <a:rect r="r" b="b" t="t" l="l"/>
            <a:pathLst>
              <a:path h="525310" w="647804">
                <a:moveTo>
                  <a:pt x="0" y="0"/>
                </a:moveTo>
                <a:lnTo>
                  <a:pt x="647804" y="0"/>
                </a:lnTo>
                <a:lnTo>
                  <a:pt x="647804" y="525310"/>
                </a:lnTo>
                <a:lnTo>
                  <a:pt x="0" y="5253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996024" y="3371476"/>
            <a:ext cx="647804" cy="525310"/>
          </a:xfrm>
          <a:custGeom>
            <a:avLst/>
            <a:gdLst/>
            <a:ahLst/>
            <a:cxnLst/>
            <a:rect r="r" b="b" t="t" l="l"/>
            <a:pathLst>
              <a:path h="525310" w="647804">
                <a:moveTo>
                  <a:pt x="0" y="0"/>
                </a:moveTo>
                <a:lnTo>
                  <a:pt x="647804" y="0"/>
                </a:lnTo>
                <a:lnTo>
                  <a:pt x="647804" y="525310"/>
                </a:lnTo>
                <a:lnTo>
                  <a:pt x="0" y="5253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996024" y="4363511"/>
            <a:ext cx="647804" cy="525310"/>
          </a:xfrm>
          <a:custGeom>
            <a:avLst/>
            <a:gdLst/>
            <a:ahLst/>
            <a:cxnLst/>
            <a:rect r="r" b="b" t="t" l="l"/>
            <a:pathLst>
              <a:path h="525310" w="647804">
                <a:moveTo>
                  <a:pt x="0" y="0"/>
                </a:moveTo>
                <a:lnTo>
                  <a:pt x="647804" y="0"/>
                </a:lnTo>
                <a:lnTo>
                  <a:pt x="647804" y="525310"/>
                </a:lnTo>
                <a:lnTo>
                  <a:pt x="0" y="5253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3003651" y="5355546"/>
            <a:ext cx="647804" cy="525310"/>
          </a:xfrm>
          <a:custGeom>
            <a:avLst/>
            <a:gdLst/>
            <a:ahLst/>
            <a:cxnLst/>
            <a:rect r="r" b="b" t="t" l="l"/>
            <a:pathLst>
              <a:path h="525310" w="647804">
                <a:moveTo>
                  <a:pt x="0" y="0"/>
                </a:moveTo>
                <a:lnTo>
                  <a:pt x="647804" y="0"/>
                </a:lnTo>
                <a:lnTo>
                  <a:pt x="647804" y="525310"/>
                </a:lnTo>
                <a:lnTo>
                  <a:pt x="0" y="5253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003651" y="6347581"/>
            <a:ext cx="647804" cy="525310"/>
          </a:xfrm>
          <a:custGeom>
            <a:avLst/>
            <a:gdLst/>
            <a:ahLst/>
            <a:cxnLst/>
            <a:rect r="r" b="b" t="t" l="l"/>
            <a:pathLst>
              <a:path h="525310" w="647804">
                <a:moveTo>
                  <a:pt x="0" y="0"/>
                </a:moveTo>
                <a:lnTo>
                  <a:pt x="647804" y="0"/>
                </a:lnTo>
                <a:lnTo>
                  <a:pt x="647804" y="525310"/>
                </a:lnTo>
                <a:lnTo>
                  <a:pt x="0" y="5253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003651" y="7339616"/>
            <a:ext cx="647804" cy="525310"/>
          </a:xfrm>
          <a:custGeom>
            <a:avLst/>
            <a:gdLst/>
            <a:ahLst/>
            <a:cxnLst/>
            <a:rect r="r" b="b" t="t" l="l"/>
            <a:pathLst>
              <a:path h="525310" w="647804">
                <a:moveTo>
                  <a:pt x="0" y="0"/>
                </a:moveTo>
                <a:lnTo>
                  <a:pt x="647804" y="0"/>
                </a:lnTo>
                <a:lnTo>
                  <a:pt x="647804" y="525310"/>
                </a:lnTo>
                <a:lnTo>
                  <a:pt x="0" y="5253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4003880" y="2334903"/>
            <a:ext cx="11976099" cy="6415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Medicare: Supplements (“Medigap), Part D, Advantage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Marketplace/ACA/Exchange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Dental/Vision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Travel 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Accident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Health Sharing Ministries</a:t>
            </a:r>
          </a:p>
          <a:p>
            <a:pPr algn="l">
              <a:lnSpc>
                <a:spcPts val="3919"/>
              </a:lnSpc>
            </a:pPr>
          </a:p>
          <a:p>
            <a:pPr algn="l" marL="0" indent="0" lvl="0">
              <a:lnSpc>
                <a:spcPts val="3919"/>
              </a:lnSpc>
            </a:pPr>
            <a:r>
              <a:rPr lang="en-US" sz="27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Short Term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3003651" y="8331651"/>
            <a:ext cx="647804" cy="525310"/>
          </a:xfrm>
          <a:custGeom>
            <a:avLst/>
            <a:gdLst/>
            <a:ahLst/>
            <a:cxnLst/>
            <a:rect r="r" b="b" t="t" l="l"/>
            <a:pathLst>
              <a:path h="525310" w="647804">
                <a:moveTo>
                  <a:pt x="0" y="0"/>
                </a:moveTo>
                <a:lnTo>
                  <a:pt x="647804" y="0"/>
                </a:lnTo>
                <a:lnTo>
                  <a:pt x="647804" y="525310"/>
                </a:lnTo>
                <a:lnTo>
                  <a:pt x="0" y="5253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push dir="l"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09967" y="-2820864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true" rot="-4652211">
            <a:off x="1637316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448138" y="778220"/>
            <a:ext cx="11976099" cy="679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13"/>
              </a:lnSpc>
            </a:pPr>
            <a:r>
              <a:rPr lang="en-US" b="true" sz="400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Move Health Does Not Do: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2996024" y="2382528"/>
            <a:ext cx="647804" cy="525310"/>
          </a:xfrm>
          <a:custGeom>
            <a:avLst/>
            <a:gdLst/>
            <a:ahLst/>
            <a:cxnLst/>
            <a:rect r="r" b="b" t="t" l="l"/>
            <a:pathLst>
              <a:path h="525310" w="647804">
                <a:moveTo>
                  <a:pt x="0" y="0"/>
                </a:moveTo>
                <a:lnTo>
                  <a:pt x="647804" y="0"/>
                </a:lnTo>
                <a:lnTo>
                  <a:pt x="647804" y="525310"/>
                </a:lnTo>
                <a:lnTo>
                  <a:pt x="0" y="5253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996024" y="3371476"/>
            <a:ext cx="647804" cy="525310"/>
          </a:xfrm>
          <a:custGeom>
            <a:avLst/>
            <a:gdLst/>
            <a:ahLst/>
            <a:cxnLst/>
            <a:rect r="r" b="b" t="t" l="l"/>
            <a:pathLst>
              <a:path h="525310" w="647804">
                <a:moveTo>
                  <a:pt x="0" y="0"/>
                </a:moveTo>
                <a:lnTo>
                  <a:pt x="647804" y="0"/>
                </a:lnTo>
                <a:lnTo>
                  <a:pt x="647804" y="525310"/>
                </a:lnTo>
                <a:lnTo>
                  <a:pt x="0" y="5253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996024" y="4363511"/>
            <a:ext cx="647804" cy="525310"/>
          </a:xfrm>
          <a:custGeom>
            <a:avLst/>
            <a:gdLst/>
            <a:ahLst/>
            <a:cxnLst/>
            <a:rect r="r" b="b" t="t" l="l"/>
            <a:pathLst>
              <a:path h="525310" w="647804">
                <a:moveTo>
                  <a:pt x="0" y="0"/>
                </a:moveTo>
                <a:lnTo>
                  <a:pt x="647804" y="0"/>
                </a:lnTo>
                <a:lnTo>
                  <a:pt x="647804" y="525310"/>
                </a:lnTo>
                <a:lnTo>
                  <a:pt x="0" y="5253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4003880" y="2334903"/>
            <a:ext cx="11976099" cy="2453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Group insurance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Long term care / Assisted living support</a:t>
            </a:r>
          </a:p>
          <a:p>
            <a:pPr algn="l">
              <a:lnSpc>
                <a:spcPts val="3919"/>
              </a:lnSpc>
            </a:pPr>
          </a:p>
          <a:p>
            <a:pPr algn="l" marL="0" indent="0" lvl="0">
              <a:lnSpc>
                <a:spcPts val="3919"/>
              </a:lnSpc>
            </a:pPr>
            <a:r>
              <a:rPr lang="en-US" sz="27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Life insurance</a:t>
            </a:r>
          </a:p>
        </p:txBody>
      </p:sp>
    </p:spTree>
  </p:cSld>
  <p:clrMapOvr>
    <a:masterClrMapping/>
  </p:clrMapOvr>
  <p:transition spd="slow">
    <p:push dir="l"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9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103580" y="0"/>
            <a:ext cx="5184420" cy="10287000"/>
            <a:chOff x="0" y="0"/>
            <a:chExt cx="136544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65444" cy="2709333"/>
            </a:xfrm>
            <a:custGeom>
              <a:avLst/>
              <a:gdLst/>
              <a:ahLst/>
              <a:cxnLst/>
              <a:rect r="r" b="b" t="t" l="l"/>
              <a:pathLst>
                <a:path h="2709333" w="1365444">
                  <a:moveTo>
                    <a:pt x="0" y="0"/>
                  </a:moveTo>
                  <a:lnTo>
                    <a:pt x="1365444" y="0"/>
                  </a:lnTo>
                  <a:lnTo>
                    <a:pt x="136544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2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6544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true" rot="-4652211">
            <a:off x="12365310" y="-3027552"/>
            <a:ext cx="8718317" cy="7133168"/>
          </a:xfrm>
          <a:custGeom>
            <a:avLst/>
            <a:gdLst/>
            <a:ahLst/>
            <a:cxnLst/>
            <a:rect r="r" b="b" t="t" l="l"/>
            <a:pathLst>
              <a:path h="7133168" w="8718317">
                <a:moveTo>
                  <a:pt x="0" y="7133168"/>
                </a:moveTo>
                <a:lnTo>
                  <a:pt x="8718317" y="7133168"/>
                </a:lnTo>
                <a:lnTo>
                  <a:pt x="8718317" y="0"/>
                </a:lnTo>
                <a:lnTo>
                  <a:pt x="0" y="0"/>
                </a:lnTo>
                <a:lnTo>
                  <a:pt x="0" y="713316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630619">
            <a:off x="12889085" y="6498793"/>
            <a:ext cx="6703666" cy="6400975"/>
          </a:xfrm>
          <a:custGeom>
            <a:avLst/>
            <a:gdLst/>
            <a:ahLst/>
            <a:cxnLst/>
            <a:rect r="r" b="b" t="t" l="l"/>
            <a:pathLst>
              <a:path h="6400975" w="6703666">
                <a:moveTo>
                  <a:pt x="0" y="0"/>
                </a:moveTo>
                <a:lnTo>
                  <a:pt x="6703667" y="0"/>
                </a:lnTo>
                <a:lnTo>
                  <a:pt x="6703667" y="6400974"/>
                </a:lnTo>
                <a:lnTo>
                  <a:pt x="0" y="64009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6703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576121">
            <a:off x="16111958" y="3923286"/>
            <a:ext cx="6370216" cy="4386243"/>
          </a:xfrm>
          <a:custGeom>
            <a:avLst/>
            <a:gdLst/>
            <a:ahLst/>
            <a:cxnLst/>
            <a:rect r="r" b="b" t="t" l="l"/>
            <a:pathLst>
              <a:path h="4386243" w="6370216">
                <a:moveTo>
                  <a:pt x="0" y="0"/>
                </a:moveTo>
                <a:lnTo>
                  <a:pt x="6370216" y="0"/>
                </a:lnTo>
                <a:lnTo>
                  <a:pt x="6370216" y="4386243"/>
                </a:lnTo>
                <a:lnTo>
                  <a:pt x="0" y="43862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62965" r="-37146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994480" y="4953576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7" y="0"/>
                </a:lnTo>
                <a:lnTo>
                  <a:pt x="2149397" y="1223202"/>
                </a:lnTo>
                <a:lnTo>
                  <a:pt x="0" y="12232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1120698" y="-194503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3"/>
                </a:lnTo>
                <a:lnTo>
                  <a:pt x="0" y="12232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968275" y="9978872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3"/>
                </a:lnTo>
                <a:lnTo>
                  <a:pt x="0" y="12232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98714" y="3323843"/>
            <a:ext cx="9782498" cy="3097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494"/>
              </a:lnSpc>
              <a:spcBef>
                <a:spcPct val="0"/>
              </a:spcBef>
            </a:pPr>
            <a:r>
              <a:rPr lang="en-US" b="true" sz="892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When to Engage Clients</a:t>
            </a:r>
          </a:p>
        </p:txBody>
      </p:sp>
    </p:spTree>
  </p:cSld>
  <p:clrMapOvr>
    <a:masterClrMapping/>
  </p:clrMapOvr>
  <p:transition spd="slow">
    <p:push dir="l"/>
  </p:transition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368500" y="7194268"/>
            <a:ext cx="10790869" cy="16960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Relocating or change of address</a:t>
            </a:r>
          </a:p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Change in marital status (marriage, divorce or widowed)</a:t>
            </a:r>
          </a:p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Change of income (eligibility for CHIP/Medicaid)</a:t>
            </a:r>
          </a:p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Disability (eligibility for Medicare)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28700" y="1973716"/>
            <a:ext cx="1219020" cy="1418495"/>
            <a:chOff x="0" y="0"/>
            <a:chExt cx="1625359" cy="1891327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1625359" cy="1891327"/>
              <a:chOff x="0" y="0"/>
              <a:chExt cx="698500" cy="81280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solidFill>
                <a:srgbClr val="009EC6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anchor="ctr" rtlCol="false" tIns="47790" lIns="47790" bIns="47790" rIns="47790"/>
              <a:lstStyle/>
              <a:p>
                <a:pPr algn="ctr">
                  <a:lnSpc>
                    <a:spcPts val="1843"/>
                  </a:lnSpc>
                </a:pPr>
              </a:p>
            </p:txBody>
          </p:sp>
        </p:grpSp>
        <p:sp>
          <p:nvSpPr>
            <p:cNvPr name="Freeform 7" id="7"/>
            <p:cNvSpPr/>
            <p:nvPr/>
          </p:nvSpPr>
          <p:spPr>
            <a:xfrm flipH="false" flipV="false" rot="0">
              <a:off x="298234" y="374543"/>
              <a:ext cx="1062908" cy="1200409"/>
            </a:xfrm>
            <a:custGeom>
              <a:avLst/>
              <a:gdLst/>
              <a:ahLst/>
              <a:cxnLst/>
              <a:rect r="r" b="b" t="t" l="l"/>
              <a:pathLst>
                <a:path h="1200409" w="1062908">
                  <a:moveTo>
                    <a:pt x="0" y="0"/>
                  </a:moveTo>
                  <a:lnTo>
                    <a:pt x="1062908" y="0"/>
                  </a:lnTo>
                  <a:lnTo>
                    <a:pt x="1062908" y="1200410"/>
                  </a:lnTo>
                  <a:lnTo>
                    <a:pt x="0" y="12004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028700" y="4413611"/>
            <a:ext cx="1219020" cy="1418495"/>
            <a:chOff x="0" y="0"/>
            <a:chExt cx="1625359" cy="1891327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1625359" cy="1891327"/>
              <a:chOff x="0" y="0"/>
              <a:chExt cx="698500" cy="812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solidFill>
                <a:srgbClr val="009EC6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anchor="ctr" rtlCol="false" tIns="47790" lIns="47790" bIns="47790" rIns="47790"/>
              <a:lstStyle/>
              <a:p>
                <a:pPr algn="ctr">
                  <a:lnSpc>
                    <a:spcPts val="1843"/>
                  </a:lnSpc>
                </a:pPr>
              </a:p>
            </p:txBody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298234" y="374543"/>
              <a:ext cx="1062908" cy="1200409"/>
            </a:xfrm>
            <a:custGeom>
              <a:avLst/>
              <a:gdLst/>
              <a:ahLst/>
              <a:cxnLst/>
              <a:rect r="r" b="b" t="t" l="l"/>
              <a:pathLst>
                <a:path h="1200409" w="1062908">
                  <a:moveTo>
                    <a:pt x="0" y="0"/>
                  </a:moveTo>
                  <a:lnTo>
                    <a:pt x="1062908" y="0"/>
                  </a:lnTo>
                  <a:lnTo>
                    <a:pt x="1062908" y="1200410"/>
                  </a:lnTo>
                  <a:lnTo>
                    <a:pt x="0" y="12004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028700" y="7212802"/>
            <a:ext cx="1219020" cy="1418495"/>
            <a:chOff x="0" y="0"/>
            <a:chExt cx="1625359" cy="1891327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1625359" cy="1891327"/>
              <a:chOff x="0" y="0"/>
              <a:chExt cx="698500" cy="8128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solidFill>
                <a:srgbClr val="009EC6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anchor="ctr" rtlCol="false" tIns="47790" lIns="47790" bIns="47790" rIns="47790"/>
              <a:lstStyle/>
              <a:p>
                <a:pPr algn="ctr">
                  <a:lnSpc>
                    <a:spcPts val="1843"/>
                  </a:lnSpc>
                </a:pPr>
              </a:p>
            </p:txBody>
          </p:sp>
        </p:grpSp>
        <p:sp>
          <p:nvSpPr>
            <p:cNvPr name="Freeform 17" id="17"/>
            <p:cNvSpPr/>
            <p:nvPr/>
          </p:nvSpPr>
          <p:spPr>
            <a:xfrm flipH="false" flipV="false" rot="0">
              <a:off x="298234" y="374543"/>
              <a:ext cx="1062908" cy="1200409"/>
            </a:xfrm>
            <a:custGeom>
              <a:avLst/>
              <a:gdLst/>
              <a:ahLst/>
              <a:cxnLst/>
              <a:rect r="r" b="b" t="t" l="l"/>
              <a:pathLst>
                <a:path h="1200409" w="1062908">
                  <a:moveTo>
                    <a:pt x="0" y="0"/>
                  </a:moveTo>
                  <a:lnTo>
                    <a:pt x="1062908" y="0"/>
                  </a:lnTo>
                  <a:lnTo>
                    <a:pt x="1062908" y="1200410"/>
                  </a:lnTo>
                  <a:lnTo>
                    <a:pt x="0" y="12004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1028700" y="1349034"/>
            <a:ext cx="6008481" cy="474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5"/>
              </a:lnSpc>
            </a:pPr>
            <a:r>
              <a:rPr lang="en-US" sz="2803" b="true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Some life events are age-based...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368500" y="2053335"/>
            <a:ext cx="9337362" cy="12687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65th birthday (Initial Medicare Enrollment)</a:t>
            </a:r>
          </a:p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Having a baby</a:t>
            </a:r>
          </a:p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Dependent turning 26 (aging off parent’s policy)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700" y="3796267"/>
            <a:ext cx="8345360" cy="474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5"/>
              </a:lnSpc>
            </a:pPr>
            <a:r>
              <a:rPr lang="en-US" sz="2803" b="true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Others are tied to losing employer coverage...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376452" y="4423136"/>
            <a:ext cx="10579033" cy="16960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Retirement</a:t>
            </a: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</a:p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Job loss</a:t>
            </a:r>
          </a:p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Retiree Health Benefits</a:t>
            </a:r>
          </a:p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COBRA coverage (exploring, leaving early, running out)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28700" y="6595458"/>
            <a:ext cx="7433475" cy="474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5"/>
              </a:lnSpc>
            </a:pPr>
            <a:r>
              <a:rPr lang="en-US" sz="2803" b="true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And a few are related to the household...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15835475" y="9074974"/>
            <a:ext cx="2088565" cy="870014"/>
          </a:xfrm>
          <a:custGeom>
            <a:avLst/>
            <a:gdLst/>
            <a:ahLst/>
            <a:cxnLst/>
            <a:rect r="r" b="b" t="t" l="l"/>
            <a:pathLst>
              <a:path h="870014" w="2088565">
                <a:moveTo>
                  <a:pt x="0" y="0"/>
                </a:moveTo>
                <a:lnTo>
                  <a:pt x="2088566" y="0"/>
                </a:lnTo>
                <a:lnTo>
                  <a:pt x="2088566" y="870013"/>
                </a:lnTo>
                <a:lnTo>
                  <a:pt x="0" y="8700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175830" b="0"/>
            </a:stretch>
          </a:blipFill>
        </p:spPr>
      </p:sp>
    </p:spTree>
  </p:cSld>
  <p:clrMapOvr>
    <a:masterClrMapping/>
  </p:clrMapOvr>
  <p:transition spd="slow">
    <p:push dir="l"/>
  </p:transition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368500" y="7194268"/>
            <a:ext cx="10790869" cy="16960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Relocating or change of address</a:t>
            </a:r>
          </a:p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Change in marital status (marriage, divorce or widowed)</a:t>
            </a:r>
          </a:p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Change of income (eligibility for CHIP/Medicaid)</a:t>
            </a:r>
          </a:p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Disability (eligibility for Medicare)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28700" y="1973716"/>
            <a:ext cx="1219020" cy="1418495"/>
            <a:chOff x="0" y="0"/>
            <a:chExt cx="1625359" cy="1891327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1625359" cy="1891327"/>
              <a:chOff x="0" y="0"/>
              <a:chExt cx="698500" cy="81280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solidFill>
                <a:srgbClr val="009EC6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anchor="ctr" rtlCol="false" tIns="47790" lIns="47790" bIns="47790" rIns="47790"/>
              <a:lstStyle/>
              <a:p>
                <a:pPr algn="ctr">
                  <a:lnSpc>
                    <a:spcPts val="1843"/>
                  </a:lnSpc>
                </a:pPr>
              </a:p>
            </p:txBody>
          </p:sp>
        </p:grpSp>
        <p:sp>
          <p:nvSpPr>
            <p:cNvPr name="Freeform 7" id="7"/>
            <p:cNvSpPr/>
            <p:nvPr/>
          </p:nvSpPr>
          <p:spPr>
            <a:xfrm flipH="false" flipV="false" rot="0">
              <a:off x="298234" y="374543"/>
              <a:ext cx="1062908" cy="1200409"/>
            </a:xfrm>
            <a:custGeom>
              <a:avLst/>
              <a:gdLst/>
              <a:ahLst/>
              <a:cxnLst/>
              <a:rect r="r" b="b" t="t" l="l"/>
              <a:pathLst>
                <a:path h="1200409" w="1062908">
                  <a:moveTo>
                    <a:pt x="0" y="0"/>
                  </a:moveTo>
                  <a:lnTo>
                    <a:pt x="1062908" y="0"/>
                  </a:lnTo>
                  <a:lnTo>
                    <a:pt x="1062908" y="1200410"/>
                  </a:lnTo>
                  <a:lnTo>
                    <a:pt x="0" y="12004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028700" y="4413611"/>
            <a:ext cx="1219020" cy="1418495"/>
            <a:chOff x="0" y="0"/>
            <a:chExt cx="1625359" cy="1891327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1625359" cy="1891327"/>
              <a:chOff x="0" y="0"/>
              <a:chExt cx="698500" cy="812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solidFill>
                <a:srgbClr val="009EC6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anchor="ctr" rtlCol="false" tIns="47790" lIns="47790" bIns="47790" rIns="47790"/>
              <a:lstStyle/>
              <a:p>
                <a:pPr algn="ctr">
                  <a:lnSpc>
                    <a:spcPts val="1843"/>
                  </a:lnSpc>
                </a:pPr>
              </a:p>
            </p:txBody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298234" y="374543"/>
              <a:ext cx="1062908" cy="1200409"/>
            </a:xfrm>
            <a:custGeom>
              <a:avLst/>
              <a:gdLst/>
              <a:ahLst/>
              <a:cxnLst/>
              <a:rect r="r" b="b" t="t" l="l"/>
              <a:pathLst>
                <a:path h="1200409" w="1062908">
                  <a:moveTo>
                    <a:pt x="0" y="0"/>
                  </a:moveTo>
                  <a:lnTo>
                    <a:pt x="1062908" y="0"/>
                  </a:lnTo>
                  <a:lnTo>
                    <a:pt x="1062908" y="1200410"/>
                  </a:lnTo>
                  <a:lnTo>
                    <a:pt x="0" y="12004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028700" y="7212802"/>
            <a:ext cx="1219020" cy="1418495"/>
            <a:chOff x="0" y="0"/>
            <a:chExt cx="1625359" cy="1891327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1625359" cy="1891327"/>
              <a:chOff x="0" y="0"/>
              <a:chExt cx="698500" cy="8128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solidFill>
                <a:srgbClr val="009EC6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anchor="ctr" rtlCol="false" tIns="47790" lIns="47790" bIns="47790" rIns="47790"/>
              <a:lstStyle/>
              <a:p>
                <a:pPr algn="ctr">
                  <a:lnSpc>
                    <a:spcPts val="1843"/>
                  </a:lnSpc>
                </a:pPr>
              </a:p>
            </p:txBody>
          </p:sp>
        </p:grpSp>
        <p:sp>
          <p:nvSpPr>
            <p:cNvPr name="Freeform 17" id="17"/>
            <p:cNvSpPr/>
            <p:nvPr/>
          </p:nvSpPr>
          <p:spPr>
            <a:xfrm flipH="false" flipV="false" rot="0">
              <a:off x="298234" y="374543"/>
              <a:ext cx="1062908" cy="1200409"/>
            </a:xfrm>
            <a:custGeom>
              <a:avLst/>
              <a:gdLst/>
              <a:ahLst/>
              <a:cxnLst/>
              <a:rect r="r" b="b" t="t" l="l"/>
              <a:pathLst>
                <a:path h="1200409" w="1062908">
                  <a:moveTo>
                    <a:pt x="0" y="0"/>
                  </a:moveTo>
                  <a:lnTo>
                    <a:pt x="1062908" y="0"/>
                  </a:lnTo>
                  <a:lnTo>
                    <a:pt x="1062908" y="1200410"/>
                  </a:lnTo>
                  <a:lnTo>
                    <a:pt x="0" y="12004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1028700" y="1349034"/>
            <a:ext cx="6008481" cy="474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5"/>
              </a:lnSpc>
            </a:pPr>
            <a:r>
              <a:rPr lang="en-US" sz="2803" b="true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Some life events are age-based...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368500" y="2053335"/>
            <a:ext cx="9337362" cy="12687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65th birthday (Initial Medicare Enrollment)</a:t>
            </a:r>
          </a:p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Having a baby</a:t>
            </a:r>
          </a:p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Dependent turning 26 (aging off parent’s policy)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700" y="3796267"/>
            <a:ext cx="8345360" cy="474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5"/>
              </a:lnSpc>
            </a:pPr>
            <a:r>
              <a:rPr lang="en-US" sz="2803" b="true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Others are tied to losing employer coverage...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376452" y="4423136"/>
            <a:ext cx="10579033" cy="16960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Retirement</a:t>
            </a: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</a:p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Job loss</a:t>
            </a:r>
          </a:p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Retiree Health Benefits</a:t>
            </a:r>
          </a:p>
          <a:p>
            <a:pPr algn="l" marL="605327" indent="-302663" lvl="1">
              <a:lnSpc>
                <a:spcPts val="3392"/>
              </a:lnSpc>
              <a:buFont typeface="Arial"/>
              <a:buChar char="•"/>
            </a:pPr>
            <a:r>
              <a:rPr lang="en-US" b="true" sz="2803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COBRA coverage (exploring, leaving early, running out)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28700" y="6595458"/>
            <a:ext cx="7433475" cy="474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5"/>
              </a:lnSpc>
            </a:pPr>
            <a:r>
              <a:rPr lang="en-US" sz="2803" b="true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And a few are related to the household...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15835475" y="9074974"/>
            <a:ext cx="2088565" cy="870014"/>
          </a:xfrm>
          <a:custGeom>
            <a:avLst/>
            <a:gdLst/>
            <a:ahLst/>
            <a:cxnLst/>
            <a:rect r="r" b="b" t="t" l="l"/>
            <a:pathLst>
              <a:path h="870014" w="2088565">
                <a:moveTo>
                  <a:pt x="0" y="0"/>
                </a:moveTo>
                <a:lnTo>
                  <a:pt x="2088566" y="0"/>
                </a:lnTo>
                <a:lnTo>
                  <a:pt x="2088566" y="870013"/>
                </a:lnTo>
                <a:lnTo>
                  <a:pt x="0" y="8700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17583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12676414" y="3423173"/>
            <a:ext cx="1219020" cy="1418495"/>
            <a:chOff x="0" y="0"/>
            <a:chExt cx="1625359" cy="1891327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1625359" cy="1891327"/>
              <a:chOff x="0" y="0"/>
              <a:chExt cx="698500" cy="812800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6985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985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anchor="ctr" rtlCol="false" tIns="47790" lIns="47790" bIns="47790" rIns="47790"/>
              <a:lstStyle/>
              <a:p>
                <a:pPr algn="ctr">
                  <a:lnSpc>
                    <a:spcPts val="1843"/>
                  </a:lnSpc>
                </a:pPr>
              </a:p>
            </p:txBody>
          </p:sp>
        </p:grpSp>
        <p:sp>
          <p:nvSpPr>
            <p:cNvPr name="Freeform 28" id="28"/>
            <p:cNvSpPr/>
            <p:nvPr/>
          </p:nvSpPr>
          <p:spPr>
            <a:xfrm flipH="false" flipV="false" rot="0">
              <a:off x="298234" y="374543"/>
              <a:ext cx="1062908" cy="1200409"/>
            </a:xfrm>
            <a:custGeom>
              <a:avLst/>
              <a:gdLst/>
              <a:ahLst/>
              <a:cxnLst/>
              <a:rect r="r" b="b" t="t" l="l"/>
              <a:pathLst>
                <a:path h="1200409" w="1062908">
                  <a:moveTo>
                    <a:pt x="0" y="0"/>
                  </a:moveTo>
                  <a:lnTo>
                    <a:pt x="1062908" y="0"/>
                  </a:lnTo>
                  <a:lnTo>
                    <a:pt x="1062908" y="1200410"/>
                  </a:lnTo>
                  <a:lnTo>
                    <a:pt x="0" y="12004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29" id="29"/>
          <p:cNvSpPr txBox="true"/>
          <p:nvPr/>
        </p:nvSpPr>
        <p:spPr>
          <a:xfrm rot="0">
            <a:off x="12676414" y="2798491"/>
            <a:ext cx="710063" cy="474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5"/>
              </a:lnSpc>
            </a:pPr>
            <a:r>
              <a:rPr lang="en-US" sz="2803" b="true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Or...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4308663" y="3930081"/>
            <a:ext cx="3842407" cy="414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92"/>
              </a:lnSpc>
            </a:pPr>
            <a:r>
              <a:rPr lang="en-US" sz="2803" b="tru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It’s Open Enrollment!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09967" y="-2820864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true" rot="-4652211">
            <a:off x="1637316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448138" y="778220"/>
            <a:ext cx="11976099" cy="679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13"/>
              </a:lnSpc>
            </a:pPr>
            <a:r>
              <a:rPr lang="en-US" b="true" sz="400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KEY DATES!!! (Medicare)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448138" y="2764478"/>
            <a:ext cx="11976624" cy="43326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39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Annual</a:t>
            </a:r>
            <a:r>
              <a:rPr lang="en-US" b="true" sz="239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Enrollment Period 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39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Oct 15 – Dec 7 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What you can do: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Change from 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  <a:hlinkClick r:id="rId6" tooltip="https://www.medicare.gov/sign-up-change-plans/joining-a-health-or-drug-plan"/>
              </a:rPr>
              <a:t>Original Medicare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 to a Medicare Advantage Plan, and vice versa. 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Switch Medicare Advantage Plans.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Switch from a Medicare Advantage Plan that doesn't offer drug coverage to a Medicare Advantage Plan that offers drug coverage, and vice versa.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Join, switch, or drop a Medicare drug plan.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09967" y="-2820864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true" rot="-4652211">
            <a:off x="1637316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448138" y="778220"/>
            <a:ext cx="11976099" cy="679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13"/>
              </a:lnSpc>
            </a:pPr>
            <a:r>
              <a:rPr lang="en-US" b="true" sz="400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KEY DATES!!! (Medicare)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448138" y="2764478"/>
            <a:ext cx="11976624" cy="6285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39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Medicare Advantage Open </a:t>
            </a:r>
            <a:r>
              <a:rPr lang="en-US" b="true" sz="239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Enrollment Period &amp; General Enrollment Period Jan 1 – Mar 31 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What you can do: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Switch Medicare Advantage Plans (with or without drug coverage).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Drop your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 Medicare Advantage Plan and return to Original Medicare </a:t>
            </a:r>
          </a:p>
          <a:p>
            <a:pPr algn="l" marL="949952" indent="-316651" lvl="2">
              <a:lnSpc>
                <a:spcPts val="3079"/>
              </a:lnSpc>
              <a:spcBef>
                <a:spcPct val="0"/>
              </a:spcBef>
              <a:buFont typeface="Arial"/>
              <a:buChar char="⚬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+ join a separate Medicare drug plan.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Enroll in Part A and/or B if you missed your initial enrollment period.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What you can't do: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Switch from Original Medicare to a Medicare Advantage Plan.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Join a Medicare drug plan if you're on Original Medicare.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S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witch your Medicare drug plan if you're on Original Medicare.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slow">
    <p:push dir="l"/>
  </p:transition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09967" y="-2820864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true" rot="-4652211">
            <a:off x="1637316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448138" y="778220"/>
            <a:ext cx="11976099" cy="679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13"/>
              </a:lnSpc>
            </a:pPr>
            <a:r>
              <a:rPr lang="en-US" b="true" sz="400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KEY DATES!!! (Medicare)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448138" y="2764478"/>
            <a:ext cx="11976624" cy="5085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39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Who to reach out to: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Clients revising their drug plans (Part D) if on Original Medicare.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Cli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e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nts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r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e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vi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sing 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Medic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are 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Advan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ta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ge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 c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ove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r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ag</a:t>
            </a: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e.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Clients new to Medicare learn about their coverage and realize their preference between Original Medicare and Medicare Advantage.</a:t>
            </a:r>
          </a:p>
          <a:p>
            <a:pPr algn="l" marL="949952" indent="-316651" lvl="2">
              <a:lnSpc>
                <a:spcPts val="3079"/>
              </a:lnSpc>
              <a:spcBef>
                <a:spcPct val="0"/>
              </a:spcBef>
              <a:buFont typeface="Arial"/>
              <a:buChar char="⚬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CT, MA, ME, and NY have guaranteed issue rights.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Underwriting required otherwise.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Recent changes in:</a:t>
            </a:r>
          </a:p>
          <a:p>
            <a:pPr algn="l" marL="949952" indent="-316651" lvl="2">
              <a:lnSpc>
                <a:spcPts val="3079"/>
              </a:lnSpc>
              <a:spcBef>
                <a:spcPct val="0"/>
              </a:spcBef>
              <a:buFont typeface="Arial"/>
              <a:buChar char="⚬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Health / Medications</a:t>
            </a:r>
          </a:p>
          <a:p>
            <a:pPr algn="l" marL="949952" indent="-316651" lvl="2">
              <a:lnSpc>
                <a:spcPts val="3079"/>
              </a:lnSpc>
              <a:spcBef>
                <a:spcPct val="0"/>
              </a:spcBef>
              <a:buFont typeface="Arial"/>
              <a:buChar char="⚬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Location</a:t>
            </a:r>
          </a:p>
          <a:p>
            <a:pPr algn="l" marL="949952" indent="-316651" lvl="2">
              <a:lnSpc>
                <a:spcPts val="3079"/>
              </a:lnSpc>
              <a:spcBef>
                <a:spcPct val="0"/>
              </a:spcBef>
              <a:buFont typeface="Arial"/>
              <a:buChar char="⚬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Income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Anyone unsatisfied with coverage.</a:t>
            </a:r>
          </a:p>
        </p:txBody>
      </p:sp>
    </p:spTree>
  </p:cSld>
  <p:clrMapOvr>
    <a:masterClrMapping/>
  </p:clrMapOvr>
  <p:transition spd="slow">
    <p:push dir="l"/>
  </p:transition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09967" y="-2820864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true" rot="-4652211">
            <a:off x="1637316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448138" y="778220"/>
            <a:ext cx="11976099" cy="679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13"/>
              </a:lnSpc>
            </a:pPr>
            <a:r>
              <a:rPr lang="en-US" b="true" sz="400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KEY DATES!!! (Marketplace)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448138" y="2764478"/>
            <a:ext cx="11976624" cy="38849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39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Open Enrollment Period for the Federal Marketplace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39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Nov 1 – Jan 15 </a:t>
            </a:r>
          </a:p>
          <a:p>
            <a:pPr algn="l">
              <a:lnSpc>
                <a:spcPts val="2659"/>
              </a:lnSpc>
              <a:spcBef>
                <a:spcPct val="0"/>
              </a:spcBef>
            </a:pP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States with their own Marketplace will have differing Open Enrollment timelines. Please check your state’s website.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What you can do: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Enroll in or change your entire health plan!</a:t>
            </a:r>
          </a:p>
        </p:txBody>
      </p:sp>
    </p:spTree>
  </p:cSld>
  <p:clrMapOvr>
    <a:masterClrMapping/>
  </p:clrMapOvr>
  <p:transition spd="slow">
    <p:push dir="l"/>
  </p:transition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09967" y="-2820864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true" rot="-4652211">
            <a:off x="1637316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448138" y="778220"/>
            <a:ext cx="11976099" cy="679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13"/>
              </a:lnSpc>
            </a:pPr>
            <a:r>
              <a:rPr lang="en-US" b="true" sz="400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KEY DATES!!! (Marketplace)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448138" y="2764478"/>
            <a:ext cx="11976624" cy="54756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39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Who to reach out to: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Client segments: pre-65 retirees, small business owners, dependents, etc. 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Clients on COBRA who want to end it early.</a:t>
            </a:r>
          </a:p>
          <a:p>
            <a:pPr algn="l" marL="949952" indent="-316651" lvl="2">
              <a:lnSpc>
                <a:spcPts val="3079"/>
              </a:lnSpc>
              <a:spcBef>
                <a:spcPct val="0"/>
              </a:spcBef>
              <a:buFont typeface="Arial"/>
              <a:buChar char="⚬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Many initially choose COBRA due to administrative ease, deductible contributions, and familiarity.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Recent changes in:</a:t>
            </a:r>
          </a:p>
          <a:p>
            <a:pPr algn="l" marL="949952" indent="-316651" lvl="2">
              <a:lnSpc>
                <a:spcPts val="3079"/>
              </a:lnSpc>
              <a:spcBef>
                <a:spcPct val="0"/>
              </a:spcBef>
              <a:buFont typeface="Arial"/>
              <a:buChar char="⚬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Health / Medications</a:t>
            </a:r>
          </a:p>
          <a:p>
            <a:pPr algn="l" marL="949952" indent="-316651" lvl="2">
              <a:lnSpc>
                <a:spcPts val="3079"/>
              </a:lnSpc>
              <a:spcBef>
                <a:spcPct val="0"/>
              </a:spcBef>
              <a:buFont typeface="Arial"/>
              <a:buChar char="⚬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Location</a:t>
            </a:r>
          </a:p>
          <a:p>
            <a:pPr algn="l" marL="949952" indent="-316651" lvl="2">
              <a:lnSpc>
                <a:spcPts val="3079"/>
              </a:lnSpc>
              <a:spcBef>
                <a:spcPct val="0"/>
              </a:spcBef>
              <a:buFont typeface="Arial"/>
              <a:buChar char="⚬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Income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Evaluating HSA-compatible plans (i.e. high-deductible plans).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Anyone looking to optimize coverage!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199">
                <a:solidFill>
                  <a:srgbClr val="F160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Anyone accessing a premium tax credit. 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slow">
    <p:push dir="l"/>
  </p:transition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EC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103580" y="0"/>
            <a:ext cx="5184420" cy="10287000"/>
            <a:chOff x="0" y="0"/>
            <a:chExt cx="136544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65444" cy="2709333"/>
            </a:xfrm>
            <a:custGeom>
              <a:avLst/>
              <a:gdLst/>
              <a:ahLst/>
              <a:cxnLst/>
              <a:rect r="r" b="b" t="t" l="l"/>
              <a:pathLst>
                <a:path h="2709333" w="1365444">
                  <a:moveTo>
                    <a:pt x="0" y="0"/>
                  </a:moveTo>
                  <a:lnTo>
                    <a:pt x="1365444" y="0"/>
                  </a:lnTo>
                  <a:lnTo>
                    <a:pt x="136544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9EC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6544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true" rot="-4652211">
            <a:off x="12365310" y="-3027552"/>
            <a:ext cx="8718317" cy="7133168"/>
          </a:xfrm>
          <a:custGeom>
            <a:avLst/>
            <a:gdLst/>
            <a:ahLst/>
            <a:cxnLst/>
            <a:rect r="r" b="b" t="t" l="l"/>
            <a:pathLst>
              <a:path h="7133168" w="8718317">
                <a:moveTo>
                  <a:pt x="0" y="7133168"/>
                </a:moveTo>
                <a:lnTo>
                  <a:pt x="8718317" y="7133168"/>
                </a:lnTo>
                <a:lnTo>
                  <a:pt x="8718317" y="0"/>
                </a:lnTo>
                <a:lnTo>
                  <a:pt x="0" y="0"/>
                </a:lnTo>
                <a:lnTo>
                  <a:pt x="0" y="7133168"/>
                </a:lnTo>
                <a:close/>
              </a:path>
            </a:pathLst>
          </a:custGeom>
          <a:blipFill>
            <a:blip r:embed="rId2">
              <a:alphaModFix amt="34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630619">
            <a:off x="12889085" y="6498793"/>
            <a:ext cx="6703666" cy="6400975"/>
          </a:xfrm>
          <a:custGeom>
            <a:avLst/>
            <a:gdLst/>
            <a:ahLst/>
            <a:cxnLst/>
            <a:rect r="r" b="b" t="t" l="l"/>
            <a:pathLst>
              <a:path h="6400975" w="6703666">
                <a:moveTo>
                  <a:pt x="0" y="0"/>
                </a:moveTo>
                <a:lnTo>
                  <a:pt x="6703667" y="0"/>
                </a:lnTo>
                <a:lnTo>
                  <a:pt x="6703667" y="6400974"/>
                </a:lnTo>
                <a:lnTo>
                  <a:pt x="0" y="64009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6703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576121">
            <a:off x="16111958" y="3923286"/>
            <a:ext cx="6370216" cy="4386243"/>
          </a:xfrm>
          <a:custGeom>
            <a:avLst/>
            <a:gdLst/>
            <a:ahLst/>
            <a:cxnLst/>
            <a:rect r="r" b="b" t="t" l="l"/>
            <a:pathLst>
              <a:path h="4386243" w="6370216">
                <a:moveTo>
                  <a:pt x="0" y="0"/>
                </a:moveTo>
                <a:lnTo>
                  <a:pt x="6370216" y="0"/>
                </a:lnTo>
                <a:lnTo>
                  <a:pt x="6370216" y="4386243"/>
                </a:lnTo>
                <a:lnTo>
                  <a:pt x="0" y="43862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62965" r="-37146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994480" y="4953576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7" y="0"/>
                </a:lnTo>
                <a:lnTo>
                  <a:pt x="2149397" y="1223202"/>
                </a:lnTo>
                <a:lnTo>
                  <a:pt x="0" y="12232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1120698" y="-194503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3"/>
                </a:lnTo>
                <a:lnTo>
                  <a:pt x="0" y="12232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968275" y="9978872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3"/>
                </a:lnTo>
                <a:lnTo>
                  <a:pt x="0" y="12232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8677879" y="2477452"/>
            <a:ext cx="932242" cy="932242"/>
            <a:chOff x="0" y="0"/>
            <a:chExt cx="3236722" cy="323672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236722" cy="3236722"/>
            </a:xfrm>
            <a:custGeom>
              <a:avLst/>
              <a:gdLst/>
              <a:ahLst/>
              <a:cxnLst/>
              <a:rect r="r" b="b" t="t" l="l"/>
              <a:pathLst>
                <a:path h="3236722" w="3236722">
                  <a:moveTo>
                    <a:pt x="1618361" y="0"/>
                  </a:moveTo>
                  <a:cubicBezTo>
                    <a:pt x="724535" y="0"/>
                    <a:pt x="0" y="724535"/>
                    <a:pt x="0" y="1618361"/>
                  </a:cubicBezTo>
                  <a:cubicBezTo>
                    <a:pt x="0" y="2512187"/>
                    <a:pt x="724535" y="3236722"/>
                    <a:pt x="1618361" y="3236722"/>
                  </a:cubicBezTo>
                  <a:cubicBezTo>
                    <a:pt x="2512187" y="3236722"/>
                    <a:pt x="3236722" y="2512187"/>
                    <a:pt x="3236722" y="1618361"/>
                  </a:cubicBezTo>
                  <a:cubicBezTo>
                    <a:pt x="3236722" y="724535"/>
                    <a:pt x="2512187" y="0"/>
                    <a:pt x="1618361" y="0"/>
                  </a:cubicBezTo>
                  <a:close/>
                </a:path>
              </a:pathLst>
            </a:custGeom>
            <a:blipFill>
              <a:blip r:embed="rId6"/>
              <a:stretch>
                <a:fillRect l="-13123" t="-10991" r="-8751" b="-10883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0505641" y="1315339"/>
            <a:ext cx="7276473" cy="7276473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4471" y="0"/>
                  </a:moveTo>
                  <a:lnTo>
                    <a:pt x="788329" y="0"/>
                  </a:lnTo>
                  <a:cubicBezTo>
                    <a:pt x="794819" y="0"/>
                    <a:pt x="801043" y="2578"/>
                    <a:pt x="805633" y="7167"/>
                  </a:cubicBezTo>
                  <a:cubicBezTo>
                    <a:pt x="810222" y="11757"/>
                    <a:pt x="812800" y="17981"/>
                    <a:pt x="812800" y="24471"/>
                  </a:cubicBezTo>
                  <a:lnTo>
                    <a:pt x="812800" y="788329"/>
                  </a:lnTo>
                  <a:cubicBezTo>
                    <a:pt x="812800" y="794819"/>
                    <a:pt x="810222" y="801043"/>
                    <a:pt x="805633" y="805633"/>
                  </a:cubicBezTo>
                  <a:cubicBezTo>
                    <a:pt x="801043" y="810222"/>
                    <a:pt x="794819" y="812800"/>
                    <a:pt x="788329" y="812800"/>
                  </a:cubicBezTo>
                  <a:lnTo>
                    <a:pt x="24471" y="812800"/>
                  </a:lnTo>
                  <a:cubicBezTo>
                    <a:pt x="17981" y="812800"/>
                    <a:pt x="11757" y="810222"/>
                    <a:pt x="7167" y="805633"/>
                  </a:cubicBezTo>
                  <a:cubicBezTo>
                    <a:pt x="2578" y="801043"/>
                    <a:pt x="0" y="794819"/>
                    <a:pt x="0" y="788329"/>
                  </a:cubicBezTo>
                  <a:lnTo>
                    <a:pt x="0" y="24471"/>
                  </a:lnTo>
                  <a:cubicBezTo>
                    <a:pt x="0" y="17981"/>
                    <a:pt x="2578" y="11757"/>
                    <a:pt x="7167" y="7167"/>
                  </a:cubicBezTo>
                  <a:cubicBezTo>
                    <a:pt x="11757" y="2578"/>
                    <a:pt x="17981" y="0"/>
                    <a:pt x="24471" y="0"/>
                  </a:cubicBezTo>
                  <a:close/>
                </a:path>
              </a:pathLst>
            </a:custGeom>
            <a:blipFill>
              <a:blip r:embed="rId7"/>
              <a:stretch>
                <a:fillRect l="-5384" t="-14664" r="-9508" b="-38525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442091" y="1390650"/>
            <a:ext cx="6767066" cy="20593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295"/>
              </a:lnSpc>
            </a:pPr>
            <a:r>
              <a:rPr lang="en-US" sz="5925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About Me:</a:t>
            </a:r>
          </a:p>
          <a:p>
            <a:pPr algn="just">
              <a:lnSpc>
                <a:spcPts val="8295"/>
              </a:lnSpc>
              <a:spcBef>
                <a:spcPct val="0"/>
              </a:spcBef>
            </a:pPr>
            <a:r>
              <a:rPr lang="en-US" b="true" sz="5925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Christine Simone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911751" y="3987174"/>
            <a:ext cx="8880649" cy="3467100"/>
            <a:chOff x="0" y="0"/>
            <a:chExt cx="11840865" cy="462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3275618" y="0"/>
              <a:ext cx="2345230" cy="613141"/>
            </a:xfrm>
            <a:custGeom>
              <a:avLst/>
              <a:gdLst/>
              <a:ahLst/>
              <a:cxnLst/>
              <a:rect r="r" b="b" t="t" l="l"/>
              <a:pathLst>
                <a:path h="613141" w="2345230">
                  <a:moveTo>
                    <a:pt x="0" y="0"/>
                  </a:moveTo>
                  <a:lnTo>
                    <a:pt x="2345230" y="0"/>
                  </a:lnTo>
                  <a:lnTo>
                    <a:pt x="2345230" y="613141"/>
                  </a:lnTo>
                  <a:lnTo>
                    <a:pt x="0" y="6131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70202" t="0" r="0" b="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 rot="0">
              <a:off x="0" y="50800"/>
              <a:ext cx="11840865" cy="4572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Former CEO of                       , now Partner at Move Health</a:t>
              </a:r>
            </a:p>
            <a:p>
              <a:pPr algn="l">
                <a:lnSpc>
                  <a:spcPts val="3000"/>
                </a:lnSpc>
                <a:spcBef>
                  <a:spcPct val="0"/>
                </a:spcBef>
              </a:pPr>
            </a:p>
            <a:p>
              <a:pPr algn="l">
                <a:lnSpc>
                  <a:spcPts val="30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Outside of work, I’m most often found: </a:t>
              </a:r>
            </a:p>
            <a:p>
              <a:pPr algn="l" marL="539754" indent="-269877" lvl="1">
                <a:lnSpc>
                  <a:spcPts val="3000"/>
                </a:lnSpc>
                <a:buFont typeface="Arial"/>
                <a:buChar char="•"/>
              </a:pPr>
              <a:r>
                <a:rPr lang="en-US" sz="2500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Swimming in the Bay</a:t>
              </a:r>
            </a:p>
            <a:p>
              <a:pPr algn="l" marL="539754" indent="-269877" lvl="1">
                <a:lnSpc>
                  <a:spcPts val="3000"/>
                </a:lnSpc>
                <a:buFont typeface="Arial"/>
                <a:buChar char="•"/>
              </a:pPr>
              <a:r>
                <a:rPr lang="en-US" sz="2500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At the yoga studio</a:t>
              </a:r>
            </a:p>
            <a:p>
              <a:pPr algn="l" marL="539754" indent="-269877" lvl="1">
                <a:lnSpc>
                  <a:spcPts val="3000"/>
                </a:lnSpc>
                <a:buFont typeface="Arial"/>
                <a:buChar char="•"/>
              </a:pPr>
              <a:r>
                <a:rPr lang="en-US" sz="2500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Golfing</a:t>
              </a:r>
            </a:p>
            <a:p>
              <a:pPr algn="l">
                <a:lnSpc>
                  <a:spcPts val="3000"/>
                </a:lnSpc>
                <a:spcBef>
                  <a:spcPct val="0"/>
                </a:spcBef>
              </a:pPr>
            </a:p>
            <a:p>
              <a:pPr algn="l">
                <a:lnSpc>
                  <a:spcPts val="30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And any other stereotypical SF-local activity!</a:t>
              </a:r>
            </a:p>
            <a:p>
              <a:pPr algn="l">
                <a:lnSpc>
                  <a:spcPts val="3000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  <p:transition spd="slow">
    <p:push dir="l"/>
  </p:transition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09967" y="-2820864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true" rot="-4652211">
            <a:off x="1637316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9144000" y="4775548"/>
            <a:ext cx="1831129" cy="735904"/>
            <a:chOff x="0" y="0"/>
            <a:chExt cx="1344744" cy="54043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344744" cy="540433"/>
            </a:xfrm>
            <a:custGeom>
              <a:avLst/>
              <a:gdLst/>
              <a:ahLst/>
              <a:cxnLst/>
              <a:rect r="r" b="b" t="t" l="l"/>
              <a:pathLst>
                <a:path h="540433" w="1344744">
                  <a:moveTo>
                    <a:pt x="0" y="270217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1344744" y="203200"/>
                  </a:lnTo>
                  <a:lnTo>
                    <a:pt x="1344744" y="337233"/>
                  </a:lnTo>
                  <a:lnTo>
                    <a:pt x="406400" y="337233"/>
                  </a:lnTo>
                  <a:lnTo>
                    <a:pt x="406400" y="540433"/>
                  </a:lnTo>
                  <a:lnTo>
                    <a:pt x="0" y="270217"/>
                  </a:lnTo>
                  <a:close/>
                </a:path>
              </a:pathLst>
            </a:custGeom>
            <a:solidFill>
              <a:srgbClr val="F16028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101600" y="174625"/>
              <a:ext cx="1243144" cy="1626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2448138" y="778220"/>
            <a:ext cx="11976099" cy="679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13"/>
              </a:lnSpc>
            </a:pPr>
            <a:r>
              <a:rPr lang="en-US" b="true" sz="400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Ideal Time to Engage Clients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448138" y="2748597"/>
            <a:ext cx="9037481" cy="4751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39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1. Upcoming Life Events: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Within 3-4 months of needing insurance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399">
                <a:solidFill>
                  <a:srgbClr val="F160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2. </a:t>
            </a:r>
            <a:r>
              <a:rPr lang="en-US" b="true" sz="2399">
                <a:solidFill>
                  <a:srgbClr val="F160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Open Enrollment: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F16028"/>
                </a:solidFill>
                <a:latin typeface="Montserrat"/>
                <a:ea typeface="Montserrat"/>
                <a:cs typeface="Montserrat"/>
                <a:sym typeface="Montserrat"/>
              </a:rPr>
              <a:t>Oct 15 for Medicare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F16028"/>
                </a:solidFill>
                <a:latin typeface="Montserrat"/>
                <a:ea typeface="Montserrat"/>
                <a:cs typeface="Montserrat"/>
                <a:sym typeface="Montserrat"/>
              </a:rPr>
              <a:t>Nov 1 for Marketplace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399">
                <a:solidFill>
                  <a:srgbClr val="009EC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3. </a:t>
            </a:r>
            <a:r>
              <a:rPr lang="en-US" b="true" sz="2399">
                <a:solidFill>
                  <a:srgbClr val="009EC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Urgent, end of month requests: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>
                <a:solidFill>
                  <a:srgbClr val="009EC6"/>
                </a:solidFill>
                <a:latin typeface="Montserrat"/>
                <a:ea typeface="Montserrat"/>
                <a:cs typeface="Montserrat"/>
                <a:sym typeface="Montserrat"/>
              </a:rPr>
              <a:t>Initiate through the platform, and email info@movehealth.io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236538" y="4748182"/>
            <a:ext cx="6022762" cy="763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Do not book calls in advance! 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Part D can be fully self-serve.</a:t>
            </a:r>
          </a:p>
        </p:txBody>
      </p:sp>
    </p:spTree>
  </p:cSld>
  <p:clrMapOvr>
    <a:masterClrMapping/>
  </p:clrMapOvr>
  <p:transition spd="slow">
    <p:push dir="l"/>
  </p:transition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09967" y="-2820864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true" rot="-4652211">
            <a:off x="1637316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448138" y="778220"/>
            <a:ext cx="13300527" cy="679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13"/>
              </a:lnSpc>
            </a:pPr>
            <a:r>
              <a:rPr lang="en-US" b="true" sz="400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 if clients are outside of those windows?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448138" y="2748597"/>
            <a:ext cx="13300527" cy="1986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39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1. Use the Estimator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 i="true">
                <a:solidFill>
                  <a:srgbClr val="002957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“I’m thinking of maybe retiring in 2 years and am wondering what insurance looks like.“</a:t>
            </a:r>
          </a:p>
          <a:p>
            <a:pPr algn="l" marL="474976" indent="-237488" lvl="1">
              <a:lnSpc>
                <a:spcPts val="3079"/>
              </a:lnSpc>
              <a:spcBef>
                <a:spcPct val="0"/>
              </a:spcBef>
              <a:buFont typeface="Arial"/>
              <a:buChar char="•"/>
            </a:pPr>
            <a:r>
              <a:rPr lang="en-US" sz="2199" i="true">
                <a:solidFill>
                  <a:srgbClr val="002957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“I’m only 63 but starting to think about Medicare.”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399">
                <a:solidFill>
                  <a:srgbClr val="009EC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2. Email info@movehealth.io</a:t>
            </a:r>
          </a:p>
        </p:txBody>
      </p:sp>
    </p:spTree>
  </p:cSld>
  <p:clrMapOvr>
    <a:masterClrMapping/>
  </p:clrMapOvr>
  <p:transition spd="slow">
    <p:push dir="l"/>
  </p:transition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09967" y="-2820864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true" rot="-4652211">
            <a:off x="1637316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178233" y="1723571"/>
            <a:ext cx="11871267" cy="6638321"/>
          </a:xfrm>
          <a:custGeom>
            <a:avLst/>
            <a:gdLst/>
            <a:ahLst/>
            <a:cxnLst/>
            <a:rect r="r" b="b" t="t" l="l"/>
            <a:pathLst>
              <a:path h="6638321" w="11871267">
                <a:moveTo>
                  <a:pt x="0" y="0"/>
                </a:moveTo>
                <a:lnTo>
                  <a:pt x="11871267" y="0"/>
                </a:lnTo>
                <a:lnTo>
                  <a:pt x="11871267" y="6638321"/>
                </a:lnTo>
                <a:lnTo>
                  <a:pt x="0" y="66383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2899" r="-507" b="0"/>
            </a:stretch>
          </a:blipFill>
        </p:spPr>
      </p:sp>
    </p:spTree>
  </p:cSld>
  <p:clrMapOvr>
    <a:masterClrMapping/>
  </p:clrMapOvr>
  <p:transition spd="slow">
    <p:push dir="l"/>
  </p:transition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09967" y="-2820864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true" rot="-4652211">
            <a:off x="1637316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569105" y="527146"/>
            <a:ext cx="11149790" cy="9232708"/>
          </a:xfrm>
          <a:custGeom>
            <a:avLst/>
            <a:gdLst/>
            <a:ahLst/>
            <a:cxnLst/>
            <a:rect r="r" b="b" t="t" l="l"/>
            <a:pathLst>
              <a:path h="9232708" w="11149790">
                <a:moveTo>
                  <a:pt x="0" y="0"/>
                </a:moveTo>
                <a:lnTo>
                  <a:pt x="11149790" y="0"/>
                </a:lnTo>
                <a:lnTo>
                  <a:pt x="11149790" y="9232708"/>
                </a:lnTo>
                <a:lnTo>
                  <a:pt x="0" y="923270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825" r="-527" b="0"/>
            </a:stretch>
          </a:blipFill>
        </p:spPr>
      </p:sp>
    </p:spTree>
  </p:cSld>
  <p:clrMapOvr>
    <a:masterClrMapping/>
  </p:clrMapOvr>
  <p:transition spd="slow">
    <p:push dir="l"/>
  </p:transition>
</p:sld>
</file>

<file path=ppt/slides/slide2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060778" y="952500"/>
            <a:ext cx="4166443" cy="1455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b="true" sz="4200">
                <a:solidFill>
                  <a:srgbClr val="009EC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Engaged via </a:t>
            </a:r>
          </a:p>
          <a:p>
            <a:pPr algn="ctr">
              <a:lnSpc>
                <a:spcPts val="5880"/>
              </a:lnSpc>
            </a:pPr>
            <a:r>
              <a:rPr lang="en-US" b="true" sz="4200">
                <a:solidFill>
                  <a:srgbClr val="009EC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Platform by FA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2365154" y="4377690"/>
            <a:ext cx="5114680" cy="1455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true">
                <a:solidFill>
                  <a:srgbClr val="009EC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Client Completes Profile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201268" y="4377690"/>
            <a:ext cx="3693319" cy="1455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true">
                <a:solidFill>
                  <a:srgbClr val="009EC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Client Books </a:t>
            </a:r>
          </a:p>
          <a:p>
            <a:pPr algn="ctr">
              <a:lnSpc>
                <a:spcPts val="5880"/>
              </a:lnSpc>
            </a:pPr>
            <a:r>
              <a:rPr lang="en-US" sz="4200" b="true">
                <a:solidFill>
                  <a:srgbClr val="009EC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Call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922846" y="7728321"/>
            <a:ext cx="6442309" cy="2198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true">
                <a:solidFill>
                  <a:srgbClr val="009EC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Receives HealthPlanning Analysis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432541" y="6435911"/>
            <a:ext cx="3849287" cy="7277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client may be requested to book call prior to analysis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440511" y="6552026"/>
            <a:ext cx="3849287" cy="3562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3-5 business days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030482" y="3202306"/>
            <a:ext cx="3849287" cy="7277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Instant email for client to set up account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177597" y="3202306"/>
            <a:ext cx="3849287" cy="7277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Notes and enrollment data in platform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1730038" y="1408748"/>
            <a:ext cx="4038600" cy="3035617"/>
            <a:chOff x="0" y="0"/>
            <a:chExt cx="5384800" cy="404749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49530" y="50800"/>
              <a:ext cx="5285740" cy="3950970"/>
            </a:xfrm>
            <a:custGeom>
              <a:avLst/>
              <a:gdLst/>
              <a:ahLst/>
              <a:cxnLst/>
              <a:rect r="r" b="b" t="t" l="l"/>
              <a:pathLst>
                <a:path h="3950970" w="5285740">
                  <a:moveTo>
                    <a:pt x="252730" y="0"/>
                  </a:moveTo>
                  <a:cubicBezTo>
                    <a:pt x="1061720" y="3810"/>
                    <a:pt x="1158240" y="5080"/>
                    <a:pt x="1273810" y="20320"/>
                  </a:cubicBezTo>
                  <a:cubicBezTo>
                    <a:pt x="1390650" y="34290"/>
                    <a:pt x="1489710" y="57150"/>
                    <a:pt x="1624330" y="88900"/>
                  </a:cubicBezTo>
                  <a:cubicBezTo>
                    <a:pt x="1809750" y="130810"/>
                    <a:pt x="2073910" y="199390"/>
                    <a:pt x="2280920" y="264160"/>
                  </a:cubicBezTo>
                  <a:cubicBezTo>
                    <a:pt x="2471420" y="323850"/>
                    <a:pt x="2675890" y="396240"/>
                    <a:pt x="2824480" y="459740"/>
                  </a:cubicBezTo>
                  <a:cubicBezTo>
                    <a:pt x="2932430" y="505460"/>
                    <a:pt x="3006090" y="544830"/>
                    <a:pt x="3097530" y="593090"/>
                  </a:cubicBezTo>
                  <a:cubicBezTo>
                    <a:pt x="3190240" y="645160"/>
                    <a:pt x="3285490" y="701040"/>
                    <a:pt x="3376930" y="760730"/>
                  </a:cubicBezTo>
                  <a:cubicBezTo>
                    <a:pt x="3469640" y="821690"/>
                    <a:pt x="3564890" y="890270"/>
                    <a:pt x="3651250" y="957580"/>
                  </a:cubicBezTo>
                  <a:cubicBezTo>
                    <a:pt x="3732530" y="1021080"/>
                    <a:pt x="3812540" y="1087120"/>
                    <a:pt x="3882390" y="1154430"/>
                  </a:cubicBezTo>
                  <a:cubicBezTo>
                    <a:pt x="3948430" y="1217930"/>
                    <a:pt x="4005580" y="1276350"/>
                    <a:pt x="4064000" y="1350010"/>
                  </a:cubicBezTo>
                  <a:cubicBezTo>
                    <a:pt x="4128770" y="1432560"/>
                    <a:pt x="4192270" y="1534160"/>
                    <a:pt x="4248150" y="1630680"/>
                  </a:cubicBezTo>
                  <a:cubicBezTo>
                    <a:pt x="4304030" y="1725930"/>
                    <a:pt x="4356100" y="1830070"/>
                    <a:pt x="4398010" y="1927860"/>
                  </a:cubicBezTo>
                  <a:cubicBezTo>
                    <a:pt x="4438650" y="2019300"/>
                    <a:pt x="4470400" y="2105660"/>
                    <a:pt x="4498340" y="2200910"/>
                  </a:cubicBezTo>
                  <a:cubicBezTo>
                    <a:pt x="4527550" y="2299970"/>
                    <a:pt x="4549140" y="2410460"/>
                    <a:pt x="4566920" y="2513330"/>
                  </a:cubicBezTo>
                  <a:cubicBezTo>
                    <a:pt x="4583430" y="2612390"/>
                    <a:pt x="4592320" y="2683510"/>
                    <a:pt x="4602480" y="2806700"/>
                  </a:cubicBezTo>
                  <a:cubicBezTo>
                    <a:pt x="4618990" y="3011170"/>
                    <a:pt x="4649470" y="3473450"/>
                    <a:pt x="4632960" y="3629660"/>
                  </a:cubicBezTo>
                  <a:cubicBezTo>
                    <a:pt x="4626610" y="3693160"/>
                    <a:pt x="4621530" y="3722370"/>
                    <a:pt x="4601210" y="3760470"/>
                  </a:cubicBezTo>
                  <a:cubicBezTo>
                    <a:pt x="4580890" y="3798570"/>
                    <a:pt x="4547870" y="3836670"/>
                    <a:pt x="4512310" y="3862070"/>
                  </a:cubicBezTo>
                  <a:cubicBezTo>
                    <a:pt x="4476750" y="3886200"/>
                    <a:pt x="4429760" y="3903980"/>
                    <a:pt x="4386580" y="3909060"/>
                  </a:cubicBezTo>
                  <a:cubicBezTo>
                    <a:pt x="4343400" y="3915410"/>
                    <a:pt x="4293870" y="3909060"/>
                    <a:pt x="4251960" y="3893820"/>
                  </a:cubicBezTo>
                  <a:cubicBezTo>
                    <a:pt x="4211320" y="3878580"/>
                    <a:pt x="4170680" y="3849370"/>
                    <a:pt x="4141470" y="3817620"/>
                  </a:cubicBezTo>
                  <a:cubicBezTo>
                    <a:pt x="4112260" y="3784600"/>
                    <a:pt x="4089400" y="3732530"/>
                    <a:pt x="4079240" y="3698240"/>
                  </a:cubicBezTo>
                  <a:cubicBezTo>
                    <a:pt x="4070350" y="3672840"/>
                    <a:pt x="4085590" y="3652520"/>
                    <a:pt x="4070350" y="3630930"/>
                  </a:cubicBezTo>
                  <a:cubicBezTo>
                    <a:pt x="4038600" y="3583940"/>
                    <a:pt x="3883660" y="3548380"/>
                    <a:pt x="3808730" y="3488690"/>
                  </a:cubicBezTo>
                  <a:cubicBezTo>
                    <a:pt x="3738880" y="3434080"/>
                    <a:pt x="3676650" y="3352800"/>
                    <a:pt x="3632200" y="3291840"/>
                  </a:cubicBezTo>
                  <a:cubicBezTo>
                    <a:pt x="3597910" y="3244850"/>
                    <a:pt x="3569970" y="3195320"/>
                    <a:pt x="3554730" y="3157220"/>
                  </a:cubicBezTo>
                  <a:cubicBezTo>
                    <a:pt x="3544570" y="3131820"/>
                    <a:pt x="3540760" y="3116580"/>
                    <a:pt x="3539490" y="3089910"/>
                  </a:cubicBezTo>
                  <a:cubicBezTo>
                    <a:pt x="3538220" y="3051810"/>
                    <a:pt x="3547110" y="2988310"/>
                    <a:pt x="3559810" y="2952750"/>
                  </a:cubicBezTo>
                  <a:cubicBezTo>
                    <a:pt x="3567430" y="2928620"/>
                    <a:pt x="3576320" y="2913380"/>
                    <a:pt x="3592830" y="2893060"/>
                  </a:cubicBezTo>
                  <a:cubicBezTo>
                    <a:pt x="3616960" y="2863850"/>
                    <a:pt x="3665220" y="2821940"/>
                    <a:pt x="3698240" y="2804160"/>
                  </a:cubicBezTo>
                  <a:cubicBezTo>
                    <a:pt x="3721100" y="2790190"/>
                    <a:pt x="3737610" y="2785110"/>
                    <a:pt x="3763010" y="2781300"/>
                  </a:cubicBezTo>
                  <a:cubicBezTo>
                    <a:pt x="3801110" y="2774950"/>
                    <a:pt x="3858260" y="2772410"/>
                    <a:pt x="3901440" y="2783840"/>
                  </a:cubicBezTo>
                  <a:cubicBezTo>
                    <a:pt x="3944620" y="2795270"/>
                    <a:pt x="3992880" y="2827020"/>
                    <a:pt x="4022090" y="2851150"/>
                  </a:cubicBezTo>
                  <a:cubicBezTo>
                    <a:pt x="4042410" y="2867660"/>
                    <a:pt x="4043680" y="2882900"/>
                    <a:pt x="4066540" y="2903220"/>
                  </a:cubicBezTo>
                  <a:cubicBezTo>
                    <a:pt x="4110990" y="2946400"/>
                    <a:pt x="4220210" y="3014980"/>
                    <a:pt x="4291330" y="3075940"/>
                  </a:cubicBezTo>
                  <a:cubicBezTo>
                    <a:pt x="4362450" y="3136900"/>
                    <a:pt x="4431030" y="3202940"/>
                    <a:pt x="4494530" y="3268980"/>
                  </a:cubicBezTo>
                  <a:cubicBezTo>
                    <a:pt x="4554220" y="3331210"/>
                    <a:pt x="4677410" y="3425190"/>
                    <a:pt x="4662170" y="3458210"/>
                  </a:cubicBezTo>
                  <a:cubicBezTo>
                    <a:pt x="4644390" y="3496310"/>
                    <a:pt x="4331970" y="3495040"/>
                    <a:pt x="4295140" y="3439160"/>
                  </a:cubicBezTo>
                  <a:cubicBezTo>
                    <a:pt x="4263390" y="3392170"/>
                    <a:pt x="4339590" y="3280410"/>
                    <a:pt x="4387850" y="3188970"/>
                  </a:cubicBezTo>
                  <a:cubicBezTo>
                    <a:pt x="4455160" y="3060700"/>
                    <a:pt x="4658360" y="2748280"/>
                    <a:pt x="4690110" y="2757170"/>
                  </a:cubicBezTo>
                  <a:cubicBezTo>
                    <a:pt x="4704080" y="2760980"/>
                    <a:pt x="4693920" y="2848610"/>
                    <a:pt x="4695190" y="2848610"/>
                  </a:cubicBezTo>
                  <a:cubicBezTo>
                    <a:pt x="4695190" y="2848610"/>
                    <a:pt x="4688840" y="2783840"/>
                    <a:pt x="4693920" y="2752090"/>
                  </a:cubicBezTo>
                  <a:cubicBezTo>
                    <a:pt x="4699000" y="2721610"/>
                    <a:pt x="4709160" y="2688590"/>
                    <a:pt x="4723130" y="2660650"/>
                  </a:cubicBezTo>
                  <a:cubicBezTo>
                    <a:pt x="4738370" y="2632710"/>
                    <a:pt x="4758690" y="2606040"/>
                    <a:pt x="4780280" y="2583180"/>
                  </a:cubicBezTo>
                  <a:cubicBezTo>
                    <a:pt x="4803140" y="2561590"/>
                    <a:pt x="4831080" y="2542540"/>
                    <a:pt x="4860290" y="2528570"/>
                  </a:cubicBezTo>
                  <a:cubicBezTo>
                    <a:pt x="4888230" y="2515870"/>
                    <a:pt x="4921250" y="2505710"/>
                    <a:pt x="4951730" y="2501900"/>
                  </a:cubicBezTo>
                  <a:cubicBezTo>
                    <a:pt x="4983480" y="2498090"/>
                    <a:pt x="5017770" y="2499360"/>
                    <a:pt x="5048250" y="2506980"/>
                  </a:cubicBezTo>
                  <a:cubicBezTo>
                    <a:pt x="5078730" y="2513330"/>
                    <a:pt x="5110480" y="2524760"/>
                    <a:pt x="5138420" y="2541270"/>
                  </a:cubicBezTo>
                  <a:cubicBezTo>
                    <a:pt x="5165090" y="2556510"/>
                    <a:pt x="5191760" y="2578100"/>
                    <a:pt x="5212080" y="2602230"/>
                  </a:cubicBezTo>
                  <a:cubicBezTo>
                    <a:pt x="5232400" y="2626360"/>
                    <a:pt x="5250180" y="2655570"/>
                    <a:pt x="5262880" y="2684780"/>
                  </a:cubicBezTo>
                  <a:cubicBezTo>
                    <a:pt x="5274310" y="2713990"/>
                    <a:pt x="5281930" y="2747010"/>
                    <a:pt x="5284470" y="2777490"/>
                  </a:cubicBezTo>
                  <a:cubicBezTo>
                    <a:pt x="5285740" y="2809240"/>
                    <a:pt x="5283200" y="2843530"/>
                    <a:pt x="5274310" y="2874010"/>
                  </a:cubicBezTo>
                  <a:cubicBezTo>
                    <a:pt x="5266690" y="2904490"/>
                    <a:pt x="5252720" y="2934970"/>
                    <a:pt x="5234940" y="2961640"/>
                  </a:cubicBezTo>
                  <a:cubicBezTo>
                    <a:pt x="5218430" y="2988310"/>
                    <a:pt x="5194300" y="3012440"/>
                    <a:pt x="5170170" y="3031490"/>
                  </a:cubicBezTo>
                  <a:cubicBezTo>
                    <a:pt x="5144770" y="3051810"/>
                    <a:pt x="5115560" y="3067050"/>
                    <a:pt x="5085080" y="3077210"/>
                  </a:cubicBezTo>
                  <a:cubicBezTo>
                    <a:pt x="5055870" y="3088640"/>
                    <a:pt x="5022850" y="3093720"/>
                    <a:pt x="4991100" y="3094990"/>
                  </a:cubicBezTo>
                  <a:cubicBezTo>
                    <a:pt x="4959350" y="3094990"/>
                    <a:pt x="4926330" y="3089910"/>
                    <a:pt x="4895850" y="3079750"/>
                  </a:cubicBezTo>
                  <a:cubicBezTo>
                    <a:pt x="4865370" y="3069590"/>
                    <a:pt x="4836160" y="3054350"/>
                    <a:pt x="4810760" y="3035300"/>
                  </a:cubicBezTo>
                  <a:cubicBezTo>
                    <a:pt x="4785360" y="3017520"/>
                    <a:pt x="4761230" y="2992120"/>
                    <a:pt x="4743450" y="2966720"/>
                  </a:cubicBezTo>
                  <a:cubicBezTo>
                    <a:pt x="4725670" y="2941320"/>
                    <a:pt x="4710430" y="2910840"/>
                    <a:pt x="4701540" y="2880360"/>
                  </a:cubicBezTo>
                  <a:cubicBezTo>
                    <a:pt x="4692650" y="2849880"/>
                    <a:pt x="4688840" y="2815590"/>
                    <a:pt x="4690110" y="2783840"/>
                  </a:cubicBezTo>
                  <a:cubicBezTo>
                    <a:pt x="4691380" y="2753360"/>
                    <a:pt x="4699000" y="2720340"/>
                    <a:pt x="4710430" y="2689860"/>
                  </a:cubicBezTo>
                  <a:cubicBezTo>
                    <a:pt x="4721860" y="2660650"/>
                    <a:pt x="4738370" y="2631440"/>
                    <a:pt x="4758690" y="2607310"/>
                  </a:cubicBezTo>
                  <a:cubicBezTo>
                    <a:pt x="4779010" y="2583180"/>
                    <a:pt x="4804410" y="2560320"/>
                    <a:pt x="4831080" y="2543810"/>
                  </a:cubicBezTo>
                  <a:cubicBezTo>
                    <a:pt x="4859020" y="2527300"/>
                    <a:pt x="4889500" y="2514600"/>
                    <a:pt x="4919980" y="2508250"/>
                  </a:cubicBezTo>
                  <a:cubicBezTo>
                    <a:pt x="4951730" y="2500630"/>
                    <a:pt x="4984750" y="2498090"/>
                    <a:pt x="5016500" y="2501900"/>
                  </a:cubicBezTo>
                  <a:cubicBezTo>
                    <a:pt x="5048250" y="2504440"/>
                    <a:pt x="5080000" y="2513330"/>
                    <a:pt x="5109210" y="2526030"/>
                  </a:cubicBezTo>
                  <a:cubicBezTo>
                    <a:pt x="5138420" y="2538730"/>
                    <a:pt x="5166360" y="2557780"/>
                    <a:pt x="5189220" y="2579370"/>
                  </a:cubicBezTo>
                  <a:cubicBezTo>
                    <a:pt x="5213350" y="2600960"/>
                    <a:pt x="5233670" y="2627630"/>
                    <a:pt x="5248910" y="2655570"/>
                  </a:cubicBezTo>
                  <a:cubicBezTo>
                    <a:pt x="5264150" y="2683510"/>
                    <a:pt x="5280660" y="2705100"/>
                    <a:pt x="5280660" y="2745740"/>
                  </a:cubicBezTo>
                  <a:cubicBezTo>
                    <a:pt x="5279390" y="2834640"/>
                    <a:pt x="5193030" y="3025140"/>
                    <a:pt x="5121910" y="3162300"/>
                  </a:cubicBezTo>
                  <a:cubicBezTo>
                    <a:pt x="5044440" y="3310890"/>
                    <a:pt x="4898390" y="3472180"/>
                    <a:pt x="4824730" y="3599180"/>
                  </a:cubicBezTo>
                  <a:cubicBezTo>
                    <a:pt x="4771390" y="3689350"/>
                    <a:pt x="4767580" y="3782060"/>
                    <a:pt x="4706620" y="3839210"/>
                  </a:cubicBezTo>
                  <a:cubicBezTo>
                    <a:pt x="4645660" y="3897630"/>
                    <a:pt x="4544060" y="3950970"/>
                    <a:pt x="4458970" y="3944620"/>
                  </a:cubicBezTo>
                  <a:cubicBezTo>
                    <a:pt x="4362450" y="3938270"/>
                    <a:pt x="4269740" y="3850640"/>
                    <a:pt x="4157980" y="3766820"/>
                  </a:cubicBezTo>
                  <a:cubicBezTo>
                    <a:pt x="3991610" y="3641090"/>
                    <a:pt x="3656330" y="3314700"/>
                    <a:pt x="3585210" y="3219450"/>
                  </a:cubicBezTo>
                  <a:cubicBezTo>
                    <a:pt x="3564890" y="3191510"/>
                    <a:pt x="3562350" y="3178810"/>
                    <a:pt x="3554730" y="3157220"/>
                  </a:cubicBezTo>
                  <a:cubicBezTo>
                    <a:pt x="3547110" y="3135630"/>
                    <a:pt x="3540760" y="3116580"/>
                    <a:pt x="3539490" y="3089910"/>
                  </a:cubicBezTo>
                  <a:cubicBezTo>
                    <a:pt x="3538220" y="3051810"/>
                    <a:pt x="3542030" y="2994660"/>
                    <a:pt x="3559810" y="2952750"/>
                  </a:cubicBezTo>
                  <a:cubicBezTo>
                    <a:pt x="3576320" y="2912110"/>
                    <a:pt x="3605530" y="2870200"/>
                    <a:pt x="3639820" y="2842260"/>
                  </a:cubicBezTo>
                  <a:cubicBezTo>
                    <a:pt x="3674110" y="2813050"/>
                    <a:pt x="3719830" y="2790190"/>
                    <a:pt x="3763010" y="2781300"/>
                  </a:cubicBezTo>
                  <a:cubicBezTo>
                    <a:pt x="3807460" y="2771140"/>
                    <a:pt x="3864610" y="2776220"/>
                    <a:pt x="3901440" y="2783840"/>
                  </a:cubicBezTo>
                  <a:cubicBezTo>
                    <a:pt x="3926840" y="2788920"/>
                    <a:pt x="3945890" y="2799080"/>
                    <a:pt x="3964940" y="2810510"/>
                  </a:cubicBezTo>
                  <a:cubicBezTo>
                    <a:pt x="3985260" y="2820670"/>
                    <a:pt x="4001770" y="2830830"/>
                    <a:pt x="4022090" y="2851150"/>
                  </a:cubicBezTo>
                  <a:cubicBezTo>
                    <a:pt x="4053840" y="2884170"/>
                    <a:pt x="4079240" y="2942590"/>
                    <a:pt x="4128770" y="3001010"/>
                  </a:cubicBezTo>
                  <a:cubicBezTo>
                    <a:pt x="4213860" y="3101340"/>
                    <a:pt x="4417060" y="3257550"/>
                    <a:pt x="4504690" y="3376930"/>
                  </a:cubicBezTo>
                  <a:cubicBezTo>
                    <a:pt x="4568190" y="3464560"/>
                    <a:pt x="4622800" y="3571240"/>
                    <a:pt x="4632960" y="3629660"/>
                  </a:cubicBezTo>
                  <a:cubicBezTo>
                    <a:pt x="4638040" y="3657600"/>
                    <a:pt x="4632960" y="3671570"/>
                    <a:pt x="4625340" y="3696970"/>
                  </a:cubicBezTo>
                  <a:cubicBezTo>
                    <a:pt x="4613910" y="3732530"/>
                    <a:pt x="4585970" y="3787140"/>
                    <a:pt x="4563110" y="3816350"/>
                  </a:cubicBezTo>
                  <a:cubicBezTo>
                    <a:pt x="4546600" y="3836670"/>
                    <a:pt x="4533900" y="3848100"/>
                    <a:pt x="4512310" y="3862070"/>
                  </a:cubicBezTo>
                  <a:cubicBezTo>
                    <a:pt x="4480560" y="3881120"/>
                    <a:pt x="4429760" y="3903980"/>
                    <a:pt x="4386580" y="3909060"/>
                  </a:cubicBezTo>
                  <a:cubicBezTo>
                    <a:pt x="4343400" y="3915410"/>
                    <a:pt x="4287520" y="3903980"/>
                    <a:pt x="4251960" y="3893820"/>
                  </a:cubicBezTo>
                  <a:cubicBezTo>
                    <a:pt x="4227830" y="3886200"/>
                    <a:pt x="4212590" y="3878580"/>
                    <a:pt x="4192270" y="3862070"/>
                  </a:cubicBezTo>
                  <a:cubicBezTo>
                    <a:pt x="4163060" y="3839210"/>
                    <a:pt x="4123690" y="3799840"/>
                    <a:pt x="4103370" y="3761740"/>
                  </a:cubicBezTo>
                  <a:cubicBezTo>
                    <a:pt x="4083050" y="3722370"/>
                    <a:pt x="4077970" y="3691890"/>
                    <a:pt x="4070350" y="3630930"/>
                  </a:cubicBezTo>
                  <a:cubicBezTo>
                    <a:pt x="4052570" y="3493770"/>
                    <a:pt x="4071620" y="3147060"/>
                    <a:pt x="4061460" y="2960370"/>
                  </a:cubicBezTo>
                  <a:cubicBezTo>
                    <a:pt x="4053840" y="2827020"/>
                    <a:pt x="4047490" y="2731770"/>
                    <a:pt x="4027170" y="2616200"/>
                  </a:cubicBezTo>
                  <a:cubicBezTo>
                    <a:pt x="4006850" y="2496820"/>
                    <a:pt x="3976370" y="2364740"/>
                    <a:pt x="3938270" y="2254250"/>
                  </a:cubicBezTo>
                  <a:cubicBezTo>
                    <a:pt x="3905250" y="2155190"/>
                    <a:pt x="3860800" y="2066290"/>
                    <a:pt x="3818890" y="1981200"/>
                  </a:cubicBezTo>
                  <a:cubicBezTo>
                    <a:pt x="3779520" y="1903730"/>
                    <a:pt x="3742690" y="1832610"/>
                    <a:pt x="3694430" y="1762760"/>
                  </a:cubicBezTo>
                  <a:cubicBezTo>
                    <a:pt x="3643630" y="1689100"/>
                    <a:pt x="3583940" y="1616710"/>
                    <a:pt x="3521710" y="1551940"/>
                  </a:cubicBezTo>
                  <a:cubicBezTo>
                    <a:pt x="3460750" y="1489710"/>
                    <a:pt x="3395980" y="1437640"/>
                    <a:pt x="3326130" y="1383030"/>
                  </a:cubicBezTo>
                  <a:cubicBezTo>
                    <a:pt x="3253740" y="1325880"/>
                    <a:pt x="3173730" y="1267460"/>
                    <a:pt x="3093720" y="1214120"/>
                  </a:cubicBezTo>
                  <a:cubicBezTo>
                    <a:pt x="3014980" y="1160780"/>
                    <a:pt x="2928620" y="1109980"/>
                    <a:pt x="2848610" y="1064260"/>
                  </a:cubicBezTo>
                  <a:cubicBezTo>
                    <a:pt x="2772410" y="1022350"/>
                    <a:pt x="2713990" y="989330"/>
                    <a:pt x="2622550" y="949960"/>
                  </a:cubicBezTo>
                  <a:cubicBezTo>
                    <a:pt x="2490470" y="891540"/>
                    <a:pt x="2302510" y="820420"/>
                    <a:pt x="2127250" y="763270"/>
                  </a:cubicBezTo>
                  <a:cubicBezTo>
                    <a:pt x="1932940" y="699770"/>
                    <a:pt x="1675130" y="632460"/>
                    <a:pt x="1508760" y="590550"/>
                  </a:cubicBezTo>
                  <a:cubicBezTo>
                    <a:pt x="1394460" y="562610"/>
                    <a:pt x="1318260" y="542290"/>
                    <a:pt x="1221740" y="528320"/>
                  </a:cubicBezTo>
                  <a:cubicBezTo>
                    <a:pt x="1125220" y="514350"/>
                    <a:pt x="1045210" y="510540"/>
                    <a:pt x="927100" y="505460"/>
                  </a:cubicBezTo>
                  <a:cubicBezTo>
                    <a:pt x="748030" y="499110"/>
                    <a:pt x="384810" y="521970"/>
                    <a:pt x="252730" y="506730"/>
                  </a:cubicBezTo>
                  <a:cubicBezTo>
                    <a:pt x="196850" y="499110"/>
                    <a:pt x="170180" y="495300"/>
                    <a:pt x="135890" y="477520"/>
                  </a:cubicBezTo>
                  <a:cubicBezTo>
                    <a:pt x="100330" y="458470"/>
                    <a:pt x="64770" y="422910"/>
                    <a:pt x="44450" y="397510"/>
                  </a:cubicBezTo>
                  <a:cubicBezTo>
                    <a:pt x="30480" y="378460"/>
                    <a:pt x="24130" y="361950"/>
                    <a:pt x="16510" y="342900"/>
                  </a:cubicBezTo>
                  <a:cubicBezTo>
                    <a:pt x="8890" y="323850"/>
                    <a:pt x="3810" y="307340"/>
                    <a:pt x="1270" y="283210"/>
                  </a:cubicBezTo>
                  <a:cubicBezTo>
                    <a:pt x="0" y="250190"/>
                    <a:pt x="6350" y="194310"/>
                    <a:pt x="16510" y="163830"/>
                  </a:cubicBezTo>
                  <a:cubicBezTo>
                    <a:pt x="22860" y="140970"/>
                    <a:pt x="30480" y="128270"/>
                    <a:pt x="44450" y="109220"/>
                  </a:cubicBezTo>
                  <a:cubicBezTo>
                    <a:pt x="64770" y="83820"/>
                    <a:pt x="100330" y="46990"/>
                    <a:pt x="135890" y="29210"/>
                  </a:cubicBezTo>
                  <a:cubicBezTo>
                    <a:pt x="170180" y="10160"/>
                    <a:pt x="252730" y="0"/>
                    <a:pt x="252730" y="0"/>
                  </a:cubicBezTo>
                </a:path>
              </a:pathLst>
            </a:custGeom>
            <a:solidFill>
              <a:srgbClr val="002957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1492865" y="6129338"/>
            <a:ext cx="3729038" cy="3265170"/>
            <a:chOff x="0" y="0"/>
            <a:chExt cx="4972050" cy="43535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45720" y="45720"/>
              <a:ext cx="4872990" cy="4268470"/>
            </a:xfrm>
            <a:custGeom>
              <a:avLst/>
              <a:gdLst/>
              <a:ahLst/>
              <a:cxnLst/>
              <a:rect r="r" b="b" t="t" l="l"/>
              <a:pathLst>
                <a:path h="4268470" w="4872990">
                  <a:moveTo>
                    <a:pt x="4872990" y="259080"/>
                  </a:moveTo>
                  <a:cubicBezTo>
                    <a:pt x="4866640" y="1205230"/>
                    <a:pt x="4855210" y="1262380"/>
                    <a:pt x="4838700" y="1351280"/>
                  </a:cubicBezTo>
                  <a:cubicBezTo>
                    <a:pt x="4819650" y="1449070"/>
                    <a:pt x="4795520" y="1557020"/>
                    <a:pt x="4765040" y="1656080"/>
                  </a:cubicBezTo>
                  <a:cubicBezTo>
                    <a:pt x="4734560" y="1750060"/>
                    <a:pt x="4704080" y="1837690"/>
                    <a:pt x="4658360" y="1930400"/>
                  </a:cubicBezTo>
                  <a:cubicBezTo>
                    <a:pt x="4607560" y="2034540"/>
                    <a:pt x="4535170" y="2157730"/>
                    <a:pt x="4469130" y="2246630"/>
                  </a:cubicBezTo>
                  <a:cubicBezTo>
                    <a:pt x="4414520" y="2320290"/>
                    <a:pt x="4363720" y="2367280"/>
                    <a:pt x="4296410" y="2433320"/>
                  </a:cubicBezTo>
                  <a:cubicBezTo>
                    <a:pt x="4213860" y="2513330"/>
                    <a:pt x="4104640" y="2611120"/>
                    <a:pt x="4003040" y="2688590"/>
                  </a:cubicBezTo>
                  <a:cubicBezTo>
                    <a:pt x="3903980" y="2763520"/>
                    <a:pt x="3802380" y="2830830"/>
                    <a:pt x="3691890" y="2893060"/>
                  </a:cubicBezTo>
                  <a:cubicBezTo>
                    <a:pt x="3578860" y="2957830"/>
                    <a:pt x="3482340" y="3004820"/>
                    <a:pt x="3329940" y="3064510"/>
                  </a:cubicBezTo>
                  <a:cubicBezTo>
                    <a:pt x="3091180" y="3161030"/>
                    <a:pt x="2660650" y="3294380"/>
                    <a:pt x="2385060" y="3374390"/>
                  </a:cubicBezTo>
                  <a:cubicBezTo>
                    <a:pt x="2175510" y="3435350"/>
                    <a:pt x="1990090" y="3481070"/>
                    <a:pt x="1824990" y="3517900"/>
                  </a:cubicBezTo>
                  <a:cubicBezTo>
                    <a:pt x="1694180" y="3545840"/>
                    <a:pt x="1587500" y="3567430"/>
                    <a:pt x="1473200" y="3583940"/>
                  </a:cubicBezTo>
                  <a:cubicBezTo>
                    <a:pt x="1363980" y="3597910"/>
                    <a:pt x="1275080" y="3605530"/>
                    <a:pt x="1153160" y="3611880"/>
                  </a:cubicBezTo>
                  <a:cubicBezTo>
                    <a:pt x="991870" y="3619500"/>
                    <a:pt x="742950" y="3627120"/>
                    <a:pt x="589280" y="3619500"/>
                  </a:cubicBezTo>
                  <a:cubicBezTo>
                    <a:pt x="482600" y="3615690"/>
                    <a:pt x="388620" y="3615690"/>
                    <a:pt x="318770" y="3591560"/>
                  </a:cubicBezTo>
                  <a:cubicBezTo>
                    <a:pt x="271780" y="3575050"/>
                    <a:pt x="233680" y="3544570"/>
                    <a:pt x="205740" y="3521710"/>
                  </a:cubicBezTo>
                  <a:cubicBezTo>
                    <a:pt x="186690" y="3503930"/>
                    <a:pt x="175260" y="3492500"/>
                    <a:pt x="162560" y="3469640"/>
                  </a:cubicBezTo>
                  <a:cubicBezTo>
                    <a:pt x="144780" y="3437890"/>
                    <a:pt x="121920" y="3385820"/>
                    <a:pt x="116840" y="3342640"/>
                  </a:cubicBezTo>
                  <a:cubicBezTo>
                    <a:pt x="113030" y="3299460"/>
                    <a:pt x="120650" y="3249930"/>
                    <a:pt x="135890" y="3209290"/>
                  </a:cubicBezTo>
                  <a:cubicBezTo>
                    <a:pt x="152400" y="3169920"/>
                    <a:pt x="189230" y="3126740"/>
                    <a:pt x="214630" y="3101340"/>
                  </a:cubicBezTo>
                  <a:cubicBezTo>
                    <a:pt x="233680" y="3082290"/>
                    <a:pt x="247650" y="3073400"/>
                    <a:pt x="271780" y="3063240"/>
                  </a:cubicBezTo>
                  <a:cubicBezTo>
                    <a:pt x="304800" y="3049270"/>
                    <a:pt x="359410" y="3032760"/>
                    <a:pt x="402590" y="3034030"/>
                  </a:cubicBezTo>
                  <a:cubicBezTo>
                    <a:pt x="445770" y="3035300"/>
                    <a:pt x="499110" y="3053080"/>
                    <a:pt x="532130" y="3069590"/>
                  </a:cubicBezTo>
                  <a:cubicBezTo>
                    <a:pt x="556260" y="3079750"/>
                    <a:pt x="570230" y="3086100"/>
                    <a:pt x="588010" y="3108960"/>
                  </a:cubicBezTo>
                  <a:cubicBezTo>
                    <a:pt x="621030" y="3152140"/>
                    <a:pt x="624840" y="3260090"/>
                    <a:pt x="676910" y="3341370"/>
                  </a:cubicBezTo>
                  <a:cubicBezTo>
                    <a:pt x="750570" y="3456940"/>
                    <a:pt x="1042670" y="3592830"/>
                    <a:pt x="1038860" y="3705860"/>
                  </a:cubicBezTo>
                  <a:cubicBezTo>
                    <a:pt x="1035050" y="3813810"/>
                    <a:pt x="800100" y="3995420"/>
                    <a:pt x="690880" y="4005580"/>
                  </a:cubicBezTo>
                  <a:cubicBezTo>
                    <a:pt x="603250" y="4014470"/>
                    <a:pt x="520700" y="3938270"/>
                    <a:pt x="440690" y="3863340"/>
                  </a:cubicBezTo>
                  <a:cubicBezTo>
                    <a:pt x="322580" y="3752850"/>
                    <a:pt x="168910" y="3437890"/>
                    <a:pt x="105410" y="3356610"/>
                  </a:cubicBezTo>
                  <a:cubicBezTo>
                    <a:pt x="83820" y="3329940"/>
                    <a:pt x="72390" y="3327400"/>
                    <a:pt x="58420" y="3304540"/>
                  </a:cubicBezTo>
                  <a:cubicBezTo>
                    <a:pt x="36830" y="3271520"/>
                    <a:pt x="12700" y="3210560"/>
                    <a:pt x="5080" y="3172460"/>
                  </a:cubicBezTo>
                  <a:cubicBezTo>
                    <a:pt x="0" y="3145790"/>
                    <a:pt x="0" y="3128010"/>
                    <a:pt x="5080" y="3101340"/>
                  </a:cubicBezTo>
                  <a:cubicBezTo>
                    <a:pt x="11430" y="3063240"/>
                    <a:pt x="33020" y="3001010"/>
                    <a:pt x="53340" y="2967990"/>
                  </a:cubicBezTo>
                  <a:cubicBezTo>
                    <a:pt x="67310" y="2943860"/>
                    <a:pt x="78740" y="2931160"/>
                    <a:pt x="99060" y="2913380"/>
                  </a:cubicBezTo>
                  <a:cubicBezTo>
                    <a:pt x="129540" y="2889250"/>
                    <a:pt x="180340" y="2857500"/>
                    <a:pt x="224790" y="2846070"/>
                  </a:cubicBezTo>
                  <a:cubicBezTo>
                    <a:pt x="269240" y="2834640"/>
                    <a:pt x="321310" y="2833370"/>
                    <a:pt x="365760" y="2843530"/>
                  </a:cubicBezTo>
                  <a:cubicBezTo>
                    <a:pt x="410210" y="2853690"/>
                    <a:pt x="495300" y="2900680"/>
                    <a:pt x="492760" y="2908300"/>
                  </a:cubicBezTo>
                  <a:cubicBezTo>
                    <a:pt x="488950" y="2917190"/>
                    <a:pt x="217170" y="2885440"/>
                    <a:pt x="214630" y="2848610"/>
                  </a:cubicBezTo>
                  <a:cubicBezTo>
                    <a:pt x="208280" y="2787650"/>
                    <a:pt x="770890" y="2613660"/>
                    <a:pt x="946150" y="2527300"/>
                  </a:cubicBezTo>
                  <a:cubicBezTo>
                    <a:pt x="1049020" y="2477770"/>
                    <a:pt x="1145540" y="2402840"/>
                    <a:pt x="1183640" y="2399030"/>
                  </a:cubicBezTo>
                  <a:cubicBezTo>
                    <a:pt x="1195070" y="2399030"/>
                    <a:pt x="1197610" y="2407920"/>
                    <a:pt x="1207770" y="2407920"/>
                  </a:cubicBezTo>
                  <a:cubicBezTo>
                    <a:pt x="1226820" y="2405380"/>
                    <a:pt x="1259840" y="2368550"/>
                    <a:pt x="1289050" y="2355850"/>
                  </a:cubicBezTo>
                  <a:cubicBezTo>
                    <a:pt x="1318260" y="2343150"/>
                    <a:pt x="1350010" y="2335530"/>
                    <a:pt x="1381760" y="2332990"/>
                  </a:cubicBezTo>
                  <a:cubicBezTo>
                    <a:pt x="1413510" y="2330450"/>
                    <a:pt x="1447800" y="2332990"/>
                    <a:pt x="1478280" y="2340610"/>
                  </a:cubicBezTo>
                  <a:cubicBezTo>
                    <a:pt x="1508760" y="2348230"/>
                    <a:pt x="1539240" y="2362200"/>
                    <a:pt x="1565910" y="2378710"/>
                  </a:cubicBezTo>
                  <a:cubicBezTo>
                    <a:pt x="1592580" y="2396490"/>
                    <a:pt x="1617980" y="2419350"/>
                    <a:pt x="1637030" y="2443480"/>
                  </a:cubicBezTo>
                  <a:cubicBezTo>
                    <a:pt x="1657350" y="2468880"/>
                    <a:pt x="1673860" y="2498090"/>
                    <a:pt x="1685290" y="2527300"/>
                  </a:cubicBezTo>
                  <a:cubicBezTo>
                    <a:pt x="1695450" y="2557780"/>
                    <a:pt x="1701800" y="2590800"/>
                    <a:pt x="1703070" y="2622550"/>
                  </a:cubicBezTo>
                  <a:cubicBezTo>
                    <a:pt x="1703070" y="2654300"/>
                    <a:pt x="1699260" y="2687320"/>
                    <a:pt x="1689100" y="2717800"/>
                  </a:cubicBezTo>
                  <a:cubicBezTo>
                    <a:pt x="1680210" y="2747010"/>
                    <a:pt x="1664970" y="2777490"/>
                    <a:pt x="1645920" y="2802890"/>
                  </a:cubicBezTo>
                  <a:cubicBezTo>
                    <a:pt x="1628140" y="2829560"/>
                    <a:pt x="1604010" y="2852420"/>
                    <a:pt x="1578610" y="2871470"/>
                  </a:cubicBezTo>
                  <a:cubicBezTo>
                    <a:pt x="1551940" y="2889250"/>
                    <a:pt x="1522730" y="2904490"/>
                    <a:pt x="1492250" y="2913380"/>
                  </a:cubicBezTo>
                  <a:cubicBezTo>
                    <a:pt x="1461770" y="2923540"/>
                    <a:pt x="1427480" y="2927350"/>
                    <a:pt x="1397000" y="2926080"/>
                  </a:cubicBezTo>
                  <a:cubicBezTo>
                    <a:pt x="1365250" y="2926080"/>
                    <a:pt x="1332230" y="2919730"/>
                    <a:pt x="1301750" y="2908300"/>
                  </a:cubicBezTo>
                  <a:cubicBezTo>
                    <a:pt x="1272540" y="2896870"/>
                    <a:pt x="1243330" y="2880360"/>
                    <a:pt x="1217930" y="2860040"/>
                  </a:cubicBezTo>
                  <a:cubicBezTo>
                    <a:pt x="1193800" y="2840990"/>
                    <a:pt x="1170940" y="2815590"/>
                    <a:pt x="1154430" y="2788920"/>
                  </a:cubicBezTo>
                  <a:cubicBezTo>
                    <a:pt x="1137920" y="2762250"/>
                    <a:pt x="1123950" y="2730500"/>
                    <a:pt x="1116330" y="2700020"/>
                  </a:cubicBezTo>
                  <a:cubicBezTo>
                    <a:pt x="1108710" y="2669540"/>
                    <a:pt x="1106170" y="2635250"/>
                    <a:pt x="1108710" y="2604770"/>
                  </a:cubicBezTo>
                  <a:cubicBezTo>
                    <a:pt x="1111250" y="2573020"/>
                    <a:pt x="1120140" y="2540000"/>
                    <a:pt x="1132840" y="2510790"/>
                  </a:cubicBezTo>
                  <a:cubicBezTo>
                    <a:pt x="1145540" y="2481580"/>
                    <a:pt x="1163320" y="2453640"/>
                    <a:pt x="1184910" y="2429510"/>
                  </a:cubicBezTo>
                  <a:cubicBezTo>
                    <a:pt x="1205230" y="2406650"/>
                    <a:pt x="1231900" y="2385060"/>
                    <a:pt x="1259840" y="2369820"/>
                  </a:cubicBezTo>
                  <a:cubicBezTo>
                    <a:pt x="1287780" y="2354580"/>
                    <a:pt x="1319530" y="2343150"/>
                    <a:pt x="1350010" y="2336800"/>
                  </a:cubicBezTo>
                  <a:cubicBezTo>
                    <a:pt x="1381760" y="2331720"/>
                    <a:pt x="1414780" y="2330450"/>
                    <a:pt x="1446530" y="2334260"/>
                  </a:cubicBezTo>
                  <a:cubicBezTo>
                    <a:pt x="1478280" y="2339340"/>
                    <a:pt x="1510030" y="2349500"/>
                    <a:pt x="1537970" y="2363470"/>
                  </a:cubicBezTo>
                  <a:cubicBezTo>
                    <a:pt x="1567180" y="2377440"/>
                    <a:pt x="1593850" y="2397760"/>
                    <a:pt x="1616710" y="2419350"/>
                  </a:cubicBezTo>
                  <a:cubicBezTo>
                    <a:pt x="1638300" y="2442210"/>
                    <a:pt x="1658620" y="2468880"/>
                    <a:pt x="1672590" y="2498090"/>
                  </a:cubicBezTo>
                  <a:cubicBezTo>
                    <a:pt x="1686560" y="2526030"/>
                    <a:pt x="1695450" y="2559050"/>
                    <a:pt x="1700530" y="2589530"/>
                  </a:cubicBezTo>
                  <a:cubicBezTo>
                    <a:pt x="1704340" y="2621280"/>
                    <a:pt x="1703070" y="2655570"/>
                    <a:pt x="1696720" y="2686050"/>
                  </a:cubicBezTo>
                  <a:cubicBezTo>
                    <a:pt x="1691640" y="2717800"/>
                    <a:pt x="1678940" y="2748280"/>
                    <a:pt x="1663700" y="2776220"/>
                  </a:cubicBezTo>
                  <a:cubicBezTo>
                    <a:pt x="1648460" y="2804160"/>
                    <a:pt x="1637030" y="2823210"/>
                    <a:pt x="1602740" y="2851150"/>
                  </a:cubicBezTo>
                  <a:cubicBezTo>
                    <a:pt x="1529080" y="2912110"/>
                    <a:pt x="1333500" y="3001010"/>
                    <a:pt x="1184910" y="3073400"/>
                  </a:cubicBezTo>
                  <a:cubicBezTo>
                    <a:pt x="1019810" y="3154680"/>
                    <a:pt x="801370" y="3247390"/>
                    <a:pt x="655320" y="3308350"/>
                  </a:cubicBezTo>
                  <a:cubicBezTo>
                    <a:pt x="552450" y="3351530"/>
                    <a:pt x="483870" y="3404870"/>
                    <a:pt x="393700" y="3413760"/>
                  </a:cubicBezTo>
                  <a:cubicBezTo>
                    <a:pt x="300990" y="3422650"/>
                    <a:pt x="168910" y="3397250"/>
                    <a:pt x="105410" y="3356610"/>
                  </a:cubicBezTo>
                  <a:cubicBezTo>
                    <a:pt x="62230" y="3328670"/>
                    <a:pt x="40640" y="3284220"/>
                    <a:pt x="24130" y="3241040"/>
                  </a:cubicBezTo>
                  <a:cubicBezTo>
                    <a:pt x="6350" y="3199130"/>
                    <a:pt x="0" y="3147060"/>
                    <a:pt x="5080" y="3101340"/>
                  </a:cubicBezTo>
                  <a:cubicBezTo>
                    <a:pt x="8890" y="3055620"/>
                    <a:pt x="27940" y="3006090"/>
                    <a:pt x="53340" y="2967990"/>
                  </a:cubicBezTo>
                  <a:cubicBezTo>
                    <a:pt x="78740" y="2929890"/>
                    <a:pt x="116840" y="2894330"/>
                    <a:pt x="157480" y="2872740"/>
                  </a:cubicBezTo>
                  <a:cubicBezTo>
                    <a:pt x="198120" y="2849880"/>
                    <a:pt x="256540" y="2839720"/>
                    <a:pt x="294640" y="2835910"/>
                  </a:cubicBezTo>
                  <a:cubicBezTo>
                    <a:pt x="322580" y="2834640"/>
                    <a:pt x="340360" y="2835910"/>
                    <a:pt x="365760" y="2843530"/>
                  </a:cubicBezTo>
                  <a:cubicBezTo>
                    <a:pt x="402590" y="2854960"/>
                    <a:pt x="452120" y="2874010"/>
                    <a:pt x="492760" y="2908300"/>
                  </a:cubicBezTo>
                  <a:cubicBezTo>
                    <a:pt x="546100" y="2952750"/>
                    <a:pt x="585470" y="3025140"/>
                    <a:pt x="642620" y="3106420"/>
                  </a:cubicBezTo>
                  <a:cubicBezTo>
                    <a:pt x="727710" y="3227070"/>
                    <a:pt x="854710" y="3449320"/>
                    <a:pt x="944880" y="3566160"/>
                  </a:cubicBezTo>
                  <a:cubicBezTo>
                    <a:pt x="1007110" y="3646170"/>
                    <a:pt x="1073150" y="3681730"/>
                    <a:pt x="1115060" y="3755390"/>
                  </a:cubicBezTo>
                  <a:cubicBezTo>
                    <a:pt x="1158240" y="3831590"/>
                    <a:pt x="1219200" y="3938270"/>
                    <a:pt x="1196340" y="4017010"/>
                  </a:cubicBezTo>
                  <a:cubicBezTo>
                    <a:pt x="1169670" y="4107180"/>
                    <a:pt x="1014730" y="4243070"/>
                    <a:pt x="918210" y="4255770"/>
                  </a:cubicBezTo>
                  <a:cubicBezTo>
                    <a:pt x="829310" y="4268470"/>
                    <a:pt x="720090" y="4180840"/>
                    <a:pt x="642620" y="4126230"/>
                  </a:cubicBezTo>
                  <a:cubicBezTo>
                    <a:pt x="571500" y="4076700"/>
                    <a:pt x="519430" y="4013200"/>
                    <a:pt x="464820" y="3950970"/>
                  </a:cubicBezTo>
                  <a:cubicBezTo>
                    <a:pt x="408940" y="3888740"/>
                    <a:pt x="350520" y="3823970"/>
                    <a:pt x="307340" y="3752850"/>
                  </a:cubicBezTo>
                  <a:cubicBezTo>
                    <a:pt x="264160" y="3680460"/>
                    <a:pt x="240030" y="3583940"/>
                    <a:pt x="205740" y="3521710"/>
                  </a:cubicBezTo>
                  <a:cubicBezTo>
                    <a:pt x="181610" y="3475990"/>
                    <a:pt x="146050" y="3442970"/>
                    <a:pt x="132080" y="3408680"/>
                  </a:cubicBezTo>
                  <a:cubicBezTo>
                    <a:pt x="121920" y="3385820"/>
                    <a:pt x="118110" y="3369310"/>
                    <a:pt x="116840" y="3342640"/>
                  </a:cubicBezTo>
                  <a:cubicBezTo>
                    <a:pt x="115570" y="3307080"/>
                    <a:pt x="120650" y="3249930"/>
                    <a:pt x="135890" y="3209290"/>
                  </a:cubicBezTo>
                  <a:cubicBezTo>
                    <a:pt x="152400" y="3169920"/>
                    <a:pt x="181610" y="3129280"/>
                    <a:pt x="214630" y="3101340"/>
                  </a:cubicBezTo>
                  <a:cubicBezTo>
                    <a:pt x="247650" y="3072130"/>
                    <a:pt x="299720" y="3050540"/>
                    <a:pt x="335280" y="3040380"/>
                  </a:cubicBezTo>
                  <a:cubicBezTo>
                    <a:pt x="360680" y="3034030"/>
                    <a:pt x="377190" y="3031490"/>
                    <a:pt x="402590" y="3034030"/>
                  </a:cubicBezTo>
                  <a:cubicBezTo>
                    <a:pt x="439420" y="3036570"/>
                    <a:pt x="499110" y="3053080"/>
                    <a:pt x="532130" y="3069590"/>
                  </a:cubicBezTo>
                  <a:cubicBezTo>
                    <a:pt x="556260" y="3079750"/>
                    <a:pt x="568960" y="3108960"/>
                    <a:pt x="588010" y="3108960"/>
                  </a:cubicBezTo>
                  <a:cubicBezTo>
                    <a:pt x="607060" y="3108960"/>
                    <a:pt x="613410" y="3074670"/>
                    <a:pt x="646430" y="3063240"/>
                  </a:cubicBezTo>
                  <a:cubicBezTo>
                    <a:pt x="735330" y="3032760"/>
                    <a:pt x="1056640" y="3068320"/>
                    <a:pt x="1211580" y="3059430"/>
                  </a:cubicBezTo>
                  <a:cubicBezTo>
                    <a:pt x="1319530" y="3053080"/>
                    <a:pt x="1389380" y="3044190"/>
                    <a:pt x="1485900" y="3030220"/>
                  </a:cubicBezTo>
                  <a:cubicBezTo>
                    <a:pt x="1593850" y="3013710"/>
                    <a:pt x="1701800" y="2992120"/>
                    <a:pt x="1827530" y="2962910"/>
                  </a:cubicBezTo>
                  <a:cubicBezTo>
                    <a:pt x="1987550" y="2926080"/>
                    <a:pt x="2183130" y="2871470"/>
                    <a:pt x="2367280" y="2818130"/>
                  </a:cubicBezTo>
                  <a:cubicBezTo>
                    <a:pt x="2561590" y="2760980"/>
                    <a:pt x="2802890" y="2686050"/>
                    <a:pt x="2967990" y="2627630"/>
                  </a:cubicBezTo>
                  <a:cubicBezTo>
                    <a:pt x="3084830" y="2585720"/>
                    <a:pt x="3167380" y="2556510"/>
                    <a:pt x="3263900" y="2509520"/>
                  </a:cubicBezTo>
                  <a:cubicBezTo>
                    <a:pt x="3360420" y="2463800"/>
                    <a:pt x="3459480" y="2407920"/>
                    <a:pt x="3547110" y="2350770"/>
                  </a:cubicBezTo>
                  <a:cubicBezTo>
                    <a:pt x="3630930" y="2296160"/>
                    <a:pt x="3704590" y="2241550"/>
                    <a:pt x="3780790" y="2175510"/>
                  </a:cubicBezTo>
                  <a:cubicBezTo>
                    <a:pt x="3864610" y="2103120"/>
                    <a:pt x="3954780" y="2020570"/>
                    <a:pt x="4024630" y="1931670"/>
                  </a:cubicBezTo>
                  <a:cubicBezTo>
                    <a:pt x="4093210" y="1842770"/>
                    <a:pt x="4151630" y="1738630"/>
                    <a:pt x="4197350" y="1639570"/>
                  </a:cubicBezTo>
                  <a:cubicBezTo>
                    <a:pt x="4240530" y="1543050"/>
                    <a:pt x="4269740" y="1442720"/>
                    <a:pt x="4295140" y="1344930"/>
                  </a:cubicBezTo>
                  <a:cubicBezTo>
                    <a:pt x="4319270" y="1252220"/>
                    <a:pt x="4337050" y="1186180"/>
                    <a:pt x="4349750" y="1069340"/>
                  </a:cubicBezTo>
                  <a:cubicBezTo>
                    <a:pt x="4370070" y="871220"/>
                    <a:pt x="4343400" y="407670"/>
                    <a:pt x="4362450" y="259080"/>
                  </a:cubicBezTo>
                  <a:cubicBezTo>
                    <a:pt x="4370070" y="200660"/>
                    <a:pt x="4377690" y="170180"/>
                    <a:pt x="4391660" y="139700"/>
                  </a:cubicBezTo>
                  <a:cubicBezTo>
                    <a:pt x="4400550" y="118110"/>
                    <a:pt x="4409440" y="105410"/>
                    <a:pt x="4425950" y="88900"/>
                  </a:cubicBezTo>
                  <a:cubicBezTo>
                    <a:pt x="4450080" y="66040"/>
                    <a:pt x="4490720" y="34290"/>
                    <a:pt x="4527550" y="19050"/>
                  </a:cubicBezTo>
                  <a:cubicBezTo>
                    <a:pt x="4564380" y="5080"/>
                    <a:pt x="4608830" y="0"/>
                    <a:pt x="4648200" y="5080"/>
                  </a:cubicBezTo>
                  <a:cubicBezTo>
                    <a:pt x="4687570" y="10160"/>
                    <a:pt x="4734560" y="30480"/>
                    <a:pt x="4762500" y="48260"/>
                  </a:cubicBezTo>
                  <a:cubicBezTo>
                    <a:pt x="4782820" y="60960"/>
                    <a:pt x="4795520" y="73660"/>
                    <a:pt x="4809490" y="88900"/>
                  </a:cubicBezTo>
                  <a:cubicBezTo>
                    <a:pt x="4822190" y="104140"/>
                    <a:pt x="4834890" y="118110"/>
                    <a:pt x="4843780" y="139700"/>
                  </a:cubicBezTo>
                  <a:cubicBezTo>
                    <a:pt x="4857750" y="170180"/>
                    <a:pt x="4872990" y="259080"/>
                    <a:pt x="4872990" y="259080"/>
                  </a:cubicBezTo>
                </a:path>
              </a:pathLst>
            </a:custGeom>
            <a:solidFill>
              <a:srgbClr val="002957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2386012" y="5906453"/>
            <a:ext cx="3736658" cy="3051810"/>
            <a:chOff x="0" y="0"/>
            <a:chExt cx="4982210" cy="406908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-1270" y="39370"/>
              <a:ext cx="4933950" cy="3972560"/>
            </a:xfrm>
            <a:custGeom>
              <a:avLst/>
              <a:gdLst/>
              <a:ahLst/>
              <a:cxnLst/>
              <a:rect r="r" b="b" t="t" l="l"/>
              <a:pathLst>
                <a:path h="3972560" w="4933950">
                  <a:moveTo>
                    <a:pt x="4683760" y="3972560"/>
                  </a:moveTo>
                  <a:cubicBezTo>
                    <a:pt x="3895090" y="3971290"/>
                    <a:pt x="3802380" y="3962400"/>
                    <a:pt x="3660140" y="3939540"/>
                  </a:cubicBezTo>
                  <a:cubicBezTo>
                    <a:pt x="3473450" y="3907790"/>
                    <a:pt x="3182620" y="3837940"/>
                    <a:pt x="3016250" y="3792220"/>
                  </a:cubicBezTo>
                  <a:cubicBezTo>
                    <a:pt x="2907030" y="3763010"/>
                    <a:pt x="2842260" y="3742690"/>
                    <a:pt x="2749550" y="3709670"/>
                  </a:cubicBezTo>
                  <a:cubicBezTo>
                    <a:pt x="2645410" y="3671570"/>
                    <a:pt x="2524760" y="3623310"/>
                    <a:pt x="2423160" y="3572510"/>
                  </a:cubicBezTo>
                  <a:cubicBezTo>
                    <a:pt x="2330450" y="3525520"/>
                    <a:pt x="2245360" y="3470910"/>
                    <a:pt x="2161540" y="3417570"/>
                  </a:cubicBezTo>
                  <a:cubicBezTo>
                    <a:pt x="2082800" y="3365500"/>
                    <a:pt x="2021840" y="3323590"/>
                    <a:pt x="1935480" y="3256280"/>
                  </a:cubicBezTo>
                  <a:cubicBezTo>
                    <a:pt x="1809750" y="3158490"/>
                    <a:pt x="1606550" y="2990850"/>
                    <a:pt x="1483360" y="2872740"/>
                  </a:cubicBezTo>
                  <a:cubicBezTo>
                    <a:pt x="1388110" y="2781300"/>
                    <a:pt x="1319530" y="2705100"/>
                    <a:pt x="1247140" y="2614930"/>
                  </a:cubicBezTo>
                  <a:cubicBezTo>
                    <a:pt x="1176020" y="2527300"/>
                    <a:pt x="1109980" y="2430780"/>
                    <a:pt x="1052830" y="2341880"/>
                  </a:cubicBezTo>
                  <a:cubicBezTo>
                    <a:pt x="1002030" y="2261870"/>
                    <a:pt x="957580" y="2184400"/>
                    <a:pt x="915670" y="2105660"/>
                  </a:cubicBezTo>
                  <a:cubicBezTo>
                    <a:pt x="876300" y="2028190"/>
                    <a:pt x="840740" y="1955800"/>
                    <a:pt x="807720" y="1875790"/>
                  </a:cubicBezTo>
                  <a:cubicBezTo>
                    <a:pt x="772160" y="1790700"/>
                    <a:pt x="736600" y="1697990"/>
                    <a:pt x="709930" y="1610360"/>
                  </a:cubicBezTo>
                  <a:cubicBezTo>
                    <a:pt x="683260" y="1525270"/>
                    <a:pt x="665480" y="1456690"/>
                    <a:pt x="645160" y="1356360"/>
                  </a:cubicBezTo>
                  <a:cubicBezTo>
                    <a:pt x="615950" y="1212850"/>
                    <a:pt x="580390" y="977900"/>
                    <a:pt x="562610" y="826770"/>
                  </a:cubicBezTo>
                  <a:cubicBezTo>
                    <a:pt x="548640" y="713740"/>
                    <a:pt x="492760" y="575310"/>
                    <a:pt x="537210" y="532130"/>
                  </a:cubicBezTo>
                  <a:cubicBezTo>
                    <a:pt x="577850" y="490220"/>
                    <a:pt x="722630" y="574040"/>
                    <a:pt x="803910" y="556260"/>
                  </a:cubicBezTo>
                  <a:cubicBezTo>
                    <a:pt x="881380" y="538480"/>
                    <a:pt x="995680" y="412750"/>
                    <a:pt x="1018540" y="431800"/>
                  </a:cubicBezTo>
                  <a:cubicBezTo>
                    <a:pt x="1041400" y="450850"/>
                    <a:pt x="984250" y="590550"/>
                    <a:pt x="934720" y="675640"/>
                  </a:cubicBezTo>
                  <a:cubicBezTo>
                    <a:pt x="864870" y="795020"/>
                    <a:pt x="741680" y="989330"/>
                    <a:pt x="599440" y="1055370"/>
                  </a:cubicBezTo>
                  <a:cubicBezTo>
                    <a:pt x="450850" y="1122680"/>
                    <a:pt x="120650" y="1140460"/>
                    <a:pt x="52070" y="1062990"/>
                  </a:cubicBezTo>
                  <a:cubicBezTo>
                    <a:pt x="0" y="1005840"/>
                    <a:pt x="53340" y="844550"/>
                    <a:pt x="87630" y="754380"/>
                  </a:cubicBezTo>
                  <a:cubicBezTo>
                    <a:pt x="119380" y="673100"/>
                    <a:pt x="170180" y="617220"/>
                    <a:pt x="238760" y="541020"/>
                  </a:cubicBezTo>
                  <a:cubicBezTo>
                    <a:pt x="339090" y="430530"/>
                    <a:pt x="533400" y="270510"/>
                    <a:pt x="659130" y="181610"/>
                  </a:cubicBezTo>
                  <a:cubicBezTo>
                    <a:pt x="749300" y="118110"/>
                    <a:pt x="824230" y="33020"/>
                    <a:pt x="908050" y="39370"/>
                  </a:cubicBezTo>
                  <a:cubicBezTo>
                    <a:pt x="1003300" y="45720"/>
                    <a:pt x="1131570" y="179070"/>
                    <a:pt x="1198880" y="265430"/>
                  </a:cubicBezTo>
                  <a:cubicBezTo>
                    <a:pt x="1256030" y="337820"/>
                    <a:pt x="1248410" y="427990"/>
                    <a:pt x="1305560" y="505460"/>
                  </a:cubicBezTo>
                  <a:cubicBezTo>
                    <a:pt x="1379220" y="605790"/>
                    <a:pt x="1576070" y="722630"/>
                    <a:pt x="1634490" y="793750"/>
                  </a:cubicBezTo>
                  <a:cubicBezTo>
                    <a:pt x="1662430" y="828040"/>
                    <a:pt x="1671320" y="848360"/>
                    <a:pt x="1682750" y="878840"/>
                  </a:cubicBezTo>
                  <a:cubicBezTo>
                    <a:pt x="1692910" y="908050"/>
                    <a:pt x="1700530" y="941070"/>
                    <a:pt x="1700530" y="974090"/>
                  </a:cubicBezTo>
                  <a:cubicBezTo>
                    <a:pt x="1701800" y="1005840"/>
                    <a:pt x="1696720" y="1038860"/>
                    <a:pt x="1687830" y="1069340"/>
                  </a:cubicBezTo>
                  <a:cubicBezTo>
                    <a:pt x="1678940" y="1099820"/>
                    <a:pt x="1663700" y="1130300"/>
                    <a:pt x="1644650" y="1156970"/>
                  </a:cubicBezTo>
                  <a:cubicBezTo>
                    <a:pt x="1626870" y="1182370"/>
                    <a:pt x="1602740" y="1206500"/>
                    <a:pt x="1577340" y="1225550"/>
                  </a:cubicBezTo>
                  <a:cubicBezTo>
                    <a:pt x="1550670" y="1243330"/>
                    <a:pt x="1520190" y="1258570"/>
                    <a:pt x="1489710" y="1268730"/>
                  </a:cubicBezTo>
                  <a:cubicBezTo>
                    <a:pt x="1459230" y="1277620"/>
                    <a:pt x="1426210" y="1282700"/>
                    <a:pt x="1394460" y="1281430"/>
                  </a:cubicBezTo>
                  <a:cubicBezTo>
                    <a:pt x="1362710" y="1280160"/>
                    <a:pt x="1328420" y="1273810"/>
                    <a:pt x="1299210" y="1263650"/>
                  </a:cubicBezTo>
                  <a:cubicBezTo>
                    <a:pt x="1268730" y="1252220"/>
                    <a:pt x="1239520" y="1235710"/>
                    <a:pt x="1214120" y="1215390"/>
                  </a:cubicBezTo>
                  <a:cubicBezTo>
                    <a:pt x="1189990" y="1196340"/>
                    <a:pt x="1167130" y="1170940"/>
                    <a:pt x="1149350" y="1144270"/>
                  </a:cubicBezTo>
                  <a:cubicBezTo>
                    <a:pt x="1132840" y="1117600"/>
                    <a:pt x="1118870" y="1085850"/>
                    <a:pt x="1111250" y="1055370"/>
                  </a:cubicBezTo>
                  <a:cubicBezTo>
                    <a:pt x="1103630" y="1023620"/>
                    <a:pt x="1101090" y="990600"/>
                    <a:pt x="1103630" y="958850"/>
                  </a:cubicBezTo>
                  <a:cubicBezTo>
                    <a:pt x="1106170" y="927100"/>
                    <a:pt x="1113790" y="894080"/>
                    <a:pt x="1126490" y="864870"/>
                  </a:cubicBezTo>
                  <a:cubicBezTo>
                    <a:pt x="1139190" y="835660"/>
                    <a:pt x="1156970" y="806450"/>
                    <a:pt x="1178560" y="782320"/>
                  </a:cubicBezTo>
                  <a:cubicBezTo>
                    <a:pt x="1200150" y="759460"/>
                    <a:pt x="1225550" y="737870"/>
                    <a:pt x="1253490" y="721360"/>
                  </a:cubicBezTo>
                  <a:cubicBezTo>
                    <a:pt x="1281430" y="706120"/>
                    <a:pt x="1313180" y="694690"/>
                    <a:pt x="1344930" y="688340"/>
                  </a:cubicBezTo>
                  <a:cubicBezTo>
                    <a:pt x="1375410" y="681990"/>
                    <a:pt x="1409700" y="680720"/>
                    <a:pt x="1441450" y="685800"/>
                  </a:cubicBezTo>
                  <a:cubicBezTo>
                    <a:pt x="1473200" y="689610"/>
                    <a:pt x="1504950" y="699770"/>
                    <a:pt x="1534160" y="713740"/>
                  </a:cubicBezTo>
                  <a:cubicBezTo>
                    <a:pt x="1562100" y="727710"/>
                    <a:pt x="1590040" y="748030"/>
                    <a:pt x="1612900" y="769620"/>
                  </a:cubicBezTo>
                  <a:cubicBezTo>
                    <a:pt x="1635760" y="792480"/>
                    <a:pt x="1654810" y="820420"/>
                    <a:pt x="1670050" y="848360"/>
                  </a:cubicBezTo>
                  <a:cubicBezTo>
                    <a:pt x="1684020" y="877570"/>
                    <a:pt x="1694180" y="909320"/>
                    <a:pt x="1697990" y="941070"/>
                  </a:cubicBezTo>
                  <a:cubicBezTo>
                    <a:pt x="1703070" y="972820"/>
                    <a:pt x="1701800" y="1007110"/>
                    <a:pt x="1695450" y="1037590"/>
                  </a:cubicBezTo>
                  <a:cubicBezTo>
                    <a:pt x="1690370" y="1069340"/>
                    <a:pt x="1677670" y="1101090"/>
                    <a:pt x="1662430" y="1129030"/>
                  </a:cubicBezTo>
                  <a:cubicBezTo>
                    <a:pt x="1647190" y="1156970"/>
                    <a:pt x="1625600" y="1183640"/>
                    <a:pt x="1601470" y="1205230"/>
                  </a:cubicBezTo>
                  <a:cubicBezTo>
                    <a:pt x="1578610" y="1225550"/>
                    <a:pt x="1549400" y="1244600"/>
                    <a:pt x="1520190" y="1257300"/>
                  </a:cubicBezTo>
                  <a:cubicBezTo>
                    <a:pt x="1490980" y="1270000"/>
                    <a:pt x="1457960" y="1277620"/>
                    <a:pt x="1426210" y="1280160"/>
                  </a:cubicBezTo>
                  <a:cubicBezTo>
                    <a:pt x="1394460" y="1282700"/>
                    <a:pt x="1361440" y="1280160"/>
                    <a:pt x="1329690" y="1272540"/>
                  </a:cubicBezTo>
                  <a:cubicBezTo>
                    <a:pt x="1299210" y="1264920"/>
                    <a:pt x="1277620" y="1256030"/>
                    <a:pt x="1240790" y="1234440"/>
                  </a:cubicBezTo>
                  <a:cubicBezTo>
                    <a:pt x="1172210" y="1196340"/>
                    <a:pt x="1038860" y="1108710"/>
                    <a:pt x="961390" y="1032510"/>
                  </a:cubicBezTo>
                  <a:cubicBezTo>
                    <a:pt x="891540" y="963930"/>
                    <a:pt x="830580" y="887730"/>
                    <a:pt x="789940" y="803910"/>
                  </a:cubicBezTo>
                  <a:cubicBezTo>
                    <a:pt x="749300" y="718820"/>
                    <a:pt x="681990" y="557530"/>
                    <a:pt x="716280" y="525780"/>
                  </a:cubicBezTo>
                  <a:cubicBezTo>
                    <a:pt x="753110" y="490220"/>
                    <a:pt x="1029970" y="584200"/>
                    <a:pt x="1038860" y="633730"/>
                  </a:cubicBezTo>
                  <a:cubicBezTo>
                    <a:pt x="1047750" y="678180"/>
                    <a:pt x="909320" y="758190"/>
                    <a:pt x="831850" y="798830"/>
                  </a:cubicBezTo>
                  <a:cubicBezTo>
                    <a:pt x="754380" y="839470"/>
                    <a:pt x="678180" y="864870"/>
                    <a:pt x="576580" y="876300"/>
                  </a:cubicBezTo>
                  <a:cubicBezTo>
                    <a:pt x="434340" y="891540"/>
                    <a:pt x="88900" y="900430"/>
                    <a:pt x="57150" y="834390"/>
                  </a:cubicBezTo>
                  <a:cubicBezTo>
                    <a:pt x="34290" y="787400"/>
                    <a:pt x="152400" y="680720"/>
                    <a:pt x="209550" y="610870"/>
                  </a:cubicBezTo>
                  <a:cubicBezTo>
                    <a:pt x="265430" y="541020"/>
                    <a:pt x="346710" y="488950"/>
                    <a:pt x="396240" y="416560"/>
                  </a:cubicBezTo>
                  <a:cubicBezTo>
                    <a:pt x="444500" y="346710"/>
                    <a:pt x="448310" y="252730"/>
                    <a:pt x="504190" y="186690"/>
                  </a:cubicBezTo>
                  <a:cubicBezTo>
                    <a:pt x="563880" y="115570"/>
                    <a:pt x="668020" y="24130"/>
                    <a:pt x="754380" y="11430"/>
                  </a:cubicBezTo>
                  <a:cubicBezTo>
                    <a:pt x="835660" y="0"/>
                    <a:pt x="949960" y="39370"/>
                    <a:pt x="1007110" y="97790"/>
                  </a:cubicBezTo>
                  <a:cubicBezTo>
                    <a:pt x="1068070" y="160020"/>
                    <a:pt x="1082040" y="288290"/>
                    <a:pt x="1098550" y="382270"/>
                  </a:cubicBezTo>
                  <a:cubicBezTo>
                    <a:pt x="1115060" y="473710"/>
                    <a:pt x="1099820" y="558800"/>
                    <a:pt x="1108710" y="654050"/>
                  </a:cubicBezTo>
                  <a:cubicBezTo>
                    <a:pt x="1117600" y="760730"/>
                    <a:pt x="1135380" y="877570"/>
                    <a:pt x="1153160" y="990600"/>
                  </a:cubicBezTo>
                  <a:cubicBezTo>
                    <a:pt x="1172210" y="1107440"/>
                    <a:pt x="1195070" y="1238250"/>
                    <a:pt x="1221740" y="1343660"/>
                  </a:cubicBezTo>
                  <a:cubicBezTo>
                    <a:pt x="1243330" y="1431290"/>
                    <a:pt x="1264920" y="1502410"/>
                    <a:pt x="1295400" y="1582420"/>
                  </a:cubicBezTo>
                  <a:cubicBezTo>
                    <a:pt x="1327150" y="1666240"/>
                    <a:pt x="1363980" y="1751330"/>
                    <a:pt x="1408430" y="1836420"/>
                  </a:cubicBezTo>
                  <a:cubicBezTo>
                    <a:pt x="1454150" y="1927860"/>
                    <a:pt x="1510030" y="2025650"/>
                    <a:pt x="1567180" y="2110740"/>
                  </a:cubicBezTo>
                  <a:cubicBezTo>
                    <a:pt x="1619250" y="2190750"/>
                    <a:pt x="1675130" y="2265680"/>
                    <a:pt x="1733550" y="2334260"/>
                  </a:cubicBezTo>
                  <a:cubicBezTo>
                    <a:pt x="1790700" y="2400300"/>
                    <a:pt x="1838960" y="2446020"/>
                    <a:pt x="1912620" y="2515870"/>
                  </a:cubicBezTo>
                  <a:cubicBezTo>
                    <a:pt x="2020570" y="2616200"/>
                    <a:pt x="2202180" y="2777490"/>
                    <a:pt x="2326640" y="2874010"/>
                  </a:cubicBezTo>
                  <a:cubicBezTo>
                    <a:pt x="2423160" y="2947670"/>
                    <a:pt x="2504440" y="3004820"/>
                    <a:pt x="2592070" y="3055620"/>
                  </a:cubicBezTo>
                  <a:cubicBezTo>
                    <a:pt x="2669540" y="3101340"/>
                    <a:pt x="2735580" y="3135630"/>
                    <a:pt x="2820670" y="3172460"/>
                  </a:cubicBezTo>
                  <a:cubicBezTo>
                    <a:pt x="2919730" y="3214370"/>
                    <a:pt x="3025140" y="3251200"/>
                    <a:pt x="3152140" y="3289300"/>
                  </a:cubicBezTo>
                  <a:cubicBezTo>
                    <a:pt x="3319780" y="3338830"/>
                    <a:pt x="3577590" y="3402330"/>
                    <a:pt x="3740150" y="3431540"/>
                  </a:cubicBezTo>
                  <a:cubicBezTo>
                    <a:pt x="3854450" y="3453130"/>
                    <a:pt x="3917950" y="3463290"/>
                    <a:pt x="4036060" y="3469640"/>
                  </a:cubicBezTo>
                  <a:cubicBezTo>
                    <a:pt x="4208780" y="3479800"/>
                    <a:pt x="4549140" y="3450590"/>
                    <a:pt x="4677410" y="3464560"/>
                  </a:cubicBezTo>
                  <a:cubicBezTo>
                    <a:pt x="4732020" y="3470910"/>
                    <a:pt x="4765040" y="3479800"/>
                    <a:pt x="4795520" y="3492500"/>
                  </a:cubicBezTo>
                  <a:cubicBezTo>
                    <a:pt x="4817110" y="3501390"/>
                    <a:pt x="4828540" y="3510280"/>
                    <a:pt x="4846320" y="3526790"/>
                  </a:cubicBezTo>
                  <a:cubicBezTo>
                    <a:pt x="4869180" y="3549650"/>
                    <a:pt x="4902200" y="3589020"/>
                    <a:pt x="4916170" y="3625850"/>
                  </a:cubicBezTo>
                  <a:cubicBezTo>
                    <a:pt x="4930140" y="3662680"/>
                    <a:pt x="4933950" y="3713480"/>
                    <a:pt x="4932680" y="3746500"/>
                  </a:cubicBezTo>
                  <a:cubicBezTo>
                    <a:pt x="4931410" y="3769360"/>
                    <a:pt x="4927600" y="3784600"/>
                    <a:pt x="4918710" y="3806190"/>
                  </a:cubicBezTo>
                  <a:cubicBezTo>
                    <a:pt x="4904740" y="3835400"/>
                    <a:pt x="4879340" y="3879850"/>
                    <a:pt x="4851400" y="3906520"/>
                  </a:cubicBezTo>
                  <a:cubicBezTo>
                    <a:pt x="4822190" y="3933190"/>
                    <a:pt x="4775200" y="3953510"/>
                    <a:pt x="4743450" y="3963670"/>
                  </a:cubicBezTo>
                  <a:cubicBezTo>
                    <a:pt x="4721860" y="3971290"/>
                    <a:pt x="4683760" y="3972560"/>
                    <a:pt x="4683760" y="3972560"/>
                  </a:cubicBezTo>
                </a:path>
              </a:pathLst>
            </a:custGeom>
            <a:solidFill>
              <a:srgbClr val="002957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2546985" y="822960"/>
            <a:ext cx="3668078" cy="3301365"/>
            <a:chOff x="0" y="0"/>
            <a:chExt cx="4890770" cy="440182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50800" y="50800"/>
              <a:ext cx="4820920" cy="4305300"/>
            </a:xfrm>
            <a:custGeom>
              <a:avLst/>
              <a:gdLst/>
              <a:ahLst/>
              <a:cxnLst/>
              <a:rect r="r" b="b" t="t" l="l"/>
              <a:pathLst>
                <a:path h="4305300" w="4820920">
                  <a:moveTo>
                    <a:pt x="0" y="4046220"/>
                  </a:moveTo>
                  <a:cubicBezTo>
                    <a:pt x="6350" y="3742690"/>
                    <a:pt x="15240" y="3619500"/>
                    <a:pt x="40640" y="3517900"/>
                  </a:cubicBezTo>
                  <a:cubicBezTo>
                    <a:pt x="64770" y="3422650"/>
                    <a:pt x="93980" y="3357880"/>
                    <a:pt x="144780" y="3247390"/>
                  </a:cubicBezTo>
                  <a:cubicBezTo>
                    <a:pt x="233680" y="3056890"/>
                    <a:pt x="426720" y="2715260"/>
                    <a:pt x="558800" y="2491740"/>
                  </a:cubicBezTo>
                  <a:cubicBezTo>
                    <a:pt x="668020" y="2307590"/>
                    <a:pt x="768350" y="2139950"/>
                    <a:pt x="876300" y="1997710"/>
                  </a:cubicBezTo>
                  <a:cubicBezTo>
                    <a:pt x="967740" y="1878330"/>
                    <a:pt x="1060450" y="1783080"/>
                    <a:pt x="1155700" y="1686560"/>
                  </a:cubicBezTo>
                  <a:cubicBezTo>
                    <a:pt x="1244600" y="1596390"/>
                    <a:pt x="1337310" y="1512570"/>
                    <a:pt x="1427480" y="1436370"/>
                  </a:cubicBezTo>
                  <a:cubicBezTo>
                    <a:pt x="1511300" y="1366520"/>
                    <a:pt x="1593850" y="1303020"/>
                    <a:pt x="1675130" y="1245870"/>
                  </a:cubicBezTo>
                  <a:cubicBezTo>
                    <a:pt x="1748790" y="1193800"/>
                    <a:pt x="1813560" y="1153160"/>
                    <a:pt x="1893570" y="1106170"/>
                  </a:cubicBezTo>
                  <a:cubicBezTo>
                    <a:pt x="1986280" y="1052830"/>
                    <a:pt x="2104390" y="990600"/>
                    <a:pt x="2200910" y="946150"/>
                  </a:cubicBezTo>
                  <a:cubicBezTo>
                    <a:pt x="2283460" y="908050"/>
                    <a:pt x="2348230" y="881380"/>
                    <a:pt x="2433320" y="850900"/>
                  </a:cubicBezTo>
                  <a:cubicBezTo>
                    <a:pt x="2532380" y="816610"/>
                    <a:pt x="2647950" y="781050"/>
                    <a:pt x="2759710" y="750570"/>
                  </a:cubicBezTo>
                  <a:cubicBezTo>
                    <a:pt x="2876550" y="720090"/>
                    <a:pt x="2987040" y="695960"/>
                    <a:pt x="3121660" y="669290"/>
                  </a:cubicBezTo>
                  <a:cubicBezTo>
                    <a:pt x="3293110" y="633730"/>
                    <a:pt x="3510280" y="585470"/>
                    <a:pt x="3702050" y="565150"/>
                  </a:cubicBezTo>
                  <a:cubicBezTo>
                    <a:pt x="3890010" y="543560"/>
                    <a:pt x="4215130" y="471170"/>
                    <a:pt x="4262120" y="542290"/>
                  </a:cubicBezTo>
                  <a:cubicBezTo>
                    <a:pt x="4298950" y="599440"/>
                    <a:pt x="4193540" y="839470"/>
                    <a:pt x="4108450" y="863600"/>
                  </a:cubicBezTo>
                  <a:cubicBezTo>
                    <a:pt x="3999230" y="895350"/>
                    <a:pt x="3731260" y="681990"/>
                    <a:pt x="3613150" y="546100"/>
                  </a:cubicBezTo>
                  <a:cubicBezTo>
                    <a:pt x="3505200" y="421640"/>
                    <a:pt x="3371850" y="185420"/>
                    <a:pt x="3408680" y="96520"/>
                  </a:cubicBezTo>
                  <a:cubicBezTo>
                    <a:pt x="3435350" y="31750"/>
                    <a:pt x="3573780" y="1270"/>
                    <a:pt x="3658870" y="0"/>
                  </a:cubicBezTo>
                  <a:cubicBezTo>
                    <a:pt x="3750310" y="0"/>
                    <a:pt x="3843020" y="45720"/>
                    <a:pt x="3939540" y="102870"/>
                  </a:cubicBezTo>
                  <a:cubicBezTo>
                    <a:pt x="4067810" y="179070"/>
                    <a:pt x="4227830" y="364490"/>
                    <a:pt x="4342130" y="452120"/>
                  </a:cubicBezTo>
                  <a:cubicBezTo>
                    <a:pt x="4420870" y="511810"/>
                    <a:pt x="4479290" y="534670"/>
                    <a:pt x="4547870" y="591820"/>
                  </a:cubicBezTo>
                  <a:cubicBezTo>
                    <a:pt x="4627880" y="656590"/>
                    <a:pt x="4752340" y="737870"/>
                    <a:pt x="4789170" y="826770"/>
                  </a:cubicBezTo>
                  <a:cubicBezTo>
                    <a:pt x="4820920" y="902970"/>
                    <a:pt x="4814570" y="1007110"/>
                    <a:pt x="4785360" y="1082040"/>
                  </a:cubicBezTo>
                  <a:cubicBezTo>
                    <a:pt x="4754880" y="1158240"/>
                    <a:pt x="4685030" y="1206500"/>
                    <a:pt x="4608830" y="1280160"/>
                  </a:cubicBezTo>
                  <a:cubicBezTo>
                    <a:pt x="4494530" y="1390650"/>
                    <a:pt x="4262120" y="1559560"/>
                    <a:pt x="4149090" y="1662430"/>
                  </a:cubicBezTo>
                  <a:cubicBezTo>
                    <a:pt x="4079240" y="1728470"/>
                    <a:pt x="4038600" y="1788160"/>
                    <a:pt x="3985260" y="1830070"/>
                  </a:cubicBezTo>
                  <a:cubicBezTo>
                    <a:pt x="3944620" y="1863090"/>
                    <a:pt x="3901440" y="1891030"/>
                    <a:pt x="3865880" y="1906270"/>
                  </a:cubicBezTo>
                  <a:cubicBezTo>
                    <a:pt x="3840480" y="1916430"/>
                    <a:pt x="3822700" y="1920240"/>
                    <a:pt x="3796030" y="1920240"/>
                  </a:cubicBezTo>
                  <a:cubicBezTo>
                    <a:pt x="3756660" y="1921510"/>
                    <a:pt x="3691890" y="1910080"/>
                    <a:pt x="3656330" y="1897380"/>
                  </a:cubicBezTo>
                  <a:cubicBezTo>
                    <a:pt x="3630930" y="1888490"/>
                    <a:pt x="3615690" y="1879600"/>
                    <a:pt x="3594100" y="1861820"/>
                  </a:cubicBezTo>
                  <a:cubicBezTo>
                    <a:pt x="3564890" y="1836420"/>
                    <a:pt x="3522980" y="1785620"/>
                    <a:pt x="3505200" y="1752600"/>
                  </a:cubicBezTo>
                  <a:cubicBezTo>
                    <a:pt x="3491230" y="1728470"/>
                    <a:pt x="3486150" y="1711960"/>
                    <a:pt x="3482340" y="1684020"/>
                  </a:cubicBezTo>
                  <a:cubicBezTo>
                    <a:pt x="3477260" y="1645920"/>
                    <a:pt x="3479800" y="1579880"/>
                    <a:pt x="3488690" y="1543050"/>
                  </a:cubicBezTo>
                  <a:cubicBezTo>
                    <a:pt x="3493770" y="1516380"/>
                    <a:pt x="3512820" y="1475740"/>
                    <a:pt x="3516630" y="1477010"/>
                  </a:cubicBezTo>
                  <a:cubicBezTo>
                    <a:pt x="3521710" y="1478280"/>
                    <a:pt x="3486150" y="1676400"/>
                    <a:pt x="3481070" y="1676400"/>
                  </a:cubicBezTo>
                  <a:cubicBezTo>
                    <a:pt x="3477260" y="1676400"/>
                    <a:pt x="3474720" y="1611630"/>
                    <a:pt x="3479800" y="1581150"/>
                  </a:cubicBezTo>
                  <a:cubicBezTo>
                    <a:pt x="3484880" y="1549400"/>
                    <a:pt x="3495040" y="1517650"/>
                    <a:pt x="3509010" y="1489710"/>
                  </a:cubicBezTo>
                  <a:cubicBezTo>
                    <a:pt x="3524250" y="1461770"/>
                    <a:pt x="3543300" y="1435100"/>
                    <a:pt x="3566160" y="1413510"/>
                  </a:cubicBezTo>
                  <a:cubicBezTo>
                    <a:pt x="3589020" y="1390650"/>
                    <a:pt x="3616960" y="1371600"/>
                    <a:pt x="3644900" y="1358900"/>
                  </a:cubicBezTo>
                  <a:cubicBezTo>
                    <a:pt x="3672840" y="1344930"/>
                    <a:pt x="3705860" y="1334770"/>
                    <a:pt x="3736340" y="1332230"/>
                  </a:cubicBezTo>
                  <a:cubicBezTo>
                    <a:pt x="3768090" y="1328420"/>
                    <a:pt x="3801110" y="1329690"/>
                    <a:pt x="3832860" y="1336040"/>
                  </a:cubicBezTo>
                  <a:cubicBezTo>
                    <a:pt x="3863340" y="1342390"/>
                    <a:pt x="3895090" y="1353820"/>
                    <a:pt x="3921760" y="1370330"/>
                  </a:cubicBezTo>
                  <a:cubicBezTo>
                    <a:pt x="3948430" y="1385570"/>
                    <a:pt x="3975100" y="1407160"/>
                    <a:pt x="3995420" y="1431290"/>
                  </a:cubicBezTo>
                  <a:cubicBezTo>
                    <a:pt x="4015740" y="1455420"/>
                    <a:pt x="4033520" y="1483360"/>
                    <a:pt x="4046220" y="1512570"/>
                  </a:cubicBezTo>
                  <a:cubicBezTo>
                    <a:pt x="4057650" y="1541780"/>
                    <a:pt x="4065270" y="1574800"/>
                    <a:pt x="4067810" y="1605280"/>
                  </a:cubicBezTo>
                  <a:cubicBezTo>
                    <a:pt x="4069080" y="1637030"/>
                    <a:pt x="4066540" y="1671320"/>
                    <a:pt x="4057650" y="1701800"/>
                  </a:cubicBezTo>
                  <a:cubicBezTo>
                    <a:pt x="4050030" y="1731010"/>
                    <a:pt x="4036060" y="1762760"/>
                    <a:pt x="4019550" y="1788160"/>
                  </a:cubicBezTo>
                  <a:cubicBezTo>
                    <a:pt x="4001770" y="1814830"/>
                    <a:pt x="3978910" y="1838960"/>
                    <a:pt x="3953510" y="1859280"/>
                  </a:cubicBezTo>
                  <a:cubicBezTo>
                    <a:pt x="3929380" y="1878330"/>
                    <a:pt x="3900170" y="1893570"/>
                    <a:pt x="3869690" y="1905000"/>
                  </a:cubicBezTo>
                  <a:cubicBezTo>
                    <a:pt x="3840480" y="1915160"/>
                    <a:pt x="3807460" y="1920240"/>
                    <a:pt x="3775710" y="1921510"/>
                  </a:cubicBezTo>
                  <a:cubicBezTo>
                    <a:pt x="3743960" y="1921510"/>
                    <a:pt x="3710940" y="1916430"/>
                    <a:pt x="3680460" y="1906270"/>
                  </a:cubicBezTo>
                  <a:cubicBezTo>
                    <a:pt x="3651250" y="1897380"/>
                    <a:pt x="3620770" y="1882140"/>
                    <a:pt x="3595370" y="1863090"/>
                  </a:cubicBezTo>
                  <a:cubicBezTo>
                    <a:pt x="3569970" y="1844040"/>
                    <a:pt x="3547110" y="1819910"/>
                    <a:pt x="3529330" y="1794510"/>
                  </a:cubicBezTo>
                  <a:cubicBezTo>
                    <a:pt x="3511550" y="1767840"/>
                    <a:pt x="3496310" y="1737360"/>
                    <a:pt x="3488690" y="1708150"/>
                  </a:cubicBezTo>
                  <a:cubicBezTo>
                    <a:pt x="3479800" y="1677670"/>
                    <a:pt x="3474720" y="1644650"/>
                    <a:pt x="3477260" y="1612900"/>
                  </a:cubicBezTo>
                  <a:cubicBezTo>
                    <a:pt x="3478530" y="1581150"/>
                    <a:pt x="3484880" y="1548130"/>
                    <a:pt x="3496310" y="1518920"/>
                  </a:cubicBezTo>
                  <a:cubicBezTo>
                    <a:pt x="3507740" y="1489710"/>
                    <a:pt x="3524250" y="1460500"/>
                    <a:pt x="3544570" y="1436370"/>
                  </a:cubicBezTo>
                  <a:cubicBezTo>
                    <a:pt x="3564890" y="1412240"/>
                    <a:pt x="3590290" y="1390650"/>
                    <a:pt x="3616960" y="1374140"/>
                  </a:cubicBezTo>
                  <a:cubicBezTo>
                    <a:pt x="3643630" y="1357630"/>
                    <a:pt x="3674110" y="1343660"/>
                    <a:pt x="3705860" y="1337310"/>
                  </a:cubicBezTo>
                  <a:cubicBezTo>
                    <a:pt x="3736340" y="1329690"/>
                    <a:pt x="3769360" y="1328420"/>
                    <a:pt x="3801110" y="1330960"/>
                  </a:cubicBezTo>
                  <a:cubicBezTo>
                    <a:pt x="3831590" y="1333500"/>
                    <a:pt x="3864610" y="1342390"/>
                    <a:pt x="3893820" y="1355090"/>
                  </a:cubicBezTo>
                  <a:cubicBezTo>
                    <a:pt x="3921760" y="1367790"/>
                    <a:pt x="3949700" y="1386840"/>
                    <a:pt x="3972560" y="1408430"/>
                  </a:cubicBezTo>
                  <a:cubicBezTo>
                    <a:pt x="3996690" y="1430020"/>
                    <a:pt x="4019550" y="1447800"/>
                    <a:pt x="4032250" y="1483360"/>
                  </a:cubicBezTo>
                  <a:cubicBezTo>
                    <a:pt x="4052570" y="1546860"/>
                    <a:pt x="4047490" y="1715770"/>
                    <a:pt x="4028440" y="1772920"/>
                  </a:cubicBezTo>
                  <a:cubicBezTo>
                    <a:pt x="4018280" y="1802130"/>
                    <a:pt x="4005580" y="1812290"/>
                    <a:pt x="3985260" y="1830070"/>
                  </a:cubicBezTo>
                  <a:cubicBezTo>
                    <a:pt x="3957320" y="1856740"/>
                    <a:pt x="3909060" y="1891030"/>
                    <a:pt x="3865880" y="1906270"/>
                  </a:cubicBezTo>
                  <a:cubicBezTo>
                    <a:pt x="3822700" y="1920240"/>
                    <a:pt x="3769360" y="1924050"/>
                    <a:pt x="3724910" y="1917700"/>
                  </a:cubicBezTo>
                  <a:cubicBezTo>
                    <a:pt x="3679190" y="1910080"/>
                    <a:pt x="3627120" y="1883410"/>
                    <a:pt x="3594100" y="1861820"/>
                  </a:cubicBezTo>
                  <a:cubicBezTo>
                    <a:pt x="3571240" y="1846580"/>
                    <a:pt x="3558540" y="1833880"/>
                    <a:pt x="3543300" y="1812290"/>
                  </a:cubicBezTo>
                  <a:cubicBezTo>
                    <a:pt x="3520440" y="1780540"/>
                    <a:pt x="3491230" y="1729740"/>
                    <a:pt x="3482340" y="1684020"/>
                  </a:cubicBezTo>
                  <a:cubicBezTo>
                    <a:pt x="3473450" y="1639570"/>
                    <a:pt x="3479800" y="1579880"/>
                    <a:pt x="3488690" y="1543050"/>
                  </a:cubicBezTo>
                  <a:cubicBezTo>
                    <a:pt x="3493770" y="1516380"/>
                    <a:pt x="3497580" y="1504950"/>
                    <a:pt x="3516630" y="1477010"/>
                  </a:cubicBezTo>
                  <a:cubicBezTo>
                    <a:pt x="3563620" y="1405890"/>
                    <a:pt x="3723640" y="1254760"/>
                    <a:pt x="3844290" y="1146810"/>
                  </a:cubicBezTo>
                  <a:cubicBezTo>
                    <a:pt x="3973830" y="1029970"/>
                    <a:pt x="4229100" y="777240"/>
                    <a:pt x="4273550" y="803910"/>
                  </a:cubicBezTo>
                  <a:cubicBezTo>
                    <a:pt x="4304030" y="822960"/>
                    <a:pt x="4264660" y="1055370"/>
                    <a:pt x="4217670" y="1073150"/>
                  </a:cubicBezTo>
                  <a:cubicBezTo>
                    <a:pt x="4171950" y="1092200"/>
                    <a:pt x="4066540" y="974090"/>
                    <a:pt x="3996690" y="920750"/>
                  </a:cubicBezTo>
                  <a:cubicBezTo>
                    <a:pt x="3928110" y="868680"/>
                    <a:pt x="3859530" y="825500"/>
                    <a:pt x="3802380" y="759460"/>
                  </a:cubicBezTo>
                  <a:cubicBezTo>
                    <a:pt x="3738880" y="685800"/>
                    <a:pt x="3619500" y="549910"/>
                    <a:pt x="3641090" y="488950"/>
                  </a:cubicBezTo>
                  <a:cubicBezTo>
                    <a:pt x="3660140" y="433070"/>
                    <a:pt x="3844290" y="459740"/>
                    <a:pt x="3888740" y="396240"/>
                  </a:cubicBezTo>
                  <a:cubicBezTo>
                    <a:pt x="3940810" y="322580"/>
                    <a:pt x="3843020" y="69850"/>
                    <a:pt x="3891280" y="43180"/>
                  </a:cubicBezTo>
                  <a:cubicBezTo>
                    <a:pt x="3931920" y="19050"/>
                    <a:pt x="4047490" y="125730"/>
                    <a:pt x="4118610" y="176530"/>
                  </a:cubicBezTo>
                  <a:cubicBezTo>
                    <a:pt x="4189730" y="228600"/>
                    <a:pt x="4257040" y="292100"/>
                    <a:pt x="4319270" y="354330"/>
                  </a:cubicBezTo>
                  <a:cubicBezTo>
                    <a:pt x="4378960" y="414020"/>
                    <a:pt x="4438650" y="474980"/>
                    <a:pt x="4483100" y="543560"/>
                  </a:cubicBezTo>
                  <a:cubicBezTo>
                    <a:pt x="4526280" y="613410"/>
                    <a:pt x="4597400" y="692150"/>
                    <a:pt x="4583430" y="770890"/>
                  </a:cubicBezTo>
                  <a:cubicBezTo>
                    <a:pt x="4564380" y="877570"/>
                    <a:pt x="4373880" y="1059180"/>
                    <a:pt x="4262120" y="1107440"/>
                  </a:cubicBezTo>
                  <a:cubicBezTo>
                    <a:pt x="4178300" y="1143000"/>
                    <a:pt x="4090670" y="1102360"/>
                    <a:pt x="4001770" y="1106170"/>
                  </a:cubicBezTo>
                  <a:cubicBezTo>
                    <a:pt x="3907790" y="1108710"/>
                    <a:pt x="3826510" y="1111250"/>
                    <a:pt x="3713480" y="1125220"/>
                  </a:cubicBezTo>
                  <a:cubicBezTo>
                    <a:pt x="3549650" y="1145540"/>
                    <a:pt x="3282950" y="1198880"/>
                    <a:pt x="3116580" y="1234440"/>
                  </a:cubicBezTo>
                  <a:cubicBezTo>
                    <a:pt x="2997200" y="1259840"/>
                    <a:pt x="2908300" y="1280160"/>
                    <a:pt x="2809240" y="1308100"/>
                  </a:cubicBezTo>
                  <a:cubicBezTo>
                    <a:pt x="2713990" y="1336040"/>
                    <a:pt x="2623820" y="1362710"/>
                    <a:pt x="2532380" y="1398270"/>
                  </a:cubicBezTo>
                  <a:cubicBezTo>
                    <a:pt x="2438400" y="1435100"/>
                    <a:pt x="2344420" y="1479550"/>
                    <a:pt x="2255520" y="1526540"/>
                  </a:cubicBezTo>
                  <a:cubicBezTo>
                    <a:pt x="2165350" y="1573530"/>
                    <a:pt x="2076450" y="1625600"/>
                    <a:pt x="1995170" y="1678940"/>
                  </a:cubicBezTo>
                  <a:cubicBezTo>
                    <a:pt x="1918970" y="1731010"/>
                    <a:pt x="1854200" y="1781810"/>
                    <a:pt x="1781810" y="1841500"/>
                  </a:cubicBezTo>
                  <a:cubicBezTo>
                    <a:pt x="1703070" y="1906270"/>
                    <a:pt x="1624330" y="1974850"/>
                    <a:pt x="1544320" y="2058670"/>
                  </a:cubicBezTo>
                  <a:cubicBezTo>
                    <a:pt x="1449070" y="2159000"/>
                    <a:pt x="1333500" y="2298700"/>
                    <a:pt x="1250950" y="2409190"/>
                  </a:cubicBezTo>
                  <a:cubicBezTo>
                    <a:pt x="1182370" y="2501900"/>
                    <a:pt x="1143000" y="2567940"/>
                    <a:pt x="1076960" y="2675890"/>
                  </a:cubicBezTo>
                  <a:cubicBezTo>
                    <a:pt x="979170" y="2830830"/>
                    <a:pt x="824230" y="3096260"/>
                    <a:pt x="734060" y="3258820"/>
                  </a:cubicBezTo>
                  <a:cubicBezTo>
                    <a:pt x="670560" y="3373120"/>
                    <a:pt x="614680" y="3455670"/>
                    <a:pt x="577850" y="3556000"/>
                  </a:cubicBezTo>
                  <a:cubicBezTo>
                    <a:pt x="542290" y="3648710"/>
                    <a:pt x="523240" y="3743960"/>
                    <a:pt x="511810" y="3837940"/>
                  </a:cubicBezTo>
                  <a:cubicBezTo>
                    <a:pt x="499110" y="3928110"/>
                    <a:pt x="521970" y="4039870"/>
                    <a:pt x="504190" y="4108450"/>
                  </a:cubicBezTo>
                  <a:cubicBezTo>
                    <a:pt x="491490" y="4154170"/>
                    <a:pt x="467360" y="4189730"/>
                    <a:pt x="447040" y="4216400"/>
                  </a:cubicBezTo>
                  <a:cubicBezTo>
                    <a:pt x="431800" y="4235450"/>
                    <a:pt x="421640" y="4244340"/>
                    <a:pt x="401320" y="4257040"/>
                  </a:cubicBezTo>
                  <a:cubicBezTo>
                    <a:pt x="372110" y="4274820"/>
                    <a:pt x="325120" y="4295140"/>
                    <a:pt x="287020" y="4300220"/>
                  </a:cubicBezTo>
                  <a:cubicBezTo>
                    <a:pt x="247650" y="4305300"/>
                    <a:pt x="201930" y="4300220"/>
                    <a:pt x="165100" y="4286250"/>
                  </a:cubicBezTo>
                  <a:cubicBezTo>
                    <a:pt x="128270" y="4272280"/>
                    <a:pt x="90170" y="4245610"/>
                    <a:pt x="64770" y="4216400"/>
                  </a:cubicBezTo>
                  <a:cubicBezTo>
                    <a:pt x="38100" y="4187190"/>
                    <a:pt x="17780" y="4140200"/>
                    <a:pt x="7620" y="4108450"/>
                  </a:cubicBezTo>
                  <a:cubicBezTo>
                    <a:pt x="0" y="4085590"/>
                    <a:pt x="0" y="4046220"/>
                    <a:pt x="0" y="4046220"/>
                  </a:cubicBezTo>
                </a:path>
              </a:pathLst>
            </a:custGeom>
            <a:solidFill>
              <a:srgbClr val="002957"/>
            </a:solid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  <p:transition spd="slow">
    <p:push dir="l"/>
  </p:transition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43069" y="1909741"/>
            <a:ext cx="14401862" cy="5580722"/>
          </a:xfrm>
          <a:custGeom>
            <a:avLst/>
            <a:gdLst/>
            <a:ahLst/>
            <a:cxnLst/>
            <a:rect r="r" b="b" t="t" l="l"/>
            <a:pathLst>
              <a:path h="5580722" w="14401862">
                <a:moveTo>
                  <a:pt x="0" y="0"/>
                </a:moveTo>
                <a:lnTo>
                  <a:pt x="14401862" y="0"/>
                </a:lnTo>
                <a:lnTo>
                  <a:pt x="14401862" y="5580721"/>
                </a:lnTo>
                <a:lnTo>
                  <a:pt x="0" y="55807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10800000">
            <a:off x="16551665" y="2577699"/>
            <a:ext cx="1415269" cy="1415269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F1602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94285" y="409589"/>
            <a:ext cx="5499431" cy="9467822"/>
            <a:chOff x="0" y="0"/>
            <a:chExt cx="7332574" cy="126237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332574" cy="11691475"/>
            </a:xfrm>
            <a:custGeom>
              <a:avLst/>
              <a:gdLst/>
              <a:ahLst/>
              <a:cxnLst/>
              <a:rect r="r" b="b" t="t" l="l"/>
              <a:pathLst>
                <a:path h="11691475" w="7332574">
                  <a:moveTo>
                    <a:pt x="0" y="0"/>
                  </a:moveTo>
                  <a:lnTo>
                    <a:pt x="7332574" y="0"/>
                  </a:lnTo>
                  <a:lnTo>
                    <a:pt x="7332574" y="11691475"/>
                  </a:lnTo>
                  <a:lnTo>
                    <a:pt x="0" y="116914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-2090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11591379"/>
              <a:ext cx="7332574" cy="1032384"/>
            </a:xfrm>
            <a:custGeom>
              <a:avLst/>
              <a:gdLst/>
              <a:ahLst/>
              <a:cxnLst/>
              <a:rect r="r" b="b" t="t" l="l"/>
              <a:pathLst>
                <a:path h="1032384" w="7332574">
                  <a:moveTo>
                    <a:pt x="0" y="0"/>
                  </a:moveTo>
                  <a:lnTo>
                    <a:pt x="7332574" y="0"/>
                  </a:lnTo>
                  <a:lnTo>
                    <a:pt x="7332574" y="1032384"/>
                  </a:lnTo>
                  <a:lnTo>
                    <a:pt x="0" y="1032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269168" r="0" b="0"/>
              </a:stretch>
            </a:blipFill>
          </p:spPr>
        </p:sp>
        <p:grpSp>
          <p:nvGrpSpPr>
            <p:cNvPr name="Group 5" id="5"/>
            <p:cNvGrpSpPr/>
            <p:nvPr/>
          </p:nvGrpSpPr>
          <p:grpSpPr>
            <a:xfrm rot="0">
              <a:off x="2294103" y="2180953"/>
              <a:ext cx="4633045" cy="358680"/>
              <a:chOff x="0" y="0"/>
              <a:chExt cx="812800" cy="62925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812800" cy="62925"/>
              </a:xfrm>
              <a:custGeom>
                <a:avLst/>
                <a:gdLst/>
                <a:ahLst/>
                <a:cxnLst/>
                <a:rect r="r" b="b" t="t" l="l"/>
                <a:pathLst>
                  <a:path h="62925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62925"/>
                    </a:lnTo>
                    <a:lnTo>
                      <a:pt x="0" y="6292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0" y="-38100"/>
                <a:ext cx="812800" cy="101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00"/>
                  </a:lnSpc>
                </a:pPr>
              </a:p>
            </p:txBody>
          </p:sp>
        </p:grpSp>
      </p:grp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50278" y="1214832"/>
            <a:ext cx="11387444" cy="7857336"/>
          </a:xfrm>
          <a:custGeom>
            <a:avLst/>
            <a:gdLst/>
            <a:ahLst/>
            <a:cxnLst/>
            <a:rect r="r" b="b" t="t" l="l"/>
            <a:pathLst>
              <a:path h="7857336" w="11387444">
                <a:moveTo>
                  <a:pt x="0" y="0"/>
                </a:moveTo>
                <a:lnTo>
                  <a:pt x="11387444" y="0"/>
                </a:lnTo>
                <a:lnTo>
                  <a:pt x="11387444" y="7857336"/>
                </a:lnTo>
                <a:lnTo>
                  <a:pt x="0" y="78573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078219" y="7141029"/>
            <a:ext cx="1445648" cy="271004"/>
            <a:chOff x="0" y="0"/>
            <a:chExt cx="380747" cy="713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80747" cy="71375"/>
            </a:xfrm>
            <a:custGeom>
              <a:avLst/>
              <a:gdLst/>
              <a:ahLst/>
              <a:cxnLst/>
              <a:rect r="r" b="b" t="t" l="l"/>
              <a:pathLst>
                <a:path h="71375" w="380747">
                  <a:moveTo>
                    <a:pt x="0" y="0"/>
                  </a:moveTo>
                  <a:lnTo>
                    <a:pt x="380747" y="0"/>
                  </a:lnTo>
                  <a:lnTo>
                    <a:pt x="380747" y="71375"/>
                  </a:lnTo>
                  <a:lnTo>
                    <a:pt x="0" y="71375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80747" cy="10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253790" y="615401"/>
            <a:ext cx="11780420" cy="9056198"/>
          </a:xfrm>
          <a:custGeom>
            <a:avLst/>
            <a:gdLst/>
            <a:ahLst/>
            <a:cxnLst/>
            <a:rect r="r" b="b" t="t" l="l"/>
            <a:pathLst>
              <a:path h="9056198" w="11780420">
                <a:moveTo>
                  <a:pt x="0" y="0"/>
                </a:moveTo>
                <a:lnTo>
                  <a:pt x="11780420" y="0"/>
                </a:lnTo>
                <a:lnTo>
                  <a:pt x="11780420" y="9056198"/>
                </a:lnTo>
                <a:lnTo>
                  <a:pt x="0" y="90561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436442" y="421379"/>
            <a:ext cx="12523132" cy="9674120"/>
          </a:xfrm>
          <a:custGeom>
            <a:avLst/>
            <a:gdLst/>
            <a:ahLst/>
            <a:cxnLst/>
            <a:rect r="r" b="b" t="t" l="l"/>
            <a:pathLst>
              <a:path h="9674120" w="12523132">
                <a:moveTo>
                  <a:pt x="0" y="0"/>
                </a:moveTo>
                <a:lnTo>
                  <a:pt x="12523132" y="0"/>
                </a:lnTo>
                <a:lnTo>
                  <a:pt x="12523132" y="9674120"/>
                </a:lnTo>
                <a:lnTo>
                  <a:pt x="0" y="96741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9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103580" y="0"/>
            <a:ext cx="5184420" cy="10287000"/>
            <a:chOff x="0" y="0"/>
            <a:chExt cx="136544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65444" cy="2709333"/>
            </a:xfrm>
            <a:custGeom>
              <a:avLst/>
              <a:gdLst/>
              <a:ahLst/>
              <a:cxnLst/>
              <a:rect r="r" b="b" t="t" l="l"/>
              <a:pathLst>
                <a:path h="2709333" w="1365444">
                  <a:moveTo>
                    <a:pt x="0" y="0"/>
                  </a:moveTo>
                  <a:lnTo>
                    <a:pt x="1365444" y="0"/>
                  </a:lnTo>
                  <a:lnTo>
                    <a:pt x="136544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2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6544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true" rot="-4652211">
            <a:off x="12365310" y="-3027552"/>
            <a:ext cx="8718317" cy="7133168"/>
          </a:xfrm>
          <a:custGeom>
            <a:avLst/>
            <a:gdLst/>
            <a:ahLst/>
            <a:cxnLst/>
            <a:rect r="r" b="b" t="t" l="l"/>
            <a:pathLst>
              <a:path h="7133168" w="8718317">
                <a:moveTo>
                  <a:pt x="0" y="7133168"/>
                </a:moveTo>
                <a:lnTo>
                  <a:pt x="8718317" y="7133168"/>
                </a:lnTo>
                <a:lnTo>
                  <a:pt x="8718317" y="0"/>
                </a:lnTo>
                <a:lnTo>
                  <a:pt x="0" y="0"/>
                </a:lnTo>
                <a:lnTo>
                  <a:pt x="0" y="713316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630619">
            <a:off x="12889085" y="6498793"/>
            <a:ext cx="6703666" cy="6400975"/>
          </a:xfrm>
          <a:custGeom>
            <a:avLst/>
            <a:gdLst/>
            <a:ahLst/>
            <a:cxnLst/>
            <a:rect r="r" b="b" t="t" l="l"/>
            <a:pathLst>
              <a:path h="6400975" w="6703666">
                <a:moveTo>
                  <a:pt x="0" y="0"/>
                </a:moveTo>
                <a:lnTo>
                  <a:pt x="6703667" y="0"/>
                </a:lnTo>
                <a:lnTo>
                  <a:pt x="6703667" y="6400974"/>
                </a:lnTo>
                <a:lnTo>
                  <a:pt x="0" y="64009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6703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576121">
            <a:off x="16111958" y="3923286"/>
            <a:ext cx="6370216" cy="4386243"/>
          </a:xfrm>
          <a:custGeom>
            <a:avLst/>
            <a:gdLst/>
            <a:ahLst/>
            <a:cxnLst/>
            <a:rect r="r" b="b" t="t" l="l"/>
            <a:pathLst>
              <a:path h="4386243" w="6370216">
                <a:moveTo>
                  <a:pt x="0" y="0"/>
                </a:moveTo>
                <a:lnTo>
                  <a:pt x="6370216" y="0"/>
                </a:lnTo>
                <a:lnTo>
                  <a:pt x="6370216" y="4386243"/>
                </a:lnTo>
                <a:lnTo>
                  <a:pt x="0" y="43862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62965" r="-37146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1120698" y="-194503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3"/>
                </a:lnTo>
                <a:lnTo>
                  <a:pt x="0" y="12232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968275" y="9978872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3"/>
                </a:lnTo>
                <a:lnTo>
                  <a:pt x="0" y="12232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744156" y="2768310"/>
            <a:ext cx="3082900" cy="10115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95"/>
              </a:lnSpc>
              <a:spcBef>
                <a:spcPct val="0"/>
              </a:spcBef>
            </a:pPr>
            <a:r>
              <a:rPr lang="en-US" b="true" sz="5925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Agenda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10129" y="4072397"/>
            <a:ext cx="9266410" cy="264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3" indent="-323852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Who we are and what we do</a:t>
            </a:r>
          </a:p>
          <a:p>
            <a:pPr algn="l" marL="647703" indent="-323852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Health insurance 101</a:t>
            </a:r>
          </a:p>
          <a:p>
            <a:pPr algn="l" marL="647703" indent="-323852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Open Enrollment</a:t>
            </a:r>
          </a:p>
          <a:p>
            <a:pPr algn="l" marL="647703" indent="-323852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OBBBA changes</a:t>
            </a:r>
          </a:p>
          <a:p>
            <a:pPr algn="l" marL="647703" indent="-323852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Process/Workflow</a:t>
            </a:r>
          </a:p>
        </p:txBody>
      </p:sp>
    </p:spTree>
  </p:cSld>
  <p:clrMapOvr>
    <a:masterClrMapping/>
  </p:clrMapOvr>
  <p:transition spd="slow">
    <p:push dir="l"/>
  </p:transition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40219" y="985604"/>
            <a:ext cx="16316326" cy="8315792"/>
            <a:chOff x="0" y="0"/>
            <a:chExt cx="21755101" cy="11087723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21755101" cy="11087723"/>
              <a:chOff x="0" y="0"/>
              <a:chExt cx="21755101" cy="1108772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755100" cy="11087735"/>
              </a:xfrm>
              <a:custGeom>
                <a:avLst/>
                <a:gdLst/>
                <a:ahLst/>
                <a:cxnLst/>
                <a:rect r="r" b="b" t="t" l="l"/>
                <a:pathLst>
                  <a:path h="11087735" w="21755100">
                    <a:moveTo>
                      <a:pt x="0" y="0"/>
                    </a:moveTo>
                    <a:lnTo>
                      <a:pt x="21755100" y="0"/>
                    </a:lnTo>
                    <a:lnTo>
                      <a:pt x="21755100" y="11087735"/>
                    </a:lnTo>
                    <a:lnTo>
                      <a:pt x="0" y="1108773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0" t="-5551" r="0" b="-5551"/>
                </a:stretch>
              </a:blipFill>
            </p:spPr>
          </p:sp>
        </p:grpSp>
        <p:grpSp>
          <p:nvGrpSpPr>
            <p:cNvPr name="Group 5" id="5"/>
            <p:cNvGrpSpPr/>
            <p:nvPr/>
          </p:nvGrpSpPr>
          <p:grpSpPr>
            <a:xfrm rot="0">
              <a:off x="7935228" y="3414861"/>
              <a:ext cx="2290132" cy="830398"/>
              <a:chOff x="0" y="0"/>
              <a:chExt cx="452372" cy="164029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452372" cy="164029"/>
              </a:xfrm>
              <a:custGeom>
                <a:avLst/>
                <a:gdLst/>
                <a:ahLst/>
                <a:cxnLst/>
                <a:rect r="r" b="b" t="t" l="l"/>
                <a:pathLst>
                  <a:path h="164029" w="452372">
                    <a:moveTo>
                      <a:pt x="0" y="0"/>
                    </a:moveTo>
                    <a:lnTo>
                      <a:pt x="452372" y="0"/>
                    </a:lnTo>
                    <a:lnTo>
                      <a:pt x="452372" y="164029"/>
                    </a:lnTo>
                    <a:lnTo>
                      <a:pt x="0" y="164029"/>
                    </a:lnTo>
                    <a:close/>
                  </a:path>
                </a:pathLst>
              </a:custGeom>
              <a:solidFill>
                <a:srgbClr val="F7FBF9"/>
              </a:soli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0" y="-190500"/>
                <a:ext cx="452372" cy="3545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99"/>
                  </a:lnSpc>
                </a:pPr>
              </a:p>
            </p:txBody>
          </p:sp>
        </p:grpSp>
        <p:grpSp>
          <p:nvGrpSpPr>
            <p:cNvPr name="Group 8" id="8"/>
            <p:cNvGrpSpPr/>
            <p:nvPr/>
          </p:nvGrpSpPr>
          <p:grpSpPr>
            <a:xfrm rot="0">
              <a:off x="7935228" y="4659211"/>
              <a:ext cx="2290132" cy="830398"/>
              <a:chOff x="0" y="0"/>
              <a:chExt cx="452372" cy="164029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452372" cy="164029"/>
              </a:xfrm>
              <a:custGeom>
                <a:avLst/>
                <a:gdLst/>
                <a:ahLst/>
                <a:cxnLst/>
                <a:rect r="r" b="b" t="t" l="l"/>
                <a:pathLst>
                  <a:path h="164029" w="452372">
                    <a:moveTo>
                      <a:pt x="0" y="0"/>
                    </a:moveTo>
                    <a:lnTo>
                      <a:pt x="452372" y="0"/>
                    </a:lnTo>
                    <a:lnTo>
                      <a:pt x="452372" y="164029"/>
                    </a:lnTo>
                    <a:lnTo>
                      <a:pt x="0" y="164029"/>
                    </a:lnTo>
                    <a:close/>
                  </a:path>
                </a:pathLst>
              </a:custGeom>
              <a:solidFill>
                <a:srgbClr val="F7FBF9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190500"/>
                <a:ext cx="452372" cy="3545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99"/>
                  </a:lnSpc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0">
              <a:off x="6636145" y="6009345"/>
              <a:ext cx="2290132" cy="830398"/>
              <a:chOff x="0" y="0"/>
              <a:chExt cx="452372" cy="164029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452372" cy="164029"/>
              </a:xfrm>
              <a:custGeom>
                <a:avLst/>
                <a:gdLst/>
                <a:ahLst/>
                <a:cxnLst/>
                <a:rect r="r" b="b" t="t" l="l"/>
                <a:pathLst>
                  <a:path h="164029" w="452372">
                    <a:moveTo>
                      <a:pt x="0" y="0"/>
                    </a:moveTo>
                    <a:lnTo>
                      <a:pt x="452372" y="0"/>
                    </a:lnTo>
                    <a:lnTo>
                      <a:pt x="452372" y="164029"/>
                    </a:lnTo>
                    <a:lnTo>
                      <a:pt x="0" y="164029"/>
                    </a:lnTo>
                    <a:close/>
                  </a:path>
                </a:pathLst>
              </a:custGeom>
              <a:solidFill>
                <a:srgbClr val="F7FBF9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-190500"/>
                <a:ext cx="452372" cy="3545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99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12993781" y="3414861"/>
              <a:ext cx="2290132" cy="830398"/>
              <a:chOff x="0" y="0"/>
              <a:chExt cx="452372" cy="164029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452372" cy="164029"/>
              </a:xfrm>
              <a:custGeom>
                <a:avLst/>
                <a:gdLst/>
                <a:ahLst/>
                <a:cxnLst/>
                <a:rect r="r" b="b" t="t" l="l"/>
                <a:pathLst>
                  <a:path h="164029" w="452372">
                    <a:moveTo>
                      <a:pt x="0" y="0"/>
                    </a:moveTo>
                    <a:lnTo>
                      <a:pt x="452372" y="0"/>
                    </a:lnTo>
                    <a:lnTo>
                      <a:pt x="452372" y="164029"/>
                    </a:lnTo>
                    <a:lnTo>
                      <a:pt x="0" y="1640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190500"/>
                <a:ext cx="452372" cy="3545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99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12993781" y="4659211"/>
              <a:ext cx="2290132" cy="830398"/>
              <a:chOff x="0" y="0"/>
              <a:chExt cx="452372" cy="164029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452372" cy="164029"/>
              </a:xfrm>
              <a:custGeom>
                <a:avLst/>
                <a:gdLst/>
                <a:ahLst/>
                <a:cxnLst/>
                <a:rect r="r" b="b" t="t" l="l"/>
                <a:pathLst>
                  <a:path h="164029" w="452372">
                    <a:moveTo>
                      <a:pt x="0" y="0"/>
                    </a:moveTo>
                    <a:lnTo>
                      <a:pt x="452372" y="0"/>
                    </a:lnTo>
                    <a:lnTo>
                      <a:pt x="452372" y="164029"/>
                    </a:lnTo>
                    <a:lnTo>
                      <a:pt x="0" y="1640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190500"/>
                <a:ext cx="452372" cy="3545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99"/>
                  </a:lnSpc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0">
              <a:off x="11694699" y="6009345"/>
              <a:ext cx="2290132" cy="830398"/>
              <a:chOff x="0" y="0"/>
              <a:chExt cx="452372" cy="164029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452372" cy="164029"/>
              </a:xfrm>
              <a:custGeom>
                <a:avLst/>
                <a:gdLst/>
                <a:ahLst/>
                <a:cxnLst/>
                <a:rect r="r" b="b" t="t" l="l"/>
                <a:pathLst>
                  <a:path h="164029" w="452372">
                    <a:moveTo>
                      <a:pt x="0" y="0"/>
                    </a:moveTo>
                    <a:lnTo>
                      <a:pt x="452372" y="0"/>
                    </a:lnTo>
                    <a:lnTo>
                      <a:pt x="452372" y="164029"/>
                    </a:lnTo>
                    <a:lnTo>
                      <a:pt x="0" y="1640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190500"/>
                <a:ext cx="452372" cy="3545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99"/>
                  </a:lnSpc>
                </a:pPr>
              </a:p>
            </p:txBody>
          </p:sp>
        </p:grpSp>
        <p:grpSp>
          <p:nvGrpSpPr>
            <p:cNvPr name="Group 23" id="23"/>
            <p:cNvGrpSpPr/>
            <p:nvPr/>
          </p:nvGrpSpPr>
          <p:grpSpPr>
            <a:xfrm rot="0">
              <a:off x="18056196" y="3506045"/>
              <a:ext cx="2290132" cy="830398"/>
              <a:chOff x="0" y="0"/>
              <a:chExt cx="452372" cy="164029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452372" cy="164029"/>
              </a:xfrm>
              <a:custGeom>
                <a:avLst/>
                <a:gdLst/>
                <a:ahLst/>
                <a:cxnLst/>
                <a:rect r="r" b="b" t="t" l="l"/>
                <a:pathLst>
                  <a:path h="164029" w="452372">
                    <a:moveTo>
                      <a:pt x="0" y="0"/>
                    </a:moveTo>
                    <a:lnTo>
                      <a:pt x="452372" y="0"/>
                    </a:lnTo>
                    <a:lnTo>
                      <a:pt x="452372" y="164029"/>
                    </a:lnTo>
                    <a:lnTo>
                      <a:pt x="0" y="1640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190500"/>
                <a:ext cx="452372" cy="3545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99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18056196" y="4750395"/>
              <a:ext cx="2290132" cy="830398"/>
              <a:chOff x="0" y="0"/>
              <a:chExt cx="452372" cy="164029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452372" cy="164029"/>
              </a:xfrm>
              <a:custGeom>
                <a:avLst/>
                <a:gdLst/>
                <a:ahLst/>
                <a:cxnLst/>
                <a:rect r="r" b="b" t="t" l="l"/>
                <a:pathLst>
                  <a:path h="164029" w="452372">
                    <a:moveTo>
                      <a:pt x="0" y="0"/>
                    </a:moveTo>
                    <a:lnTo>
                      <a:pt x="452372" y="0"/>
                    </a:lnTo>
                    <a:lnTo>
                      <a:pt x="452372" y="164029"/>
                    </a:lnTo>
                    <a:lnTo>
                      <a:pt x="0" y="1640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190500"/>
                <a:ext cx="452372" cy="3545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99"/>
                  </a:lnSpc>
                </a:pPr>
              </a:p>
            </p:txBody>
          </p:sp>
        </p:grpSp>
        <p:grpSp>
          <p:nvGrpSpPr>
            <p:cNvPr name="Group 29" id="29"/>
            <p:cNvGrpSpPr/>
            <p:nvPr/>
          </p:nvGrpSpPr>
          <p:grpSpPr>
            <a:xfrm rot="0">
              <a:off x="16757113" y="6100529"/>
              <a:ext cx="2290132" cy="830398"/>
              <a:chOff x="0" y="0"/>
              <a:chExt cx="452372" cy="164029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452372" cy="164029"/>
              </a:xfrm>
              <a:custGeom>
                <a:avLst/>
                <a:gdLst/>
                <a:ahLst/>
                <a:cxnLst/>
                <a:rect r="r" b="b" t="t" l="l"/>
                <a:pathLst>
                  <a:path h="164029" w="452372">
                    <a:moveTo>
                      <a:pt x="0" y="0"/>
                    </a:moveTo>
                    <a:lnTo>
                      <a:pt x="452372" y="0"/>
                    </a:lnTo>
                    <a:lnTo>
                      <a:pt x="452372" y="164029"/>
                    </a:lnTo>
                    <a:lnTo>
                      <a:pt x="0" y="1640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190500"/>
                <a:ext cx="452372" cy="3545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99"/>
                  </a:lnSpc>
                </a:pPr>
              </a:p>
            </p:txBody>
          </p:sp>
        </p:grpSp>
        <p:sp>
          <p:nvSpPr>
            <p:cNvPr name="TextBox 32" id="32"/>
            <p:cNvSpPr txBox="true"/>
            <p:nvPr/>
          </p:nvSpPr>
          <p:spPr>
            <a:xfrm rot="0">
              <a:off x="7889640" y="3682062"/>
              <a:ext cx="2073275" cy="4402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$176/month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0">
              <a:off x="8560207" y="4926412"/>
              <a:ext cx="823317" cy="4402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$257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7781211" y="6137308"/>
              <a:ext cx="1143298" cy="4402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$2,369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12994123" y="3607604"/>
              <a:ext cx="2089845" cy="4402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$190/month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13672975" y="4851954"/>
              <a:ext cx="823317" cy="4402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$257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0">
              <a:off x="12908018" y="6137308"/>
              <a:ext cx="1115219" cy="4402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$2,537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18045830" y="3624330"/>
              <a:ext cx="2002830" cy="4402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$116/month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18508832" y="4868680"/>
              <a:ext cx="1168003" cy="4402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$2,870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17890670" y="6137308"/>
              <a:ext cx="1166316" cy="4402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$4,262</a:t>
              </a:r>
            </a:p>
          </p:txBody>
        </p:sp>
        <p:grpSp>
          <p:nvGrpSpPr>
            <p:cNvPr name="Group 41" id="41"/>
            <p:cNvGrpSpPr/>
            <p:nvPr/>
          </p:nvGrpSpPr>
          <p:grpSpPr>
            <a:xfrm rot="0">
              <a:off x="17536109" y="8962927"/>
              <a:ext cx="2810219" cy="830398"/>
              <a:chOff x="0" y="0"/>
              <a:chExt cx="555105" cy="164029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555105" cy="164029"/>
              </a:xfrm>
              <a:custGeom>
                <a:avLst/>
                <a:gdLst/>
                <a:ahLst/>
                <a:cxnLst/>
                <a:rect r="r" b="b" t="t" l="l"/>
                <a:pathLst>
                  <a:path h="164029" w="555105">
                    <a:moveTo>
                      <a:pt x="0" y="0"/>
                    </a:moveTo>
                    <a:lnTo>
                      <a:pt x="555105" y="0"/>
                    </a:lnTo>
                    <a:lnTo>
                      <a:pt x="555105" y="164029"/>
                    </a:lnTo>
                    <a:lnTo>
                      <a:pt x="0" y="1640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0" y="-190500"/>
                <a:ext cx="555105" cy="3545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99"/>
                  </a:lnSpc>
                </a:pPr>
              </a:p>
            </p:txBody>
          </p:sp>
        </p:grpSp>
        <p:sp>
          <p:nvSpPr>
            <p:cNvPr name="TextBox 44" id="44"/>
            <p:cNvSpPr txBox="true"/>
            <p:nvPr/>
          </p:nvSpPr>
          <p:spPr>
            <a:xfrm rot="0">
              <a:off x="17464108" y="9148468"/>
              <a:ext cx="3527326" cy="364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80"/>
                </a:lnSpc>
              </a:pPr>
              <a:r>
                <a:rPr lang="en-US" sz="1700" b="tru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High Deductible Plan G</a:t>
              </a:r>
            </a:p>
          </p:txBody>
        </p:sp>
      </p:grp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83672" y="685077"/>
            <a:ext cx="12520656" cy="9421794"/>
          </a:xfrm>
          <a:custGeom>
            <a:avLst/>
            <a:gdLst/>
            <a:ahLst/>
            <a:cxnLst/>
            <a:rect r="r" b="b" t="t" l="l"/>
            <a:pathLst>
              <a:path h="9421794" w="12520656">
                <a:moveTo>
                  <a:pt x="0" y="0"/>
                </a:moveTo>
                <a:lnTo>
                  <a:pt x="12520656" y="0"/>
                </a:lnTo>
                <a:lnTo>
                  <a:pt x="12520656" y="9421794"/>
                </a:lnTo>
                <a:lnTo>
                  <a:pt x="0" y="94217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003853" y="5792351"/>
            <a:ext cx="3670077" cy="416184"/>
            <a:chOff x="0" y="0"/>
            <a:chExt cx="812800" cy="9217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92171"/>
            </a:xfrm>
            <a:custGeom>
              <a:avLst/>
              <a:gdLst/>
              <a:ahLst/>
              <a:cxnLst/>
              <a:rect r="r" b="b" t="t" l="l"/>
              <a:pathLst>
                <a:path h="92171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92171"/>
                  </a:lnTo>
                  <a:lnTo>
                    <a:pt x="0" y="92171"/>
                  </a:lnTo>
                  <a:close/>
                </a:path>
              </a:pathLst>
            </a:custGeom>
            <a:solidFill>
              <a:srgbClr val="F7FBF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1302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891180" y="5108590"/>
            <a:ext cx="3670077" cy="416184"/>
            <a:chOff x="0" y="0"/>
            <a:chExt cx="812800" cy="9217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92171"/>
            </a:xfrm>
            <a:custGeom>
              <a:avLst/>
              <a:gdLst/>
              <a:ahLst/>
              <a:cxnLst/>
              <a:rect r="r" b="b" t="t" l="l"/>
              <a:pathLst>
                <a:path h="92171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92171"/>
                  </a:lnTo>
                  <a:lnTo>
                    <a:pt x="0" y="92171"/>
                  </a:lnTo>
                  <a:close/>
                </a:path>
              </a:pathLst>
            </a:custGeom>
            <a:solidFill>
              <a:srgbClr val="F7FBF9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812800" cy="1302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7003853" y="4308269"/>
            <a:ext cx="3670077" cy="416184"/>
            <a:chOff x="0" y="0"/>
            <a:chExt cx="812800" cy="9217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92171"/>
            </a:xfrm>
            <a:custGeom>
              <a:avLst/>
              <a:gdLst/>
              <a:ahLst/>
              <a:cxnLst/>
              <a:rect r="r" b="b" t="t" l="l"/>
              <a:pathLst>
                <a:path h="92171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92171"/>
                  </a:lnTo>
                  <a:lnTo>
                    <a:pt x="0" y="92171"/>
                  </a:lnTo>
                  <a:close/>
                </a:path>
              </a:pathLst>
            </a:custGeom>
            <a:solidFill>
              <a:srgbClr val="F7FBF9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812800" cy="1302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1263116" y="2853634"/>
            <a:ext cx="3670077" cy="416184"/>
            <a:chOff x="0" y="0"/>
            <a:chExt cx="812800" cy="9217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92171"/>
            </a:xfrm>
            <a:custGeom>
              <a:avLst/>
              <a:gdLst/>
              <a:ahLst/>
              <a:cxnLst/>
              <a:rect r="r" b="b" t="t" l="l"/>
              <a:pathLst>
                <a:path h="92171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92171"/>
                  </a:lnTo>
                  <a:lnTo>
                    <a:pt x="0" y="921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812800" cy="1302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1263116" y="5108590"/>
            <a:ext cx="3670077" cy="416184"/>
            <a:chOff x="0" y="0"/>
            <a:chExt cx="812800" cy="9217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92171"/>
            </a:xfrm>
            <a:custGeom>
              <a:avLst/>
              <a:gdLst/>
              <a:ahLst/>
              <a:cxnLst/>
              <a:rect r="r" b="b" t="t" l="l"/>
              <a:pathLst>
                <a:path h="92171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92171"/>
                  </a:lnTo>
                  <a:lnTo>
                    <a:pt x="0" y="921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812800" cy="1302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1263116" y="5868922"/>
            <a:ext cx="3670077" cy="416184"/>
            <a:chOff x="0" y="0"/>
            <a:chExt cx="812800" cy="92171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92171"/>
            </a:xfrm>
            <a:custGeom>
              <a:avLst/>
              <a:gdLst/>
              <a:ahLst/>
              <a:cxnLst/>
              <a:rect r="r" b="b" t="t" l="l"/>
              <a:pathLst>
                <a:path h="92171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92171"/>
                  </a:lnTo>
                  <a:lnTo>
                    <a:pt x="0" y="921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812800" cy="1302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7003853" y="9266273"/>
            <a:ext cx="3670077" cy="416184"/>
            <a:chOff x="0" y="0"/>
            <a:chExt cx="812800" cy="92171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92171"/>
            </a:xfrm>
            <a:custGeom>
              <a:avLst/>
              <a:gdLst/>
              <a:ahLst/>
              <a:cxnLst/>
              <a:rect r="r" b="b" t="t" l="l"/>
              <a:pathLst>
                <a:path h="92171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92171"/>
                  </a:lnTo>
                  <a:lnTo>
                    <a:pt x="0" y="92171"/>
                  </a:lnTo>
                  <a:close/>
                </a:path>
              </a:pathLst>
            </a:custGeom>
            <a:solidFill>
              <a:srgbClr val="F7FBF9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812800" cy="1302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0">
            <a:off x="8301364" y="9266273"/>
            <a:ext cx="849709" cy="304787"/>
          </a:xfrm>
          <a:custGeom>
            <a:avLst/>
            <a:gdLst/>
            <a:ahLst/>
            <a:cxnLst/>
            <a:rect r="r" b="b" t="t" l="l"/>
            <a:pathLst>
              <a:path h="304787" w="849709">
                <a:moveTo>
                  <a:pt x="0" y="0"/>
                </a:moveTo>
                <a:lnTo>
                  <a:pt x="849709" y="0"/>
                </a:lnTo>
                <a:lnTo>
                  <a:pt x="849709" y="304787"/>
                </a:lnTo>
                <a:lnTo>
                  <a:pt x="0" y="3047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8396308" y="4414960"/>
            <a:ext cx="659821" cy="221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31"/>
              </a:lnSpc>
            </a:pPr>
            <a:r>
              <a:rPr lang="en-US" sz="1308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$100.00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8435556" y="5191448"/>
            <a:ext cx="581326" cy="221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31"/>
              </a:lnSpc>
            </a:pPr>
            <a:r>
              <a:rPr lang="en-US" sz="1308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$20.00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801519" y="5191448"/>
            <a:ext cx="593272" cy="221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31"/>
              </a:lnSpc>
            </a:pPr>
            <a:r>
              <a:rPr lang="en-US" sz="1308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$80.00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2830103" y="2970474"/>
            <a:ext cx="536105" cy="221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31"/>
              </a:lnSpc>
            </a:pPr>
            <a:r>
              <a:rPr lang="en-US" sz="1308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$12.00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8474803" y="5875208"/>
            <a:ext cx="581326" cy="221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31"/>
              </a:lnSpc>
            </a:pPr>
            <a:r>
              <a:rPr lang="en-US" sz="1308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$20.00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2778200" y="5875208"/>
            <a:ext cx="685131" cy="221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31"/>
              </a:lnSpc>
            </a:pPr>
            <a:r>
              <a:rPr lang="en-US" sz="1308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$224.00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773575" y="358541"/>
            <a:ext cx="12704638" cy="6622293"/>
          </a:xfrm>
          <a:custGeom>
            <a:avLst/>
            <a:gdLst/>
            <a:ahLst/>
            <a:cxnLst/>
            <a:rect r="r" b="b" t="t" l="l"/>
            <a:pathLst>
              <a:path h="6622293" w="12704638">
                <a:moveTo>
                  <a:pt x="0" y="0"/>
                </a:moveTo>
                <a:lnTo>
                  <a:pt x="12704638" y="0"/>
                </a:lnTo>
                <a:lnTo>
                  <a:pt x="12704638" y="6622292"/>
                </a:lnTo>
                <a:lnTo>
                  <a:pt x="0" y="66222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98812" y="6980833"/>
            <a:ext cx="12485336" cy="870150"/>
          </a:xfrm>
          <a:custGeom>
            <a:avLst/>
            <a:gdLst/>
            <a:ahLst/>
            <a:cxnLst/>
            <a:rect r="r" b="b" t="t" l="l"/>
            <a:pathLst>
              <a:path h="870150" w="12485336">
                <a:moveTo>
                  <a:pt x="0" y="0"/>
                </a:moveTo>
                <a:lnTo>
                  <a:pt x="12485336" y="0"/>
                </a:lnTo>
                <a:lnTo>
                  <a:pt x="12485336" y="870151"/>
                </a:lnTo>
                <a:lnTo>
                  <a:pt x="0" y="8701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49" t="-9239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890782" y="7850984"/>
            <a:ext cx="12504936" cy="883151"/>
          </a:xfrm>
          <a:custGeom>
            <a:avLst/>
            <a:gdLst/>
            <a:ahLst/>
            <a:cxnLst/>
            <a:rect r="r" b="b" t="t" l="l"/>
            <a:pathLst>
              <a:path h="883151" w="12504936">
                <a:moveTo>
                  <a:pt x="0" y="0"/>
                </a:moveTo>
                <a:lnTo>
                  <a:pt x="12504936" y="0"/>
                </a:lnTo>
                <a:lnTo>
                  <a:pt x="12504936" y="883151"/>
                </a:lnTo>
                <a:lnTo>
                  <a:pt x="0" y="8831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91152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809787" y="8710994"/>
            <a:ext cx="12704638" cy="1217465"/>
          </a:xfrm>
          <a:custGeom>
            <a:avLst/>
            <a:gdLst/>
            <a:ahLst/>
            <a:cxnLst/>
            <a:rect r="r" b="b" t="t" l="l"/>
            <a:pathLst>
              <a:path h="1217465" w="12704638">
                <a:moveTo>
                  <a:pt x="0" y="0"/>
                </a:moveTo>
                <a:lnTo>
                  <a:pt x="12704638" y="0"/>
                </a:lnTo>
                <a:lnTo>
                  <a:pt x="12704638" y="1217465"/>
                </a:lnTo>
                <a:lnTo>
                  <a:pt x="0" y="121746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48703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124847" y="3290228"/>
            <a:ext cx="1015494" cy="289164"/>
            <a:chOff x="0" y="0"/>
            <a:chExt cx="223290" cy="6358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7FBF9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7124847" y="4028200"/>
            <a:ext cx="1015494" cy="289164"/>
            <a:chOff x="0" y="0"/>
            <a:chExt cx="223290" cy="6358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7FBF9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124847" y="5504517"/>
            <a:ext cx="1015494" cy="289164"/>
            <a:chOff x="0" y="0"/>
            <a:chExt cx="223290" cy="6358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7FBF9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6617100" y="6238630"/>
            <a:ext cx="1015494" cy="289164"/>
            <a:chOff x="0" y="0"/>
            <a:chExt cx="223290" cy="63582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7FBF9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9309358" y="3290228"/>
            <a:ext cx="1015494" cy="289164"/>
            <a:chOff x="0" y="0"/>
            <a:chExt cx="223290" cy="6358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9309358" y="4028200"/>
            <a:ext cx="1015494" cy="289164"/>
            <a:chOff x="0" y="0"/>
            <a:chExt cx="223290" cy="63582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9309358" y="5504517"/>
            <a:ext cx="1015494" cy="289164"/>
            <a:chOff x="0" y="0"/>
            <a:chExt cx="223290" cy="63582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8801611" y="6238630"/>
            <a:ext cx="1015494" cy="289164"/>
            <a:chOff x="0" y="0"/>
            <a:chExt cx="223290" cy="63582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1517136" y="3290228"/>
            <a:ext cx="1015494" cy="289164"/>
            <a:chOff x="0" y="0"/>
            <a:chExt cx="223290" cy="63582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1517136" y="4028200"/>
            <a:ext cx="1015494" cy="289164"/>
            <a:chOff x="0" y="0"/>
            <a:chExt cx="223290" cy="63582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1517136" y="5504517"/>
            <a:ext cx="1015494" cy="289164"/>
            <a:chOff x="0" y="0"/>
            <a:chExt cx="223290" cy="63582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1009390" y="6238630"/>
            <a:ext cx="1015494" cy="289164"/>
            <a:chOff x="0" y="0"/>
            <a:chExt cx="223290" cy="63582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13713506" y="3290228"/>
            <a:ext cx="1015494" cy="289164"/>
            <a:chOff x="0" y="0"/>
            <a:chExt cx="223290" cy="63582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13713506" y="4028200"/>
            <a:ext cx="1015494" cy="289164"/>
            <a:chOff x="0" y="0"/>
            <a:chExt cx="223290" cy="63582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7" id="47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13713506" y="5504517"/>
            <a:ext cx="1015494" cy="289164"/>
            <a:chOff x="0" y="0"/>
            <a:chExt cx="223290" cy="63582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0" id="50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13205759" y="6238630"/>
            <a:ext cx="1015494" cy="289164"/>
            <a:chOff x="0" y="0"/>
            <a:chExt cx="223290" cy="63582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7124847" y="2544705"/>
            <a:ext cx="1015494" cy="289164"/>
            <a:chOff x="0" y="0"/>
            <a:chExt cx="223290" cy="63582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7FBF9"/>
            </a:solidFill>
          </p:spPr>
        </p:sp>
        <p:sp>
          <p:nvSpPr>
            <p:cNvPr name="TextBox 56" id="56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9309358" y="2556114"/>
            <a:ext cx="1015494" cy="289164"/>
            <a:chOff x="0" y="0"/>
            <a:chExt cx="223290" cy="63582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9" id="59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11635257" y="2556114"/>
            <a:ext cx="1015494" cy="289164"/>
            <a:chOff x="0" y="0"/>
            <a:chExt cx="223290" cy="63582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2" id="62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63" id="63"/>
          <p:cNvGrpSpPr/>
          <p:nvPr/>
        </p:nvGrpSpPr>
        <p:grpSpPr>
          <a:xfrm rot="0">
            <a:off x="13713506" y="2544705"/>
            <a:ext cx="1015494" cy="289164"/>
            <a:chOff x="0" y="0"/>
            <a:chExt cx="223290" cy="63582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223290" cy="63582"/>
            </a:xfrm>
            <a:custGeom>
              <a:avLst/>
              <a:gdLst/>
              <a:ahLst/>
              <a:cxnLst/>
              <a:rect r="r" b="b" t="t" l="l"/>
              <a:pathLst>
                <a:path h="63582" w="223290">
                  <a:moveTo>
                    <a:pt x="0" y="0"/>
                  </a:moveTo>
                  <a:lnTo>
                    <a:pt x="223290" y="0"/>
                  </a:lnTo>
                  <a:lnTo>
                    <a:pt x="223290" y="63582"/>
                  </a:lnTo>
                  <a:lnTo>
                    <a:pt x="0" y="6358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5" id="65"/>
            <p:cNvSpPr txBox="true"/>
            <p:nvPr/>
          </p:nvSpPr>
          <p:spPr>
            <a:xfrm>
              <a:off x="0" y="-38100"/>
              <a:ext cx="223290" cy="101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TextBox 66" id="66"/>
          <p:cNvSpPr txBox="true"/>
          <p:nvPr/>
        </p:nvSpPr>
        <p:spPr>
          <a:xfrm rot="0">
            <a:off x="7344165" y="4045622"/>
            <a:ext cx="630345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$2,500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9565287" y="4027438"/>
            <a:ext cx="628206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$3,500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11744465" y="4029554"/>
            <a:ext cx="643358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$2,000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14004531" y="4065398"/>
            <a:ext cx="590592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$1,500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7423440" y="3290600"/>
            <a:ext cx="531408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$0.00</a:t>
            </a:r>
          </a:p>
        </p:txBody>
      </p:sp>
      <p:sp>
        <p:nvSpPr>
          <p:cNvPr name="TextBox 71" id="71"/>
          <p:cNvSpPr txBox="true"/>
          <p:nvPr/>
        </p:nvSpPr>
        <p:spPr>
          <a:xfrm rot="0">
            <a:off x="9643493" y="3272416"/>
            <a:ext cx="531408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$0.00</a:t>
            </a:r>
          </a:p>
        </p:txBody>
      </p:sp>
      <p:sp>
        <p:nvSpPr>
          <p:cNvPr name="TextBox 72" id="72"/>
          <p:cNvSpPr txBox="true"/>
          <p:nvPr/>
        </p:nvSpPr>
        <p:spPr>
          <a:xfrm rot="0">
            <a:off x="11804043" y="3274532"/>
            <a:ext cx="583818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$17.00</a:t>
            </a:r>
          </a:p>
        </p:txBody>
      </p:sp>
      <p:sp>
        <p:nvSpPr>
          <p:cNvPr name="TextBox 73" id="73"/>
          <p:cNvSpPr txBox="true"/>
          <p:nvPr/>
        </p:nvSpPr>
        <p:spPr>
          <a:xfrm rot="0">
            <a:off x="14006708" y="3310375"/>
            <a:ext cx="645854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$90.00</a:t>
            </a:r>
          </a:p>
        </p:txBody>
      </p:sp>
      <p:sp>
        <p:nvSpPr>
          <p:cNvPr name="TextBox 74" id="74"/>
          <p:cNvSpPr txBox="true"/>
          <p:nvPr/>
        </p:nvSpPr>
        <p:spPr>
          <a:xfrm rot="0">
            <a:off x="7451161" y="2572916"/>
            <a:ext cx="475968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HMO</a:t>
            </a:r>
          </a:p>
        </p:txBody>
      </p:sp>
      <p:sp>
        <p:nvSpPr>
          <p:cNvPr name="TextBox 75" id="75"/>
          <p:cNvSpPr txBox="true"/>
          <p:nvPr/>
        </p:nvSpPr>
        <p:spPr>
          <a:xfrm rot="0">
            <a:off x="9671213" y="2554732"/>
            <a:ext cx="475968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HMO</a:t>
            </a:r>
          </a:p>
        </p:txBody>
      </p:sp>
      <p:sp>
        <p:nvSpPr>
          <p:cNvPr name="TextBox 76" id="76"/>
          <p:cNvSpPr txBox="true"/>
          <p:nvPr/>
        </p:nvSpPr>
        <p:spPr>
          <a:xfrm rot="0">
            <a:off x="11857968" y="2556848"/>
            <a:ext cx="475968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HMO</a:t>
            </a:r>
          </a:p>
        </p:txBody>
      </p:sp>
      <p:sp>
        <p:nvSpPr>
          <p:cNvPr name="TextBox 77" id="77"/>
          <p:cNvSpPr txBox="true"/>
          <p:nvPr/>
        </p:nvSpPr>
        <p:spPr>
          <a:xfrm rot="0">
            <a:off x="14119861" y="2592691"/>
            <a:ext cx="419547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PPO</a:t>
            </a:r>
          </a:p>
        </p:txBody>
      </p:sp>
      <p:sp>
        <p:nvSpPr>
          <p:cNvPr name="TextBox 78" id="78"/>
          <p:cNvSpPr txBox="true"/>
          <p:nvPr/>
        </p:nvSpPr>
        <p:spPr>
          <a:xfrm rot="0">
            <a:off x="7365244" y="5564463"/>
            <a:ext cx="588185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$15.00</a:t>
            </a:r>
          </a:p>
        </p:txBody>
      </p:sp>
      <p:sp>
        <p:nvSpPr>
          <p:cNvPr name="TextBox 79" id="79"/>
          <p:cNvSpPr txBox="true"/>
          <p:nvPr/>
        </p:nvSpPr>
        <p:spPr>
          <a:xfrm rot="0">
            <a:off x="9565866" y="5546279"/>
            <a:ext cx="627047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$22.00</a:t>
            </a:r>
          </a:p>
        </p:txBody>
      </p:sp>
      <p:sp>
        <p:nvSpPr>
          <p:cNvPr name="TextBox 80" id="80"/>
          <p:cNvSpPr txBox="true"/>
          <p:nvPr/>
        </p:nvSpPr>
        <p:spPr>
          <a:xfrm rot="0">
            <a:off x="11753245" y="5548395"/>
            <a:ext cx="625799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$32.00</a:t>
            </a:r>
          </a:p>
        </p:txBody>
      </p:sp>
      <p:sp>
        <p:nvSpPr>
          <p:cNvPr name="TextBox 81" id="81"/>
          <p:cNvSpPr txBox="true"/>
          <p:nvPr/>
        </p:nvSpPr>
        <p:spPr>
          <a:xfrm rot="0">
            <a:off x="14034123" y="5584239"/>
            <a:ext cx="531408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$0.00</a:t>
            </a:r>
          </a:p>
        </p:txBody>
      </p:sp>
      <p:sp>
        <p:nvSpPr>
          <p:cNvPr name="TextBox 82" id="82"/>
          <p:cNvSpPr txBox="true"/>
          <p:nvPr/>
        </p:nvSpPr>
        <p:spPr>
          <a:xfrm rot="0">
            <a:off x="6781869" y="6302836"/>
            <a:ext cx="856029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$2,515.00</a:t>
            </a:r>
          </a:p>
        </p:txBody>
      </p:sp>
      <p:sp>
        <p:nvSpPr>
          <p:cNvPr name="TextBox 83" id="83"/>
          <p:cNvSpPr txBox="true"/>
          <p:nvPr/>
        </p:nvSpPr>
        <p:spPr>
          <a:xfrm rot="0">
            <a:off x="8968188" y="6300720"/>
            <a:ext cx="876975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$3,522.50</a:t>
            </a:r>
          </a:p>
        </p:txBody>
      </p:sp>
      <p:sp>
        <p:nvSpPr>
          <p:cNvPr name="TextBox 84" id="84"/>
          <p:cNvSpPr txBox="true"/>
          <p:nvPr/>
        </p:nvSpPr>
        <p:spPr>
          <a:xfrm rot="0">
            <a:off x="11151823" y="6302836"/>
            <a:ext cx="902912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$2,236.00</a:t>
            </a:r>
          </a:p>
        </p:txBody>
      </p:sp>
      <p:sp>
        <p:nvSpPr>
          <p:cNvPr name="TextBox 85" id="85"/>
          <p:cNvSpPr txBox="true"/>
          <p:nvPr/>
        </p:nvSpPr>
        <p:spPr>
          <a:xfrm rot="0">
            <a:off x="13309721" y="6300720"/>
            <a:ext cx="917887" cy="252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2"/>
              </a:lnSpc>
            </a:pPr>
            <a:r>
              <a:rPr lang="en-US" sz="1437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$2,580.00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31525" y="1158448"/>
            <a:ext cx="15624950" cy="7675756"/>
          </a:xfrm>
          <a:custGeom>
            <a:avLst/>
            <a:gdLst/>
            <a:ahLst/>
            <a:cxnLst/>
            <a:rect r="r" b="b" t="t" l="l"/>
            <a:pathLst>
              <a:path h="7675756" w="15624950">
                <a:moveTo>
                  <a:pt x="0" y="0"/>
                </a:moveTo>
                <a:lnTo>
                  <a:pt x="15624950" y="0"/>
                </a:lnTo>
                <a:lnTo>
                  <a:pt x="15624950" y="7675757"/>
                </a:lnTo>
                <a:lnTo>
                  <a:pt x="0" y="7675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14878" y="-2862546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6858957" y="774169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2"/>
                </a:lnTo>
                <a:lnTo>
                  <a:pt x="0" y="12232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true" rot="-4652211">
            <a:off x="1637316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41182" y="9258300"/>
            <a:ext cx="2311183" cy="839585"/>
          </a:xfrm>
          <a:custGeom>
            <a:avLst/>
            <a:gdLst/>
            <a:ahLst/>
            <a:cxnLst/>
            <a:rect r="r" b="b" t="t" l="l"/>
            <a:pathLst>
              <a:path h="839585" w="2311183">
                <a:moveTo>
                  <a:pt x="0" y="0"/>
                </a:moveTo>
                <a:lnTo>
                  <a:pt x="2311183" y="0"/>
                </a:lnTo>
                <a:lnTo>
                  <a:pt x="2311183" y="839585"/>
                </a:lnTo>
                <a:lnTo>
                  <a:pt x="0" y="83958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2031215" y="4200525"/>
            <a:ext cx="14303363" cy="2190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640"/>
              </a:lnSpc>
            </a:pPr>
            <a:r>
              <a:rPr lang="en-US" b="true" sz="7200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Changes from the One Big Beautiful Bill Act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144000" y="8902066"/>
            <a:ext cx="14303363" cy="3562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</a:pPr>
            <a:r>
              <a:rPr lang="en-US" b="true" sz="2100">
                <a:solidFill>
                  <a:srgbClr val="00295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...and how it will impact your clients / financial plans.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9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14878" y="-2862546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2244604" y="2921943"/>
            <a:ext cx="13763241" cy="2251077"/>
            <a:chOff x="0" y="0"/>
            <a:chExt cx="18350987" cy="3001436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9294911" cy="3001436"/>
              <a:chOff x="0" y="0"/>
              <a:chExt cx="2741493" cy="88526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2741493" cy="885260"/>
              </a:xfrm>
              <a:custGeom>
                <a:avLst/>
                <a:gdLst/>
                <a:ahLst/>
                <a:cxnLst/>
                <a:rect r="r" b="b" t="t" l="l"/>
                <a:pathLst>
                  <a:path h="885260" w="2741493">
                    <a:moveTo>
                      <a:pt x="0" y="0"/>
                    </a:moveTo>
                    <a:lnTo>
                      <a:pt x="2741493" y="0"/>
                    </a:lnTo>
                    <a:lnTo>
                      <a:pt x="2741493" y="885260"/>
                    </a:lnTo>
                    <a:lnTo>
                      <a:pt x="0" y="88526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114300"/>
                <a:ext cx="2741493" cy="99956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8295"/>
                  </a:lnSpc>
                </a:pPr>
              </a:p>
            </p:txBody>
          </p:sp>
        </p:grpSp>
        <p:sp>
          <p:nvSpPr>
            <p:cNvPr name="TextBox 13" id="13"/>
            <p:cNvSpPr txBox="true"/>
            <p:nvPr/>
          </p:nvSpPr>
          <p:spPr>
            <a:xfrm rot="0">
              <a:off x="571396" y="261732"/>
              <a:ext cx="8152118" cy="24112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855"/>
                </a:lnSpc>
                <a:spcBef>
                  <a:spcPct val="0"/>
                </a:spcBef>
              </a:pPr>
              <a:r>
                <a:rPr lang="en-US" b="true" sz="3468">
                  <a:solidFill>
                    <a:srgbClr val="002957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Headline: </a:t>
              </a:r>
              <a:r>
                <a:rPr lang="en-US" sz="3468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“No overnight changes. And no, Medicare is not going away.”</a:t>
              </a:r>
            </a:p>
          </p:txBody>
        </p:sp>
        <p:grpSp>
          <p:nvGrpSpPr>
            <p:cNvPr name="Group 14" id="14"/>
            <p:cNvGrpSpPr/>
            <p:nvPr/>
          </p:nvGrpSpPr>
          <p:grpSpPr>
            <a:xfrm rot="0">
              <a:off x="9578170" y="0"/>
              <a:ext cx="8772818" cy="3001436"/>
              <a:chOff x="0" y="0"/>
              <a:chExt cx="1689274" cy="57795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689274" cy="577950"/>
              </a:xfrm>
              <a:custGeom>
                <a:avLst/>
                <a:gdLst/>
                <a:ahLst/>
                <a:cxnLst/>
                <a:rect r="r" b="b" t="t" l="l"/>
                <a:pathLst>
                  <a:path h="577950" w="1689274">
                    <a:moveTo>
                      <a:pt x="0" y="0"/>
                    </a:moveTo>
                    <a:lnTo>
                      <a:pt x="1689274" y="0"/>
                    </a:lnTo>
                    <a:lnTo>
                      <a:pt x="1689274" y="577950"/>
                    </a:lnTo>
                    <a:lnTo>
                      <a:pt x="0" y="5779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114300"/>
                <a:ext cx="1689274" cy="692250"/>
              </a:xfrm>
              <a:prstGeom prst="rect">
                <a:avLst/>
              </a:prstGeom>
            </p:spPr>
            <p:txBody>
              <a:bodyPr anchor="ctr" rtlCol="false" tIns="77812" lIns="77812" bIns="77812" rIns="77812"/>
              <a:lstStyle/>
              <a:p>
                <a:pPr algn="ctr">
                  <a:lnSpc>
                    <a:spcPts val="8295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10117471" y="833602"/>
              <a:ext cx="7694215" cy="13540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38"/>
                </a:lnSpc>
                <a:spcBef>
                  <a:spcPct val="0"/>
                </a:spcBef>
              </a:pPr>
              <a:r>
                <a:rPr lang="en-US" b="true" sz="2956">
                  <a:solidFill>
                    <a:srgbClr val="002957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$490B in potential cuts from 2027 to 2034 </a:t>
              </a: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16858957" y="774169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2"/>
                </a:lnTo>
                <a:lnTo>
                  <a:pt x="0" y="12232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true" rot="-4652211">
            <a:off x="16821070" y="6174141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871249" y="464995"/>
            <a:ext cx="14987708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640"/>
              </a:lnSpc>
            </a:pPr>
            <a:r>
              <a:rPr lang="en-US" b="true" sz="72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OBBBA </a:t>
            </a:r>
            <a:r>
              <a:rPr lang="en-US" b="true" sz="72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Medicare Changes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871249" y="1614467"/>
            <a:ext cx="14987708" cy="7277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</a:pPr>
            <a:r>
              <a:rPr lang="en-US" b="true" sz="21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Med</a:t>
            </a:r>
            <a:r>
              <a:rPr lang="en-US" b="true" sz="2100" u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icare is a federal health insurance program in the United States that primarily serves older adults and certain younger people with disabilities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487746" y="6492731"/>
            <a:ext cx="7638478" cy="3329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b="true" sz="24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Medicare reimbursement cuts (2027–2034) could lead to fewer doctors and hospitals accepting Medicare patients.</a:t>
            </a:r>
          </a:p>
          <a:p>
            <a:pPr algn="l">
              <a:lnSpc>
                <a:spcPts val="3359"/>
              </a:lnSpc>
            </a:pP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b="true" sz="24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Longer wait times for specialists and procedures may occur.</a:t>
            </a:r>
          </a:p>
          <a:p>
            <a:pPr algn="l">
              <a:lnSpc>
                <a:spcPts val="3359"/>
              </a:lnSpc>
            </a:pP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b="true" sz="24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Annual plan reviews become more important.</a:t>
            </a:r>
          </a:p>
        </p:txBody>
      </p:sp>
      <p:sp>
        <p:nvSpPr>
          <p:cNvPr name="AutoShape 23" id="23"/>
          <p:cNvSpPr/>
          <p:nvPr/>
        </p:nvSpPr>
        <p:spPr>
          <a:xfrm>
            <a:off x="2855655" y="5600966"/>
            <a:ext cx="12959375" cy="0"/>
          </a:xfrm>
          <a:prstGeom prst="line">
            <a:avLst/>
          </a:prstGeom>
          <a:ln cap="flat" w="38100">
            <a:solidFill>
              <a:srgbClr val="F1602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4" id="24"/>
          <p:cNvSpPr txBox="true"/>
          <p:nvPr/>
        </p:nvSpPr>
        <p:spPr>
          <a:xfrm rot="0">
            <a:off x="1851504" y="5972441"/>
            <a:ext cx="7744075" cy="390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20"/>
              </a:lnSpc>
              <a:spcBef>
                <a:spcPct val="0"/>
              </a:spcBef>
            </a:pPr>
            <a:r>
              <a:rPr lang="en-US" b="true" sz="2600" u="sng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 </a:t>
            </a:r>
            <a:r>
              <a:rPr lang="en-US" b="true" sz="2600" i="true" u="sng">
                <a:solidFill>
                  <a:srgbClr val="FFFFF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may</a:t>
            </a:r>
            <a:r>
              <a:rPr lang="en-US" b="true" sz="2600" u="sng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happen as a result of OBBBA: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335343" y="5993877"/>
            <a:ext cx="7744075" cy="390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20"/>
              </a:lnSpc>
              <a:spcBef>
                <a:spcPct val="0"/>
              </a:spcBef>
            </a:pPr>
            <a:r>
              <a:rPr lang="en-US" b="true" sz="2600" u="sng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 </a:t>
            </a:r>
            <a:r>
              <a:rPr lang="en-US" b="true" sz="2600" i="true" u="sng">
                <a:solidFill>
                  <a:srgbClr val="FFFFF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won’t</a:t>
            </a:r>
            <a:r>
              <a:rPr lang="en-US" b="true" sz="2600" u="sng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happen as a result of OBBBA: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335343" y="6681011"/>
            <a:ext cx="7219695" cy="1234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b="true" sz="2399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Medicare Parts A, B, C &amp; D won’t go away.</a:t>
            </a:r>
          </a:p>
          <a:p>
            <a:pPr algn="l">
              <a:lnSpc>
                <a:spcPts val="3359"/>
              </a:lnSpc>
            </a:pP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b="true" sz="2399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Overnight changes without time to react.</a:t>
            </a:r>
          </a:p>
        </p:txBody>
      </p:sp>
    </p:spTree>
  </p:cSld>
  <p:clrMapOvr>
    <a:masterClrMapping/>
  </p:clrMapOvr>
  <p:transition spd="slow">
    <p:push dir="l"/>
  </p:transition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14878" y="-2862546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09EC6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2176895" y="392038"/>
            <a:ext cx="12959375" cy="1780448"/>
            <a:chOff x="0" y="0"/>
            <a:chExt cx="17279166" cy="2373930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0"/>
              <a:ext cx="17279166" cy="1460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640"/>
                </a:lnSpc>
              </a:pPr>
              <a:r>
                <a:rPr lang="en-US" b="true" sz="7200">
                  <a:solidFill>
                    <a:srgbClr val="002957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OBBBA </a:t>
              </a:r>
              <a:r>
                <a:rPr lang="en-US" b="true" sz="7200">
                  <a:solidFill>
                    <a:srgbClr val="002957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HSA Changes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1760776"/>
              <a:ext cx="17279166" cy="6131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</a:pPr>
              <a:r>
                <a:rPr lang="en-US" b="true" sz="2799" u="none">
                  <a:solidFill>
                    <a:srgbClr val="002957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Expanded eligibility enhance access.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8372433" y="2958014"/>
            <a:ext cx="7838823" cy="3329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b="true" sz="2400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Extension</a:t>
            </a:r>
            <a:r>
              <a:rPr lang="en-US" sz="2400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b="true" sz="2400">
                <a:solidFill>
                  <a:srgbClr val="00295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HDHPs can cover telehealth services before the deductible is met. </a:t>
            </a: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b="true" sz="2400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NEW:</a:t>
            </a:r>
            <a:r>
              <a:rPr lang="en-US" sz="2400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b="true" sz="2400">
                <a:solidFill>
                  <a:srgbClr val="00295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after December 31, 2025, HSAs will be deemed compatible with bronze-level coverage and catastrophic coverage available on the Affordable Care Act (ACA) Marketplace.</a:t>
            </a: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b="true" sz="2400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Direct Primary Care</a:t>
            </a:r>
            <a:r>
              <a:rPr lang="en-US" sz="2400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b="true" sz="2400">
                <a:solidFill>
                  <a:srgbClr val="00295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is now an HSA-eligible expense.</a:t>
            </a:r>
          </a:p>
        </p:txBody>
      </p:sp>
      <p:sp>
        <p:nvSpPr>
          <p:cNvPr name="AutoShape 13" id="13"/>
          <p:cNvSpPr/>
          <p:nvPr/>
        </p:nvSpPr>
        <p:spPr>
          <a:xfrm>
            <a:off x="2855655" y="6683242"/>
            <a:ext cx="12959375" cy="0"/>
          </a:xfrm>
          <a:prstGeom prst="line">
            <a:avLst/>
          </a:prstGeom>
          <a:ln cap="flat" w="38100">
            <a:solidFill>
              <a:srgbClr val="009EC6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4" id="14"/>
          <p:cNvGrpSpPr/>
          <p:nvPr/>
        </p:nvGrpSpPr>
        <p:grpSpPr>
          <a:xfrm rot="0">
            <a:off x="2855655" y="4009165"/>
            <a:ext cx="5303650" cy="1134335"/>
            <a:chOff x="0" y="0"/>
            <a:chExt cx="7071534" cy="1512447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7071534" cy="1512447"/>
              <a:chOff x="0" y="0"/>
              <a:chExt cx="1797092" cy="384359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1797092" cy="384359"/>
              </a:xfrm>
              <a:custGeom>
                <a:avLst/>
                <a:gdLst/>
                <a:ahLst/>
                <a:cxnLst/>
                <a:rect r="r" b="b" t="t" l="l"/>
                <a:pathLst>
                  <a:path h="384359" w="1797092">
                    <a:moveTo>
                      <a:pt x="0" y="0"/>
                    </a:moveTo>
                    <a:lnTo>
                      <a:pt x="1797092" y="0"/>
                    </a:lnTo>
                    <a:lnTo>
                      <a:pt x="1797092" y="384359"/>
                    </a:lnTo>
                    <a:lnTo>
                      <a:pt x="0" y="384359"/>
                    </a:lnTo>
                    <a:close/>
                  </a:path>
                </a:pathLst>
              </a:custGeom>
              <a:solidFill>
                <a:srgbClr val="009EC6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114300"/>
                <a:ext cx="1797092" cy="49865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8295"/>
                  </a:lnSpc>
                </a:pPr>
              </a:p>
            </p:txBody>
          </p:sp>
        </p:grpSp>
        <p:sp>
          <p:nvSpPr>
            <p:cNvPr name="TextBox 18" id="18"/>
            <p:cNvSpPr txBox="true"/>
            <p:nvPr/>
          </p:nvSpPr>
          <p:spPr>
            <a:xfrm rot="0">
              <a:off x="434716" y="314476"/>
              <a:ext cx="6202101" cy="8168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215"/>
                </a:lnSpc>
                <a:spcBef>
                  <a:spcPct val="0"/>
                </a:spcBef>
              </a:pPr>
              <a:r>
                <a:rPr lang="en-US" b="true" sz="3725">
                  <a:solidFill>
                    <a:srgbClr val="002957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What’s in:</a:t>
              </a: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16858957" y="774169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2"/>
                </a:lnTo>
                <a:lnTo>
                  <a:pt x="0" y="12232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true" rot="-4652211">
            <a:off x="16329871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8372433" y="7040429"/>
            <a:ext cx="7838823" cy="2491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b="true" sz="2400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Medicare:</a:t>
            </a:r>
            <a:r>
              <a:rPr lang="en-US" sz="2400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b="true" sz="2400">
                <a:solidFill>
                  <a:srgbClr val="00295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HSA and Medicare still don’t play nicely. No contributions if you have any part of Medicare. </a:t>
            </a: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b="true" sz="2400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Increased</a:t>
            </a:r>
            <a:r>
              <a:rPr lang="en-US" sz="2400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b="true" sz="2400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Contribution Limits:</a:t>
            </a:r>
            <a:r>
              <a:rPr lang="en-US" sz="2400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b="true" sz="2400">
                <a:solidFill>
                  <a:srgbClr val="00295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Though proposed, increased contribution limits didn’t make the cut. 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2855655" y="7738182"/>
            <a:ext cx="5303650" cy="1134335"/>
            <a:chOff x="0" y="0"/>
            <a:chExt cx="7071534" cy="1512447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0"/>
              <a:ext cx="7071534" cy="1512447"/>
              <a:chOff x="0" y="0"/>
              <a:chExt cx="1797092" cy="384359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1797092" cy="384359"/>
              </a:xfrm>
              <a:custGeom>
                <a:avLst/>
                <a:gdLst/>
                <a:ahLst/>
                <a:cxnLst/>
                <a:rect r="r" b="b" t="t" l="l"/>
                <a:pathLst>
                  <a:path h="384359" w="1797092">
                    <a:moveTo>
                      <a:pt x="0" y="0"/>
                    </a:moveTo>
                    <a:lnTo>
                      <a:pt x="1797092" y="0"/>
                    </a:lnTo>
                    <a:lnTo>
                      <a:pt x="1797092" y="384359"/>
                    </a:lnTo>
                    <a:lnTo>
                      <a:pt x="0" y="384359"/>
                    </a:lnTo>
                    <a:close/>
                  </a:path>
                </a:pathLst>
              </a:custGeom>
              <a:solidFill>
                <a:srgbClr val="009EC6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114300"/>
                <a:ext cx="1797092" cy="49865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8295"/>
                  </a:lnSpc>
                </a:pPr>
              </a:p>
            </p:txBody>
          </p:sp>
        </p:grpSp>
        <p:sp>
          <p:nvSpPr>
            <p:cNvPr name="TextBox 26" id="26"/>
            <p:cNvSpPr txBox="true"/>
            <p:nvPr/>
          </p:nvSpPr>
          <p:spPr>
            <a:xfrm rot="0">
              <a:off x="434716" y="314476"/>
              <a:ext cx="6202101" cy="8168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215"/>
                </a:lnSpc>
                <a:spcBef>
                  <a:spcPct val="0"/>
                </a:spcBef>
              </a:pPr>
              <a:r>
                <a:rPr lang="en-US" b="true" sz="3725">
                  <a:solidFill>
                    <a:srgbClr val="002957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What’s not in:</a:t>
              </a:r>
            </a:p>
          </p:txBody>
        </p:sp>
      </p:grpSp>
    </p:spTree>
  </p:cSld>
  <p:clrMapOvr>
    <a:masterClrMapping/>
  </p:clrMapOvr>
  <p:transition spd="slow">
    <p:push dir="l"/>
  </p:transition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EC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14878" y="-2862546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02957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761686" y="1997371"/>
            <a:ext cx="14764628" cy="3987103"/>
            <a:chOff x="0" y="0"/>
            <a:chExt cx="19686171" cy="5316137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9525"/>
              <a:ext cx="19686171" cy="35718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581"/>
                </a:lnSpc>
              </a:pPr>
              <a:r>
                <a:rPr lang="en-US" sz="8818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“</a:t>
              </a:r>
              <a:r>
                <a:rPr lang="en-US" sz="8818" i="true">
                  <a:solidFill>
                    <a:srgbClr val="FFFFFF"/>
                  </a:solidFill>
                  <a:latin typeface="Montserrat Italics"/>
                  <a:ea typeface="Montserrat Italics"/>
                  <a:cs typeface="Montserrat Italics"/>
                  <a:sym typeface="Montserrat Italics"/>
                </a:rPr>
                <a:t>Are ACA Tax Credits Going Away Next Year?”</a:t>
              </a:r>
              <a:r>
                <a:rPr lang="en-US" b="true" sz="8818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3898206"/>
              <a:ext cx="19686171" cy="14179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320"/>
                </a:lnSpc>
              </a:pPr>
              <a:r>
                <a:rPr lang="en-US" sz="3086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TLDR; Advance Premium Tax Credits aren’t going away entirely, but they are for some individuals. 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16858957" y="774169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2"/>
                </a:lnTo>
                <a:lnTo>
                  <a:pt x="0" y="12232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true" rot="-4652211">
            <a:off x="1589691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6">
              <a:alphaModFix amt="34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431859" y="9031939"/>
            <a:ext cx="2405597" cy="873883"/>
          </a:xfrm>
          <a:custGeom>
            <a:avLst/>
            <a:gdLst/>
            <a:ahLst/>
            <a:cxnLst/>
            <a:rect r="r" b="b" t="t" l="l"/>
            <a:pathLst>
              <a:path h="873883" w="2405597">
                <a:moveTo>
                  <a:pt x="0" y="0"/>
                </a:moveTo>
                <a:lnTo>
                  <a:pt x="2405597" y="0"/>
                </a:lnTo>
                <a:lnTo>
                  <a:pt x="2405597" y="873883"/>
                </a:lnTo>
                <a:lnTo>
                  <a:pt x="0" y="8738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push dir="l"/>
  </p:transition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EC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14878" y="-2862546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02957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6858957" y="774169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2"/>
                </a:lnTo>
                <a:lnTo>
                  <a:pt x="0" y="12232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410195" y="3389730"/>
            <a:ext cx="12312028" cy="6249123"/>
          </a:xfrm>
          <a:custGeom>
            <a:avLst/>
            <a:gdLst/>
            <a:ahLst/>
            <a:cxnLst/>
            <a:rect r="r" b="b" t="t" l="l"/>
            <a:pathLst>
              <a:path h="6249123" w="12312028">
                <a:moveTo>
                  <a:pt x="0" y="0"/>
                </a:moveTo>
                <a:lnTo>
                  <a:pt x="12312029" y="0"/>
                </a:lnTo>
                <a:lnTo>
                  <a:pt x="12312029" y="6249123"/>
                </a:lnTo>
                <a:lnTo>
                  <a:pt x="0" y="624912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-33131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1477486" y="514350"/>
            <a:ext cx="14842052" cy="1813501"/>
            <a:chOff x="0" y="0"/>
            <a:chExt cx="19789403" cy="2418001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0"/>
              <a:ext cx="19789403" cy="1460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640"/>
                </a:lnSpc>
              </a:pPr>
              <a:r>
                <a:rPr lang="en-US" b="true" sz="720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Timeline of ACA Tax Credits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1751251"/>
              <a:ext cx="19789403" cy="666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FFFFFF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How long have these been around and what changes have been made? 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3128049" y="3342105"/>
            <a:ext cx="5154451" cy="2612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6"/>
              </a:lnSpc>
              <a:spcBef>
                <a:spcPct val="0"/>
              </a:spcBef>
            </a:pPr>
            <a:r>
              <a:rPr lang="en-US" b="true" sz="2504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Jan 1, 2014</a:t>
            </a:r>
          </a:p>
          <a:p>
            <a:pPr algn="l">
              <a:lnSpc>
                <a:spcPts val="3506"/>
              </a:lnSpc>
              <a:spcBef>
                <a:spcPct val="0"/>
              </a:spcBef>
            </a:pPr>
          </a:p>
          <a:p>
            <a:pPr algn="l" marL="540828" indent="-270414" lvl="1">
              <a:lnSpc>
                <a:spcPts val="3506"/>
              </a:lnSpc>
              <a:spcBef>
                <a:spcPct val="0"/>
              </a:spcBef>
              <a:buFont typeface="Arial"/>
              <a:buChar char="•"/>
            </a:pPr>
            <a:r>
              <a:rPr lang="en-US" sz="2504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ACA Marketplace is born</a:t>
            </a:r>
          </a:p>
          <a:p>
            <a:pPr algn="l" marL="540828" indent="-270414" lvl="1">
              <a:lnSpc>
                <a:spcPts val="3506"/>
              </a:lnSpc>
              <a:spcBef>
                <a:spcPct val="0"/>
              </a:spcBef>
              <a:buFont typeface="Arial"/>
              <a:buChar char="•"/>
            </a:pPr>
            <a:r>
              <a:rPr lang="en-US" sz="2504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Coverage is guaranteed</a:t>
            </a:r>
          </a:p>
          <a:p>
            <a:pPr algn="l" marL="540828" indent="-270414" lvl="1">
              <a:lnSpc>
                <a:spcPts val="3506"/>
              </a:lnSpc>
              <a:spcBef>
                <a:spcPct val="0"/>
              </a:spcBef>
              <a:buFont typeface="Arial"/>
              <a:buChar char="•"/>
            </a:pPr>
            <a:r>
              <a:rPr lang="en-US" sz="2504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Subsidies for those within 400% of FPL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209058" y="7464188"/>
            <a:ext cx="5154451" cy="2612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6"/>
              </a:lnSpc>
              <a:spcBef>
                <a:spcPct val="0"/>
              </a:spcBef>
            </a:pPr>
            <a:r>
              <a:rPr lang="en-US" b="true" sz="2504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March 11, 2021</a:t>
            </a:r>
          </a:p>
          <a:p>
            <a:pPr algn="l" marL="540828" indent="-270414" lvl="1">
              <a:lnSpc>
                <a:spcPts val="3506"/>
              </a:lnSpc>
              <a:spcBef>
                <a:spcPct val="0"/>
              </a:spcBef>
              <a:buFont typeface="Arial"/>
              <a:buChar char="•"/>
            </a:pPr>
            <a:r>
              <a:rPr lang="en-US" sz="2504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ARP is passed </a:t>
            </a:r>
          </a:p>
          <a:p>
            <a:pPr algn="l" marL="540828" indent="-270414" lvl="1">
              <a:lnSpc>
                <a:spcPts val="3506"/>
              </a:lnSpc>
              <a:spcBef>
                <a:spcPct val="0"/>
              </a:spcBef>
              <a:buFont typeface="Arial"/>
              <a:buChar char="•"/>
            </a:pPr>
            <a:r>
              <a:rPr lang="en-US" sz="2504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Subsidies available for those 400%+ of FPL</a:t>
            </a:r>
          </a:p>
          <a:p>
            <a:pPr algn="l" marL="540828" indent="-270414" lvl="1">
              <a:lnSpc>
                <a:spcPts val="3506"/>
              </a:lnSpc>
              <a:spcBef>
                <a:spcPct val="0"/>
              </a:spcBef>
              <a:buFont typeface="Arial"/>
              <a:buChar char="•"/>
            </a:pPr>
            <a:r>
              <a:rPr lang="en-US" sz="2504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Limited plan premiums to 8.5% of MAGI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413118" y="3406968"/>
            <a:ext cx="5154451" cy="2174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6"/>
              </a:lnSpc>
            </a:pPr>
            <a:r>
              <a:rPr lang="en-US" sz="2504" b="true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August 16, 2022</a:t>
            </a:r>
          </a:p>
          <a:p>
            <a:pPr algn="l" marL="540828" indent="-270414" lvl="1">
              <a:lnSpc>
                <a:spcPts val="3506"/>
              </a:lnSpc>
              <a:buFont typeface="Arial"/>
              <a:buChar char="•"/>
            </a:pPr>
            <a:r>
              <a:rPr lang="en-US" sz="2504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Inflation Reduction Act is passed </a:t>
            </a:r>
          </a:p>
          <a:p>
            <a:pPr algn="l" marL="540828" indent="-270414" lvl="1">
              <a:lnSpc>
                <a:spcPts val="3506"/>
              </a:lnSpc>
              <a:spcBef>
                <a:spcPct val="0"/>
              </a:spcBef>
              <a:buFont typeface="Arial"/>
              <a:buChar char="•"/>
            </a:pPr>
            <a:r>
              <a:rPr lang="en-US" sz="2504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ARP Subsidies continued through 2025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509213" y="7245121"/>
            <a:ext cx="5154451" cy="17365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6"/>
              </a:lnSpc>
            </a:pPr>
            <a:r>
              <a:rPr lang="en-US" sz="2504" b="true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Dec 31, 2025</a:t>
            </a:r>
          </a:p>
          <a:p>
            <a:pPr algn="l" marL="540828" indent="-270414" lvl="1">
              <a:lnSpc>
                <a:spcPts val="3506"/>
              </a:lnSpc>
              <a:buFont typeface="Arial"/>
              <a:buChar char="•"/>
            </a:pPr>
            <a:r>
              <a:rPr lang="en-US" sz="2504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ARP Subsidies Expire </a:t>
            </a:r>
          </a:p>
          <a:p>
            <a:pPr algn="l" marL="540828" indent="-270414" lvl="1">
              <a:lnSpc>
                <a:spcPts val="3506"/>
              </a:lnSpc>
              <a:spcBef>
                <a:spcPct val="0"/>
              </a:spcBef>
              <a:buFont typeface="Arial"/>
              <a:buChar char="•"/>
            </a:pPr>
            <a:r>
              <a:rPr lang="en-US" sz="2504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Reintroduction of the 400% FPL “Income Cliff”</a:t>
            </a:r>
          </a:p>
        </p:txBody>
      </p:sp>
    </p:spTree>
  </p:cSld>
  <p:clrMapOvr>
    <a:masterClrMapping/>
  </p:clrMapOvr>
  <p:transition spd="slow">
    <p:push dir="l"/>
  </p:transition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9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14878" y="-2862546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2009087" y="290442"/>
            <a:ext cx="13982591" cy="2908876"/>
            <a:chOff x="0" y="0"/>
            <a:chExt cx="18643454" cy="3878501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0"/>
              <a:ext cx="18643454" cy="2921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640"/>
                </a:lnSpc>
              </a:pPr>
              <a:r>
                <a:rPr lang="en-US" b="true" sz="720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OBBBA Changes To The </a:t>
              </a:r>
              <a:r>
                <a:rPr lang="en-US" b="true" sz="720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ACA Marketplace 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3211751"/>
              <a:ext cx="18643454" cy="666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FFFFFF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What you need to know as a financial advisor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491151" y="3659482"/>
            <a:ext cx="13305698" cy="6305756"/>
            <a:chOff x="0" y="0"/>
            <a:chExt cx="1944909" cy="92172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944909" cy="921720"/>
            </a:xfrm>
            <a:custGeom>
              <a:avLst/>
              <a:gdLst/>
              <a:ahLst/>
              <a:cxnLst/>
              <a:rect r="r" b="b" t="t" l="l"/>
              <a:pathLst>
                <a:path h="921720" w="1944909">
                  <a:moveTo>
                    <a:pt x="0" y="0"/>
                  </a:moveTo>
                  <a:lnTo>
                    <a:pt x="1944909" y="0"/>
                  </a:lnTo>
                  <a:lnTo>
                    <a:pt x="1944909" y="921720"/>
                  </a:lnTo>
                  <a:lnTo>
                    <a:pt x="0" y="921720"/>
                  </a:lnTo>
                  <a:close/>
                </a:path>
              </a:pathLst>
            </a:custGeom>
            <a:solidFill>
              <a:srgbClr val="F16028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114300"/>
              <a:ext cx="1944909" cy="1036020"/>
            </a:xfrm>
            <a:prstGeom prst="rect">
              <a:avLst/>
            </a:prstGeom>
          </p:spPr>
          <p:txBody>
            <a:bodyPr anchor="ctr" rtlCol="false" tIns="117760" lIns="117760" bIns="117760" rIns="117760"/>
            <a:lstStyle/>
            <a:p>
              <a:pPr algn="ctr">
                <a:lnSpc>
                  <a:spcPts val="8295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2849392" y="4123454"/>
            <a:ext cx="12589215" cy="52825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7" indent="-345444" lvl="1">
              <a:lnSpc>
                <a:spcPts val="4800"/>
              </a:lnSpc>
              <a:buFont typeface="Arial"/>
              <a:buChar char="•"/>
            </a:pPr>
            <a:r>
              <a:rPr lang="en-US" b="true" sz="32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Covid-Era Enhanced Advanced Premium Tax Credits are ending</a:t>
            </a:r>
          </a:p>
          <a:p>
            <a:pPr algn="l" marL="1079522" indent="-359841" lvl="2">
              <a:lnSpc>
                <a:spcPts val="3750"/>
              </a:lnSpc>
              <a:buFont typeface="Arial"/>
              <a:buChar char="⚬"/>
            </a:pPr>
            <a:r>
              <a:rPr lang="en-US" b="true" sz="25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ARPA Subsidies are set to expire Dec 31, 2025.</a:t>
            </a:r>
          </a:p>
          <a:p>
            <a:pPr algn="l" marL="1079522" indent="-359841" lvl="2">
              <a:lnSpc>
                <a:spcPts val="3750"/>
              </a:lnSpc>
              <a:buFont typeface="Arial"/>
              <a:buChar char="⚬"/>
            </a:pPr>
            <a:r>
              <a:rPr lang="en-US" b="true" sz="25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Reintroduction of the “Income Cliff” at 400% of MAGI.</a:t>
            </a:r>
          </a:p>
          <a:p>
            <a:pPr algn="l" marL="690887" indent="-345444" lvl="1">
              <a:lnSpc>
                <a:spcPts val="4800"/>
              </a:lnSpc>
              <a:buFont typeface="Arial"/>
              <a:buChar char="•"/>
            </a:pPr>
            <a:r>
              <a:rPr lang="en-US" b="true" sz="32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Stricter Enrollment and Verification Guidelines</a:t>
            </a:r>
          </a:p>
          <a:p>
            <a:pPr algn="l" marL="1079522" indent="-359841" lvl="2">
              <a:lnSpc>
                <a:spcPts val="3750"/>
              </a:lnSpc>
              <a:buFont typeface="Arial"/>
              <a:buChar char="⚬"/>
            </a:pPr>
            <a:r>
              <a:rPr lang="en-US" b="true" sz="25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Income verification, increased red tape for enrollees.</a:t>
            </a:r>
          </a:p>
          <a:p>
            <a:pPr algn="l" marL="1079522" indent="-359841" lvl="2">
              <a:lnSpc>
                <a:spcPts val="3750"/>
              </a:lnSpc>
              <a:buFont typeface="Arial"/>
              <a:buChar char="⚬"/>
            </a:pPr>
            <a:r>
              <a:rPr lang="en-US" b="true" sz="25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$0 premium passive renewals will not occur.</a:t>
            </a:r>
          </a:p>
          <a:p>
            <a:pPr algn="l" marL="690887" indent="-345444" lvl="1">
              <a:lnSpc>
                <a:spcPts val="4800"/>
              </a:lnSpc>
              <a:buFont typeface="Arial"/>
              <a:buChar char="•"/>
            </a:pPr>
            <a:r>
              <a:rPr lang="en-US" b="true" sz="32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Increased Premiums </a:t>
            </a:r>
          </a:p>
          <a:p>
            <a:pPr algn="l" marL="1079522" indent="-359841" lvl="2">
              <a:lnSpc>
                <a:spcPts val="3750"/>
              </a:lnSpc>
              <a:buFont typeface="Arial"/>
              <a:buChar char="⚬"/>
            </a:pPr>
            <a:r>
              <a:rPr lang="en-US" b="true" sz="25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Expect at least a 15-20% increase </a:t>
            </a:r>
            <a:r>
              <a:rPr lang="en-US" b="true" sz="25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both as a result of tax credit loss for some and carrier premium increases YoY.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16858957" y="774169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2"/>
                </a:lnTo>
                <a:lnTo>
                  <a:pt x="0" y="12232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true" rot="-4652211">
            <a:off x="1603026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push dir="l"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9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103580" y="0"/>
            <a:ext cx="5184420" cy="10287000"/>
            <a:chOff x="0" y="0"/>
            <a:chExt cx="136544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65444" cy="2709333"/>
            </a:xfrm>
            <a:custGeom>
              <a:avLst/>
              <a:gdLst/>
              <a:ahLst/>
              <a:cxnLst/>
              <a:rect r="r" b="b" t="t" l="l"/>
              <a:pathLst>
                <a:path h="2709333" w="1365444">
                  <a:moveTo>
                    <a:pt x="0" y="0"/>
                  </a:moveTo>
                  <a:lnTo>
                    <a:pt x="1365444" y="0"/>
                  </a:lnTo>
                  <a:lnTo>
                    <a:pt x="136544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2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6544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true" rot="-4652211">
            <a:off x="12365310" y="-3027552"/>
            <a:ext cx="8718317" cy="7133168"/>
          </a:xfrm>
          <a:custGeom>
            <a:avLst/>
            <a:gdLst/>
            <a:ahLst/>
            <a:cxnLst/>
            <a:rect r="r" b="b" t="t" l="l"/>
            <a:pathLst>
              <a:path h="7133168" w="8718317">
                <a:moveTo>
                  <a:pt x="0" y="7133168"/>
                </a:moveTo>
                <a:lnTo>
                  <a:pt x="8718317" y="7133168"/>
                </a:lnTo>
                <a:lnTo>
                  <a:pt x="8718317" y="0"/>
                </a:lnTo>
                <a:lnTo>
                  <a:pt x="0" y="0"/>
                </a:lnTo>
                <a:lnTo>
                  <a:pt x="0" y="713316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630619">
            <a:off x="12889085" y="6498793"/>
            <a:ext cx="6703666" cy="6400975"/>
          </a:xfrm>
          <a:custGeom>
            <a:avLst/>
            <a:gdLst/>
            <a:ahLst/>
            <a:cxnLst/>
            <a:rect r="r" b="b" t="t" l="l"/>
            <a:pathLst>
              <a:path h="6400975" w="6703666">
                <a:moveTo>
                  <a:pt x="0" y="0"/>
                </a:moveTo>
                <a:lnTo>
                  <a:pt x="6703667" y="0"/>
                </a:lnTo>
                <a:lnTo>
                  <a:pt x="6703667" y="6400974"/>
                </a:lnTo>
                <a:lnTo>
                  <a:pt x="0" y="64009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6703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576121">
            <a:off x="16111958" y="3923286"/>
            <a:ext cx="6370216" cy="4386243"/>
          </a:xfrm>
          <a:custGeom>
            <a:avLst/>
            <a:gdLst/>
            <a:ahLst/>
            <a:cxnLst/>
            <a:rect r="r" b="b" t="t" l="l"/>
            <a:pathLst>
              <a:path h="4386243" w="6370216">
                <a:moveTo>
                  <a:pt x="0" y="0"/>
                </a:moveTo>
                <a:lnTo>
                  <a:pt x="6370216" y="0"/>
                </a:lnTo>
                <a:lnTo>
                  <a:pt x="6370216" y="4386243"/>
                </a:lnTo>
                <a:lnTo>
                  <a:pt x="0" y="43862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62965" r="-37146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994480" y="4953576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7" y="0"/>
                </a:lnTo>
                <a:lnTo>
                  <a:pt x="2149397" y="1223202"/>
                </a:lnTo>
                <a:lnTo>
                  <a:pt x="0" y="12232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1120698" y="-194503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3"/>
                </a:lnTo>
                <a:lnTo>
                  <a:pt x="0" y="12232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968275" y="9978872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3"/>
                </a:lnTo>
                <a:lnTo>
                  <a:pt x="0" y="12232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99412" y="835917"/>
            <a:ext cx="4401723" cy="1599017"/>
          </a:xfrm>
          <a:custGeom>
            <a:avLst/>
            <a:gdLst/>
            <a:ahLst/>
            <a:cxnLst/>
            <a:rect r="r" b="b" t="t" l="l"/>
            <a:pathLst>
              <a:path h="1599017" w="4401723">
                <a:moveTo>
                  <a:pt x="0" y="0"/>
                </a:moveTo>
                <a:lnTo>
                  <a:pt x="4401723" y="0"/>
                </a:lnTo>
                <a:lnTo>
                  <a:pt x="4401723" y="1599018"/>
                </a:lnTo>
                <a:lnTo>
                  <a:pt x="0" y="15990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446340" y="2210710"/>
            <a:ext cx="7395075" cy="6091693"/>
          </a:xfrm>
          <a:custGeom>
            <a:avLst/>
            <a:gdLst/>
            <a:ahLst/>
            <a:cxnLst/>
            <a:rect r="r" b="b" t="t" l="l"/>
            <a:pathLst>
              <a:path h="6091693" w="7395075">
                <a:moveTo>
                  <a:pt x="0" y="0"/>
                </a:moveTo>
                <a:lnTo>
                  <a:pt x="7395075" y="0"/>
                </a:lnTo>
                <a:lnTo>
                  <a:pt x="7395075" y="6091693"/>
                </a:lnTo>
                <a:lnTo>
                  <a:pt x="0" y="609169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299412" y="2768310"/>
            <a:ext cx="3972388" cy="1011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95"/>
              </a:lnSpc>
              <a:spcBef>
                <a:spcPct val="0"/>
              </a:spcBef>
            </a:pPr>
            <a:r>
              <a:rPr lang="en-US" b="true" sz="5925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About us: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4054254"/>
            <a:ext cx="9266410" cy="424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3" indent="-323852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Decades of expertise</a:t>
            </a:r>
          </a:p>
          <a:p>
            <a:pPr algn="l" marL="647703" indent="-323852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SOC 2 Type II security</a:t>
            </a:r>
          </a:p>
          <a:p>
            <a:pPr algn="l" marL="647703" indent="-323852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Pre-65 &amp; Medicare health insurance</a:t>
            </a:r>
          </a:p>
          <a:p>
            <a:pPr algn="l" marL="1295406" indent="-431802" lvl="2">
              <a:lnSpc>
                <a:spcPts val="4200"/>
              </a:lnSpc>
              <a:buFont typeface="Arial"/>
              <a:buChar char="⚬"/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Dental, vision, and more</a:t>
            </a:r>
          </a:p>
          <a:p>
            <a:pPr algn="l" marL="647703" indent="-323852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Acquired</a:t>
            </a: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Caribou</a:t>
            </a:r>
          </a:p>
          <a:p>
            <a:pPr algn="l" marL="647703" indent="-323852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Wealthie Award-winning platform</a:t>
            </a:r>
          </a:p>
          <a:p>
            <a:pPr algn="l" marL="647703" indent="-323852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Built </a:t>
            </a:r>
            <a:r>
              <a:rPr lang="en-US" b="true" sz="3000" i="true">
                <a:solidFill>
                  <a:srgbClr val="FFFFF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for</a:t>
            </a:r>
            <a:r>
              <a:rPr lang="en-US" b="true" sz="3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advisors and their clients</a:t>
            </a:r>
          </a:p>
          <a:p>
            <a:pPr algn="l">
              <a:lnSpc>
                <a:spcPts val="4200"/>
              </a:lnSpc>
            </a:pPr>
          </a:p>
        </p:txBody>
      </p:sp>
    </p:spTree>
  </p:cSld>
  <p:clrMapOvr>
    <a:masterClrMapping/>
  </p:clrMapOvr>
  <p:transition spd="slow">
    <p:push dir="l"/>
  </p:transition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9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98098" y="578259"/>
            <a:ext cx="15481619" cy="1813501"/>
            <a:chOff x="0" y="0"/>
            <a:chExt cx="20642159" cy="2418001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0"/>
              <a:ext cx="20642159" cy="1460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640"/>
                </a:lnSpc>
              </a:pPr>
              <a:r>
                <a:rPr lang="en-US" b="true" sz="720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When The Income Cliff Returns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1751251"/>
              <a:ext cx="20642159" cy="666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FFFFFF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What to expect when tax credits revert back to pre Covid-era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6858957" y="774169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2"/>
                </a:lnTo>
                <a:lnTo>
                  <a:pt x="0" y="12232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5687" y="3435822"/>
            <a:ext cx="14661109" cy="5589548"/>
          </a:xfrm>
          <a:custGeom>
            <a:avLst/>
            <a:gdLst/>
            <a:ahLst/>
            <a:cxnLst/>
            <a:rect r="r" b="b" t="t" l="l"/>
            <a:pathLst>
              <a:path h="5589548" w="14661109">
                <a:moveTo>
                  <a:pt x="0" y="0"/>
                </a:moveTo>
                <a:lnTo>
                  <a:pt x="14661109" y="0"/>
                </a:lnTo>
                <a:lnTo>
                  <a:pt x="14661109" y="5589548"/>
                </a:lnTo>
                <a:lnTo>
                  <a:pt x="0" y="55895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4816796" y="5383368"/>
            <a:ext cx="3385141" cy="27207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32"/>
              </a:lnSpc>
            </a:pPr>
            <a:r>
              <a:rPr lang="en-US" sz="3880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Tax Credits </a:t>
            </a:r>
            <a:r>
              <a:rPr lang="en-US" sz="3880" b="true">
                <a:solidFill>
                  <a:srgbClr val="F160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unavailable</a:t>
            </a:r>
            <a:r>
              <a:rPr lang="en-US" sz="3880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for those above 400%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269844" y="4270729"/>
            <a:ext cx="1619746" cy="6133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400%+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80135" y="9310184"/>
            <a:ext cx="15359032" cy="4221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6"/>
              </a:lnSpc>
              <a:spcBef>
                <a:spcPct val="0"/>
              </a:spcBef>
            </a:pPr>
            <a:r>
              <a:rPr lang="en-US" sz="2504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Expect 15-20% premium increases (and locally much higher) for those </a:t>
            </a:r>
            <a:r>
              <a:rPr lang="en-US" b="true" sz="2504" i="true">
                <a:solidFill>
                  <a:srgbClr val="FFFFF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still within</a:t>
            </a:r>
            <a:r>
              <a:rPr lang="en-US" sz="2504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400% of FPL</a:t>
            </a:r>
          </a:p>
        </p:txBody>
      </p:sp>
    </p:spTree>
  </p:cSld>
  <p:clrMapOvr>
    <a:masterClrMapping/>
  </p:clrMapOvr>
  <p:transition spd="fast">
    <p:push dir="l"/>
  </p:transition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9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14878" y="-2858964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6858957" y="774169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2"/>
                </a:lnTo>
                <a:lnTo>
                  <a:pt x="0" y="12232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53405" y="2536675"/>
            <a:ext cx="12694494" cy="6966104"/>
          </a:xfrm>
          <a:custGeom>
            <a:avLst/>
            <a:gdLst/>
            <a:ahLst/>
            <a:cxnLst/>
            <a:rect r="r" b="b" t="t" l="l"/>
            <a:pathLst>
              <a:path h="6966104" w="12694494">
                <a:moveTo>
                  <a:pt x="0" y="0"/>
                </a:moveTo>
                <a:lnTo>
                  <a:pt x="12694494" y="0"/>
                </a:lnTo>
                <a:lnTo>
                  <a:pt x="12694494" y="6966103"/>
                </a:lnTo>
                <a:lnTo>
                  <a:pt x="0" y="69661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1862174" y="431394"/>
            <a:ext cx="12959375" cy="1813501"/>
            <a:chOff x="0" y="0"/>
            <a:chExt cx="17279166" cy="2418001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0"/>
              <a:ext cx="17279166" cy="1460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640"/>
                </a:lnSpc>
              </a:pPr>
              <a:r>
                <a:rPr lang="en-US" b="true" sz="720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Tax Credit Example: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1751251"/>
              <a:ext cx="17279166" cy="666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FFFFFF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59 year old male, 61 year old female - early retiree couple.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4679608" y="4823232"/>
            <a:ext cx="834099" cy="526696"/>
            <a:chOff x="0" y="0"/>
            <a:chExt cx="1287186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287186" cy="812800"/>
            </a:xfrm>
            <a:custGeom>
              <a:avLst/>
              <a:gdLst/>
              <a:ahLst/>
              <a:cxnLst/>
              <a:rect r="r" b="b" t="t" l="l"/>
              <a:pathLst>
                <a:path h="812800" w="1287186">
                  <a:moveTo>
                    <a:pt x="643593" y="0"/>
                  </a:moveTo>
                  <a:cubicBezTo>
                    <a:pt x="288146" y="0"/>
                    <a:pt x="0" y="181951"/>
                    <a:pt x="0" y="406400"/>
                  </a:cubicBezTo>
                  <a:cubicBezTo>
                    <a:pt x="0" y="630849"/>
                    <a:pt x="288146" y="812800"/>
                    <a:pt x="643593" y="812800"/>
                  </a:cubicBezTo>
                  <a:cubicBezTo>
                    <a:pt x="999040" y="812800"/>
                    <a:pt x="1287186" y="630849"/>
                    <a:pt x="1287186" y="406400"/>
                  </a:cubicBezTo>
                  <a:cubicBezTo>
                    <a:pt x="1287186" y="181951"/>
                    <a:pt x="999040" y="0"/>
                    <a:pt x="64359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16028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120674" y="28575"/>
              <a:ext cx="1045839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2163592" y="4125777"/>
            <a:ext cx="1937642" cy="526696"/>
            <a:chOff x="0" y="0"/>
            <a:chExt cx="2990179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990179" cy="812800"/>
            </a:xfrm>
            <a:custGeom>
              <a:avLst/>
              <a:gdLst/>
              <a:ahLst/>
              <a:cxnLst/>
              <a:rect r="r" b="b" t="t" l="l"/>
              <a:pathLst>
                <a:path h="812800" w="2990179">
                  <a:moveTo>
                    <a:pt x="1495090" y="0"/>
                  </a:moveTo>
                  <a:cubicBezTo>
                    <a:pt x="669374" y="0"/>
                    <a:pt x="0" y="181951"/>
                    <a:pt x="0" y="406400"/>
                  </a:cubicBezTo>
                  <a:cubicBezTo>
                    <a:pt x="0" y="630849"/>
                    <a:pt x="669374" y="812800"/>
                    <a:pt x="1495090" y="812800"/>
                  </a:cubicBezTo>
                  <a:cubicBezTo>
                    <a:pt x="2320805" y="812800"/>
                    <a:pt x="2990179" y="630849"/>
                    <a:pt x="2990179" y="406400"/>
                  </a:cubicBezTo>
                  <a:cubicBezTo>
                    <a:pt x="2990179" y="181951"/>
                    <a:pt x="2320805" y="0"/>
                    <a:pt x="149509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16028"/>
              </a:soli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280329" y="28575"/>
              <a:ext cx="2429521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6755540" y="6979767"/>
            <a:ext cx="2490224" cy="1572464"/>
            <a:chOff x="0" y="0"/>
            <a:chExt cx="1287186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87186" cy="812800"/>
            </a:xfrm>
            <a:custGeom>
              <a:avLst/>
              <a:gdLst/>
              <a:ahLst/>
              <a:cxnLst/>
              <a:rect r="r" b="b" t="t" l="l"/>
              <a:pathLst>
                <a:path h="812800" w="1287186">
                  <a:moveTo>
                    <a:pt x="643593" y="0"/>
                  </a:moveTo>
                  <a:cubicBezTo>
                    <a:pt x="288146" y="0"/>
                    <a:pt x="0" y="181951"/>
                    <a:pt x="0" y="406400"/>
                  </a:cubicBezTo>
                  <a:cubicBezTo>
                    <a:pt x="0" y="630849"/>
                    <a:pt x="288146" y="812800"/>
                    <a:pt x="643593" y="812800"/>
                  </a:cubicBezTo>
                  <a:cubicBezTo>
                    <a:pt x="999040" y="812800"/>
                    <a:pt x="1287186" y="630849"/>
                    <a:pt x="1287186" y="406400"/>
                  </a:cubicBezTo>
                  <a:cubicBezTo>
                    <a:pt x="1287186" y="181951"/>
                    <a:pt x="999040" y="0"/>
                    <a:pt x="64359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16028"/>
              </a:solidFill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120674" y="28575"/>
              <a:ext cx="1045839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14821548" y="4176385"/>
            <a:ext cx="2609823" cy="3639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6"/>
              </a:lnSpc>
              <a:spcBef>
                <a:spcPct val="0"/>
              </a:spcBef>
            </a:pPr>
            <a:r>
              <a:rPr lang="en-US" b="true" sz="2604">
                <a:solidFill>
                  <a:srgbClr val="F160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$33,780</a:t>
            </a:r>
            <a:r>
              <a:rPr lang="en-US" b="true" sz="260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year-over-year increase in premiums if the client’s income remains above 400% of FPL</a:t>
            </a:r>
          </a:p>
        </p:txBody>
      </p:sp>
    </p:spTree>
  </p:cSld>
  <p:clrMapOvr>
    <a:masterClrMapping/>
  </p:clrMapOvr>
  <p:transition spd="fast">
    <p:push dir="l"/>
  </p:transition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9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14878" y="-2862546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2136953" y="4005292"/>
            <a:ext cx="5303650" cy="4958307"/>
            <a:chOff x="0" y="0"/>
            <a:chExt cx="7071534" cy="6611076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7071534" cy="6611076"/>
              <a:chOff x="0" y="0"/>
              <a:chExt cx="1797092" cy="1680076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797092" cy="1680076"/>
              </a:xfrm>
              <a:custGeom>
                <a:avLst/>
                <a:gdLst/>
                <a:ahLst/>
                <a:cxnLst/>
                <a:rect r="r" b="b" t="t" l="l"/>
                <a:pathLst>
                  <a:path h="1680076" w="1797092">
                    <a:moveTo>
                      <a:pt x="58389" y="0"/>
                    </a:moveTo>
                    <a:lnTo>
                      <a:pt x="1738703" y="0"/>
                    </a:lnTo>
                    <a:cubicBezTo>
                      <a:pt x="1754188" y="0"/>
                      <a:pt x="1769040" y="6152"/>
                      <a:pt x="1779990" y="17102"/>
                    </a:cubicBezTo>
                    <a:cubicBezTo>
                      <a:pt x="1790940" y="28052"/>
                      <a:pt x="1797092" y="42904"/>
                      <a:pt x="1797092" y="58389"/>
                    </a:cubicBezTo>
                    <a:lnTo>
                      <a:pt x="1797092" y="1621686"/>
                    </a:lnTo>
                    <a:cubicBezTo>
                      <a:pt x="1797092" y="1637172"/>
                      <a:pt x="1790940" y="1652024"/>
                      <a:pt x="1779990" y="1662974"/>
                    </a:cubicBezTo>
                    <a:cubicBezTo>
                      <a:pt x="1769040" y="1673924"/>
                      <a:pt x="1754188" y="1680076"/>
                      <a:pt x="1738703" y="1680076"/>
                    </a:cubicBezTo>
                    <a:lnTo>
                      <a:pt x="58389" y="1680076"/>
                    </a:lnTo>
                    <a:cubicBezTo>
                      <a:pt x="42904" y="1680076"/>
                      <a:pt x="28052" y="1673924"/>
                      <a:pt x="17102" y="1662974"/>
                    </a:cubicBezTo>
                    <a:cubicBezTo>
                      <a:pt x="6152" y="1652024"/>
                      <a:pt x="0" y="1637172"/>
                      <a:pt x="0" y="1621686"/>
                    </a:cubicBezTo>
                    <a:lnTo>
                      <a:pt x="0" y="58389"/>
                    </a:lnTo>
                    <a:cubicBezTo>
                      <a:pt x="0" y="42904"/>
                      <a:pt x="6152" y="28052"/>
                      <a:pt x="17102" y="17102"/>
                    </a:cubicBezTo>
                    <a:cubicBezTo>
                      <a:pt x="28052" y="6152"/>
                      <a:pt x="42904" y="0"/>
                      <a:pt x="5838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114300"/>
                <a:ext cx="1797092" cy="179437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8295"/>
                  </a:lnSpc>
                </a:pPr>
              </a:p>
            </p:txBody>
          </p:sp>
        </p:grpSp>
        <p:sp>
          <p:nvSpPr>
            <p:cNvPr name="TextBox 13" id="13"/>
            <p:cNvSpPr txBox="true"/>
            <p:nvPr/>
          </p:nvSpPr>
          <p:spPr>
            <a:xfrm rot="0">
              <a:off x="434716" y="333526"/>
              <a:ext cx="6202101" cy="58963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604519" indent="-302260" lvl="1">
                <a:lnSpc>
                  <a:spcPts val="3919"/>
                </a:lnSpc>
                <a:buFont typeface="Arial"/>
                <a:buChar char="•"/>
              </a:pPr>
              <a:r>
                <a:rPr lang="en-US" b="true" sz="2799">
                  <a:solidFill>
                    <a:srgbClr val="002957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Manage income </a:t>
              </a:r>
              <a:r>
                <a:rPr lang="en-US" b="true" sz="2799">
                  <a:solidFill>
                    <a:srgbClr val="002957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(MAGI) to 400% of FPL or lower for those on marketplace coverage when possible.</a:t>
              </a:r>
            </a:p>
            <a:p>
              <a:pPr algn="l">
                <a:lnSpc>
                  <a:spcPts val="3919"/>
                </a:lnSpc>
                <a:spcBef>
                  <a:spcPct val="0"/>
                </a:spcBef>
              </a:pPr>
            </a:p>
            <a:p>
              <a:pPr algn="l" marL="604519" indent="-302260" lvl="1">
                <a:lnSpc>
                  <a:spcPts val="391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799" strike="noStrike" u="none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Plan</a:t>
              </a:r>
              <a:r>
                <a:rPr lang="en-US" sz="2799" strike="noStrike" u="none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799" strike="noStrike" u="none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</a:t>
              </a:r>
              <a:r>
                <a:rPr lang="en-US" sz="2799" strike="noStrike" u="none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</a:t>
              </a:r>
              <a:r>
                <a:rPr lang="en-US" sz="2799" strike="noStrike" u="none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</a:t>
              </a:r>
              <a:r>
                <a:rPr lang="en-US" sz="2799" strike="noStrike" u="none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b="true" sz="2799" strike="noStrike" u="none">
                  <a:solidFill>
                    <a:srgbClr val="002957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higher premium</a:t>
              </a:r>
              <a:r>
                <a:rPr lang="en-US" sz="2799" strike="noStrike" u="none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ex</a:t>
              </a:r>
              <a:r>
                <a:rPr lang="en-US" sz="2799" strike="noStrike" u="none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</a:t>
              </a:r>
              <a:r>
                <a:rPr lang="en-US" sz="2799" strike="noStrike" u="none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endi</a:t>
              </a:r>
              <a:r>
                <a:rPr lang="en-US" sz="2799" strike="noStrike" u="none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tur</a:t>
              </a:r>
              <a:r>
                <a:rPr lang="en-US" sz="2799" strike="noStrike" u="none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</a:t>
              </a:r>
              <a:r>
                <a:rPr lang="en-US" sz="2799" strike="noStrike" u="none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799" strike="noStrike" u="none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in</a:t>
              </a:r>
              <a:r>
                <a:rPr lang="en-US" sz="2799" strike="noStrike" u="none">
                  <a:solidFill>
                    <a:srgbClr val="002957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2026.</a:t>
              </a: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6858957" y="774169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2"/>
                </a:lnTo>
                <a:lnTo>
                  <a:pt x="0" y="12232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true" rot="-4652211">
            <a:off x="1513491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7939109" y="4022007"/>
            <a:ext cx="9818785" cy="822323"/>
          </a:xfrm>
          <a:custGeom>
            <a:avLst/>
            <a:gdLst/>
            <a:ahLst/>
            <a:cxnLst/>
            <a:rect r="r" b="b" t="t" l="l"/>
            <a:pathLst>
              <a:path h="822323" w="9818785">
                <a:moveTo>
                  <a:pt x="0" y="0"/>
                </a:moveTo>
                <a:lnTo>
                  <a:pt x="9818784" y="0"/>
                </a:lnTo>
                <a:lnTo>
                  <a:pt x="9818784" y="822323"/>
                </a:lnTo>
                <a:lnTo>
                  <a:pt x="0" y="8223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7939109" y="5019370"/>
            <a:ext cx="9818785" cy="3927514"/>
          </a:xfrm>
          <a:custGeom>
            <a:avLst/>
            <a:gdLst/>
            <a:ahLst/>
            <a:cxnLst/>
            <a:rect r="r" b="b" t="t" l="l"/>
            <a:pathLst>
              <a:path h="3927514" w="9818785">
                <a:moveTo>
                  <a:pt x="0" y="0"/>
                </a:moveTo>
                <a:lnTo>
                  <a:pt x="9818784" y="0"/>
                </a:lnTo>
                <a:lnTo>
                  <a:pt x="9818784" y="3927513"/>
                </a:lnTo>
                <a:lnTo>
                  <a:pt x="0" y="392751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2136953" y="535345"/>
            <a:ext cx="12959375" cy="1813501"/>
            <a:chOff x="0" y="0"/>
            <a:chExt cx="17279166" cy="2418001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0"/>
              <a:ext cx="17279166" cy="1460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640"/>
                </a:lnSpc>
              </a:pPr>
              <a:r>
                <a:rPr lang="en-US" b="true" sz="720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Planning Implications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1751251"/>
              <a:ext cx="17279166" cy="666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FFFFFF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What you can do to help your clients plan for these changes.</a:t>
              </a:r>
            </a:p>
          </p:txBody>
        </p:sp>
      </p:grpSp>
    </p:spTree>
  </p:cSld>
  <p:clrMapOvr>
    <a:masterClrMapping/>
  </p:clrMapOvr>
  <p:transition spd="slow">
    <p:push dir="l"/>
  </p:transition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60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14878" y="-2862546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02957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6858957" y="1387746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3"/>
                </a:lnTo>
                <a:lnTo>
                  <a:pt x="0" y="12232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true" rot="-4652211">
            <a:off x="15310681" y="6174141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1745977" y="1999348"/>
            <a:ext cx="14796046" cy="8048656"/>
            <a:chOff x="0" y="0"/>
            <a:chExt cx="5013515" cy="272721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013515" cy="2727213"/>
            </a:xfrm>
            <a:custGeom>
              <a:avLst/>
              <a:gdLst/>
              <a:ahLst/>
              <a:cxnLst/>
              <a:rect r="r" b="b" t="t" l="l"/>
              <a:pathLst>
                <a:path h="2727213" w="5013515">
                  <a:moveTo>
                    <a:pt x="5013515" y="20930"/>
                  </a:moveTo>
                  <a:lnTo>
                    <a:pt x="5013515" y="2706283"/>
                  </a:lnTo>
                  <a:cubicBezTo>
                    <a:pt x="5013515" y="2717842"/>
                    <a:pt x="5004145" y="2727213"/>
                    <a:pt x="4992586" y="2727213"/>
                  </a:cubicBezTo>
                  <a:lnTo>
                    <a:pt x="20930" y="2727213"/>
                  </a:lnTo>
                  <a:cubicBezTo>
                    <a:pt x="9371" y="2727213"/>
                    <a:pt x="0" y="2717842"/>
                    <a:pt x="0" y="2706283"/>
                  </a:cubicBezTo>
                  <a:lnTo>
                    <a:pt x="0" y="20930"/>
                  </a:lnTo>
                  <a:cubicBezTo>
                    <a:pt x="0" y="9371"/>
                    <a:pt x="9371" y="0"/>
                    <a:pt x="20930" y="0"/>
                  </a:cubicBezTo>
                  <a:lnTo>
                    <a:pt x="4992586" y="0"/>
                  </a:lnTo>
                  <a:cubicBezTo>
                    <a:pt x="5004145" y="0"/>
                    <a:pt x="5013515" y="9371"/>
                    <a:pt x="5013515" y="2093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114300"/>
              <a:ext cx="5013515" cy="28415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295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2097823" y="2563324"/>
            <a:ext cx="14092354" cy="5920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b="true" sz="279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Start reaching out </a:t>
            </a:r>
            <a:r>
              <a:rPr lang="en-US" b="true" sz="2799">
                <a:solidFill>
                  <a:srgbClr val="00295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to impacted clients now.</a:t>
            </a:r>
            <a:r>
              <a:rPr lang="en-US" sz="27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algn="l">
              <a:lnSpc>
                <a:spcPts val="3919"/>
              </a:lnSpc>
            </a:pP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b="true" sz="279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Plan for “worst case scenario” of a full price plan </a:t>
            </a:r>
            <a:r>
              <a:rPr lang="en-US" b="true" sz="2799">
                <a:solidFill>
                  <a:srgbClr val="00295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if MAGI can’t be managed to less than 400% of FPL.</a:t>
            </a:r>
          </a:p>
          <a:p>
            <a:pPr algn="l">
              <a:lnSpc>
                <a:spcPts val="3919"/>
              </a:lnSpc>
            </a:pP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b="true" sz="2799">
                <a:solidFill>
                  <a:srgbClr val="00295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Consider Marketplace alternatives - it’s crucial to have a trusted resource to guide them. </a:t>
            </a:r>
          </a:p>
          <a:p>
            <a:pPr algn="l">
              <a:lnSpc>
                <a:spcPts val="3919"/>
              </a:lnSpc>
            </a:pP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b="true" sz="2799">
                <a:solidFill>
                  <a:srgbClr val="00295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How does this impact your Roth conversion strategy?</a:t>
            </a:r>
          </a:p>
          <a:p>
            <a:pPr algn="l">
              <a:lnSpc>
                <a:spcPts val="3919"/>
              </a:lnSpc>
            </a:pP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b="true" sz="2799">
                <a:solidFill>
                  <a:srgbClr val="00295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Get ready to update financial plans.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</a:p>
        </p:txBody>
      </p:sp>
      <p:grpSp>
        <p:nvGrpSpPr>
          <p:cNvPr name="Group 15" id="15"/>
          <p:cNvGrpSpPr/>
          <p:nvPr/>
        </p:nvGrpSpPr>
        <p:grpSpPr>
          <a:xfrm rot="0">
            <a:off x="1726897" y="419083"/>
            <a:ext cx="15132059" cy="1813501"/>
            <a:chOff x="0" y="0"/>
            <a:chExt cx="20176079" cy="2418001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0"/>
              <a:ext cx="20176079" cy="1460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640"/>
                </a:lnSpc>
              </a:pPr>
              <a:r>
                <a:rPr lang="en-US" b="true" sz="720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Action Items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1751251"/>
              <a:ext cx="20176079" cy="666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</a:p>
          </p:txBody>
        </p:sp>
      </p:grpSp>
    </p:spTree>
  </p:cSld>
  <p:clrMapOvr>
    <a:masterClrMapping/>
  </p:clrMapOvr>
  <p:transition spd="slow">
    <p:push dir="l"/>
  </p:transition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863087" y="-2820864"/>
            <a:ext cx="10198814" cy="16316891"/>
            <a:chOff x="0" y="0"/>
            <a:chExt cx="13598419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02957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6858957" y="1387746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3"/>
                </a:lnTo>
                <a:lnTo>
                  <a:pt x="0" y="12232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true" rot="-4652211">
            <a:off x="1513491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801596" y="3058624"/>
            <a:ext cx="14092354" cy="1957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Let’s talk about strategies for Open Enrollment!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</a:p>
          <a:p>
            <a:pPr algn="l">
              <a:lnSpc>
                <a:spcPts val="3919"/>
              </a:lnSpc>
              <a:spcBef>
                <a:spcPct val="0"/>
              </a:spcBef>
            </a:pPr>
          </a:p>
          <a:p>
            <a:pPr algn="l">
              <a:lnSpc>
                <a:spcPts val="3919"/>
              </a:lnSpc>
              <a:spcBef>
                <a:spcPct val="0"/>
              </a:spcBef>
            </a:pPr>
          </a:p>
        </p:txBody>
      </p:sp>
      <p:grpSp>
        <p:nvGrpSpPr>
          <p:cNvPr name="Group 11" id="11"/>
          <p:cNvGrpSpPr/>
          <p:nvPr/>
        </p:nvGrpSpPr>
        <p:grpSpPr>
          <a:xfrm rot="0">
            <a:off x="2801596" y="480996"/>
            <a:ext cx="15132059" cy="1813501"/>
            <a:chOff x="0" y="0"/>
            <a:chExt cx="20176079" cy="2418001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0"/>
              <a:ext cx="20176079" cy="1460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640"/>
                </a:lnSpc>
              </a:pPr>
              <a:r>
                <a:rPr lang="en-US" b="true" sz="7200">
                  <a:solidFill>
                    <a:srgbClr val="002957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Speaking of Outreach...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1751251"/>
              <a:ext cx="20176079" cy="666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</a:p>
          </p:txBody>
        </p:sp>
      </p:grpSp>
    </p:spTree>
  </p:cSld>
  <p:clrMapOvr>
    <a:masterClrMapping/>
  </p:clrMapOvr>
  <p:transition spd="slow">
    <p:push dir="l"/>
  </p:transition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863087" y="-2820864"/>
            <a:ext cx="10198814" cy="16316891"/>
            <a:chOff x="0" y="0"/>
            <a:chExt cx="13598419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02957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6858957" y="1387746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3"/>
                </a:lnTo>
                <a:lnTo>
                  <a:pt x="0" y="12232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true" rot="-4652211">
            <a:off x="1513491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801596" y="3058624"/>
            <a:ext cx="14092354" cy="1957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Let’s talk about strategies for Open Enrollment!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</a:p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b="true" sz="2799" strike="noStrike" u="none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We want marketing to be: </a:t>
            </a:r>
            <a:r>
              <a:rPr lang="en-US" b="true" sz="2799" strike="noStrike" u="none">
                <a:solidFill>
                  <a:srgbClr val="009EC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Relevant, Specific, Different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</a:p>
        </p:txBody>
      </p:sp>
      <p:grpSp>
        <p:nvGrpSpPr>
          <p:cNvPr name="Group 11" id="11"/>
          <p:cNvGrpSpPr/>
          <p:nvPr/>
        </p:nvGrpSpPr>
        <p:grpSpPr>
          <a:xfrm rot="0">
            <a:off x="2801596" y="480996"/>
            <a:ext cx="15132059" cy="1813501"/>
            <a:chOff x="0" y="0"/>
            <a:chExt cx="20176079" cy="2418001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0"/>
              <a:ext cx="20176079" cy="1460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640"/>
                </a:lnSpc>
              </a:pPr>
              <a:r>
                <a:rPr lang="en-US" b="true" sz="7200">
                  <a:solidFill>
                    <a:srgbClr val="002957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Speaking of Outreach...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1751251"/>
              <a:ext cx="20176079" cy="666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</a:p>
          </p:txBody>
        </p:sp>
      </p:grpSp>
    </p:spTree>
  </p:cSld>
  <p:clrMapOvr>
    <a:masterClrMapping/>
  </p:clrMapOvr>
  <p:transition spd="slow">
    <p:push dir="l"/>
  </p:transition>
</p:sld>
</file>

<file path=ppt/slides/slide4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70347" y="331695"/>
            <a:ext cx="16615755" cy="889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400" b="true">
                <a:solidFill>
                  <a:srgbClr val="010F1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Subject Line: Talk to your advisor about Open Enrollment</a:t>
            </a:r>
          </a:p>
          <a:p>
            <a:pPr algn="l">
              <a:lnSpc>
                <a:spcPts val="3600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9822795" y="366995"/>
            <a:ext cx="4148331" cy="432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2400" b="true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Specific subject line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903672" y="265069"/>
            <a:ext cx="8705813" cy="595399"/>
            <a:chOff x="0" y="0"/>
            <a:chExt cx="2292889" cy="15681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292889" cy="156813"/>
            </a:xfrm>
            <a:custGeom>
              <a:avLst/>
              <a:gdLst/>
              <a:ahLst/>
              <a:cxnLst/>
              <a:rect r="r" b="b" t="t" l="l"/>
              <a:pathLst>
                <a:path h="156813" w="2292889">
                  <a:moveTo>
                    <a:pt x="0" y="0"/>
                  </a:moveTo>
                  <a:lnTo>
                    <a:pt x="2292889" y="0"/>
                  </a:lnTo>
                  <a:lnTo>
                    <a:pt x="2292889" y="156813"/>
                  </a:lnTo>
                  <a:lnTo>
                    <a:pt x="0" y="156813"/>
                  </a:lnTo>
                  <a:close/>
                </a:path>
              </a:pathLst>
            </a:custGeom>
            <a:solidFill>
              <a:srgbClr val="FFDE59">
                <a:alpha val="31765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2292889" cy="2044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</p:spTree>
  </p:cSld>
  <p:clrMapOvr>
    <a:masterClrMapping/>
  </p:clrMapOvr>
  <p:transition spd="slow">
    <p:push dir="l"/>
  </p:transition>
</p:sld>
</file>

<file path=ppt/slides/slide4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70347" y="331695"/>
            <a:ext cx="16615755" cy="454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400" b="true">
                <a:solidFill>
                  <a:srgbClr val="010F1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Subject Line: Talk to your advisor about Open Enrollment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Hello George,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It’s that time of year again: Open Enrollment! Every year, health insurance plan changes can have a possible impact on your premiums, in-network doctors and pharmacies, prescription drug costs, and more. Plus, 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your household's needs and financial situation may also change from one year to the next.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9822795" y="366995"/>
            <a:ext cx="4148331" cy="432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2400" b="true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Specific subject line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794166" y="2659896"/>
            <a:ext cx="16288953" cy="961931"/>
            <a:chOff x="0" y="0"/>
            <a:chExt cx="4290095" cy="25334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290094" cy="253348"/>
            </a:xfrm>
            <a:custGeom>
              <a:avLst/>
              <a:gdLst/>
              <a:ahLst/>
              <a:cxnLst/>
              <a:rect r="r" b="b" t="t" l="l"/>
              <a:pathLst>
                <a:path h="253348" w="4290094">
                  <a:moveTo>
                    <a:pt x="0" y="0"/>
                  </a:moveTo>
                  <a:lnTo>
                    <a:pt x="4290094" y="0"/>
                  </a:lnTo>
                  <a:lnTo>
                    <a:pt x="4290094" y="253348"/>
                  </a:lnTo>
                  <a:lnTo>
                    <a:pt x="0" y="253348"/>
                  </a:lnTo>
                  <a:close/>
                </a:path>
              </a:pathLst>
            </a:custGeom>
            <a:solidFill>
              <a:srgbClr val="FFDE59">
                <a:alpha val="31765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4290095" cy="3009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306600">
            <a:off x="13432696" y="3196008"/>
            <a:ext cx="4148331" cy="432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b="true" sz="2400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clients are impacted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903672" y="265069"/>
            <a:ext cx="8705813" cy="595399"/>
            <a:chOff x="0" y="0"/>
            <a:chExt cx="2292889" cy="15681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92889" cy="156813"/>
            </a:xfrm>
            <a:custGeom>
              <a:avLst/>
              <a:gdLst/>
              <a:ahLst/>
              <a:cxnLst/>
              <a:rect r="r" b="b" t="t" l="l"/>
              <a:pathLst>
                <a:path h="156813" w="2292889">
                  <a:moveTo>
                    <a:pt x="0" y="0"/>
                  </a:moveTo>
                  <a:lnTo>
                    <a:pt x="2292889" y="0"/>
                  </a:lnTo>
                  <a:lnTo>
                    <a:pt x="2292889" y="156813"/>
                  </a:lnTo>
                  <a:lnTo>
                    <a:pt x="0" y="156813"/>
                  </a:lnTo>
                  <a:close/>
                </a:path>
              </a:pathLst>
            </a:custGeom>
            <a:solidFill>
              <a:srgbClr val="FFDE59">
                <a:alpha val="31765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2292889" cy="2044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70347" y="331695"/>
            <a:ext cx="16615755" cy="5918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400" b="true">
                <a:solidFill>
                  <a:srgbClr val="010F1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Subject Line: Talk to your advisor about Open Enrollment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Hello George,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It’s that time of year again: Open Enrollment! Every year, health insurance plan changes can have a possible impact on your premiums, in-network doctors and pharmacies, prescription drug costs, and more. Plus, 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your household's needs and financial situation may also change from one year to the next.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Conducting an annual HealthPlanning Analysis with our trusted partners at Move Health, a comprehensive healthcare planning platform, during Open Enrollment can help assess the best course of action for you.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</a:p>
        </p:txBody>
      </p:sp>
      <p:grpSp>
        <p:nvGrpSpPr>
          <p:cNvPr name="Group 3" id="3"/>
          <p:cNvGrpSpPr/>
          <p:nvPr/>
        </p:nvGrpSpPr>
        <p:grpSpPr>
          <a:xfrm rot="0">
            <a:off x="794166" y="3930783"/>
            <a:ext cx="16288953" cy="1068722"/>
            <a:chOff x="0" y="0"/>
            <a:chExt cx="4290095" cy="28147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290094" cy="281474"/>
            </a:xfrm>
            <a:custGeom>
              <a:avLst/>
              <a:gdLst/>
              <a:ahLst/>
              <a:cxnLst/>
              <a:rect r="r" b="b" t="t" l="l"/>
              <a:pathLst>
                <a:path h="281474" w="4290094">
                  <a:moveTo>
                    <a:pt x="0" y="0"/>
                  </a:moveTo>
                  <a:lnTo>
                    <a:pt x="4290094" y="0"/>
                  </a:lnTo>
                  <a:lnTo>
                    <a:pt x="4290094" y="281474"/>
                  </a:lnTo>
                  <a:lnTo>
                    <a:pt x="0" y="281474"/>
                  </a:lnTo>
                  <a:close/>
                </a:path>
              </a:pathLst>
            </a:custGeom>
            <a:solidFill>
              <a:srgbClr val="FFDE59">
                <a:alpha val="31765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290095" cy="329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928368">
            <a:off x="15858160" y="4474933"/>
            <a:ext cx="2075776" cy="889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b="true" sz="2400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Your </a:t>
            </a:r>
          </a:p>
          <a:p>
            <a:pPr algn="ctr">
              <a:lnSpc>
                <a:spcPts val="3600"/>
              </a:lnSpc>
            </a:pPr>
            <a:r>
              <a:rPr lang="en-US" b="true" sz="2400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offering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822795" y="366995"/>
            <a:ext cx="4148331" cy="432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2400" b="true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Specific subject line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94166" y="2659896"/>
            <a:ext cx="16288953" cy="961931"/>
            <a:chOff x="0" y="0"/>
            <a:chExt cx="4290095" cy="25334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290094" cy="253348"/>
            </a:xfrm>
            <a:custGeom>
              <a:avLst/>
              <a:gdLst/>
              <a:ahLst/>
              <a:cxnLst/>
              <a:rect r="r" b="b" t="t" l="l"/>
              <a:pathLst>
                <a:path h="253348" w="4290094">
                  <a:moveTo>
                    <a:pt x="0" y="0"/>
                  </a:moveTo>
                  <a:lnTo>
                    <a:pt x="4290094" y="0"/>
                  </a:lnTo>
                  <a:lnTo>
                    <a:pt x="4290094" y="253348"/>
                  </a:lnTo>
                  <a:lnTo>
                    <a:pt x="0" y="253348"/>
                  </a:lnTo>
                  <a:close/>
                </a:path>
              </a:pathLst>
            </a:custGeom>
            <a:solidFill>
              <a:srgbClr val="FFDE59">
                <a:alpha val="31765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4290095" cy="3009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306600">
            <a:off x="13432696" y="3196008"/>
            <a:ext cx="4148331" cy="432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b="true" sz="2400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clients are impacted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903672" y="265069"/>
            <a:ext cx="8705813" cy="595399"/>
            <a:chOff x="0" y="0"/>
            <a:chExt cx="2292889" cy="15681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292889" cy="156813"/>
            </a:xfrm>
            <a:custGeom>
              <a:avLst/>
              <a:gdLst/>
              <a:ahLst/>
              <a:cxnLst/>
              <a:rect r="r" b="b" t="t" l="l"/>
              <a:pathLst>
                <a:path h="156813" w="2292889">
                  <a:moveTo>
                    <a:pt x="0" y="0"/>
                  </a:moveTo>
                  <a:lnTo>
                    <a:pt x="2292889" y="0"/>
                  </a:lnTo>
                  <a:lnTo>
                    <a:pt x="2292889" y="156813"/>
                  </a:lnTo>
                  <a:lnTo>
                    <a:pt x="0" y="156813"/>
                  </a:lnTo>
                  <a:close/>
                </a:path>
              </a:pathLst>
            </a:custGeom>
            <a:solidFill>
              <a:srgbClr val="FFDE59">
                <a:alpha val="31765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2292889" cy="2044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70347" y="331695"/>
            <a:ext cx="16615755" cy="9576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400" b="true">
                <a:solidFill>
                  <a:srgbClr val="010F1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Subject Line: Talk to your advisor about Open Enrollment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Hello George,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It’s that time of year again: Open Enrollment! Every year, health insurance plan changes can have a possible impact on your premiums, in-network doctors and pharmacies, prescription drug costs, and more. Plus, 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your household's needs and financial situation may also change from one year to the next.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Conducting an annual HealthPlanning Analysis with our trusted partners at Move Health, a comprehensive healthcare planning platform, during Open Enrollment can help assess the best course of action for you.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Details &amp; Timelines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Navigating the world of health insurance can be stressful and daunting—that’s why your Financial Planning team/ advisor is here and ready to help you find your optimal healthcare coverage options! 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If you’re interested in a HealthPlanning Analysis, reach out to your advisor so they can set up your account.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</a:p>
        </p:txBody>
      </p:sp>
      <p:grpSp>
        <p:nvGrpSpPr>
          <p:cNvPr name="Group 3" id="3"/>
          <p:cNvGrpSpPr/>
          <p:nvPr/>
        </p:nvGrpSpPr>
        <p:grpSpPr>
          <a:xfrm rot="0">
            <a:off x="903672" y="3959358"/>
            <a:ext cx="16288953" cy="1068722"/>
            <a:chOff x="0" y="0"/>
            <a:chExt cx="4290095" cy="28147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290094" cy="281474"/>
            </a:xfrm>
            <a:custGeom>
              <a:avLst/>
              <a:gdLst/>
              <a:ahLst/>
              <a:cxnLst/>
              <a:rect r="r" b="b" t="t" l="l"/>
              <a:pathLst>
                <a:path h="281474" w="4290094">
                  <a:moveTo>
                    <a:pt x="0" y="0"/>
                  </a:moveTo>
                  <a:lnTo>
                    <a:pt x="4290094" y="0"/>
                  </a:lnTo>
                  <a:lnTo>
                    <a:pt x="4290094" y="281474"/>
                  </a:lnTo>
                  <a:lnTo>
                    <a:pt x="0" y="281474"/>
                  </a:lnTo>
                  <a:close/>
                </a:path>
              </a:pathLst>
            </a:custGeom>
            <a:solidFill>
              <a:srgbClr val="FFDE59">
                <a:alpha val="31765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290095" cy="329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28700" y="6024758"/>
            <a:ext cx="7909943" cy="1346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Medicare Open Enrollment is Oct 15 - Dec 7. During this time 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you can switch your Original Medicar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e,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 Medicare Advantage, or prescription 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drug p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lan.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676160" y="6024758"/>
            <a:ext cx="7909943" cy="1346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Marketplace Open Enrollment is Nov 1 - Jan 15. During this time, 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you can switch your Mark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etplace plan or drop COBRA ea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r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ly.</a:t>
            </a:r>
          </a:p>
        </p:txBody>
      </p:sp>
      <p:sp>
        <p:nvSpPr>
          <p:cNvPr name="TextBox 8" id="8"/>
          <p:cNvSpPr txBox="true"/>
          <p:nvPr/>
        </p:nvSpPr>
        <p:spPr>
          <a:xfrm rot="928368">
            <a:off x="15858160" y="4474933"/>
            <a:ext cx="2075776" cy="889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b="true" sz="2400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Your </a:t>
            </a:r>
          </a:p>
          <a:p>
            <a:pPr algn="ctr">
              <a:lnSpc>
                <a:spcPts val="3600"/>
              </a:lnSpc>
            </a:pPr>
            <a:r>
              <a:rPr lang="en-US" b="true" sz="2400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offering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822795" y="366995"/>
            <a:ext cx="4148331" cy="432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2400" b="true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Specific subject line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794166" y="2659896"/>
            <a:ext cx="16288953" cy="961931"/>
            <a:chOff x="0" y="0"/>
            <a:chExt cx="4290095" cy="25334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290094" cy="253348"/>
            </a:xfrm>
            <a:custGeom>
              <a:avLst/>
              <a:gdLst/>
              <a:ahLst/>
              <a:cxnLst/>
              <a:rect r="r" b="b" t="t" l="l"/>
              <a:pathLst>
                <a:path h="253348" w="4290094">
                  <a:moveTo>
                    <a:pt x="0" y="0"/>
                  </a:moveTo>
                  <a:lnTo>
                    <a:pt x="4290094" y="0"/>
                  </a:lnTo>
                  <a:lnTo>
                    <a:pt x="4290094" y="253348"/>
                  </a:lnTo>
                  <a:lnTo>
                    <a:pt x="0" y="253348"/>
                  </a:lnTo>
                  <a:close/>
                </a:path>
              </a:pathLst>
            </a:custGeom>
            <a:solidFill>
              <a:srgbClr val="FFDE59">
                <a:alpha val="31765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4290095" cy="3009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306600">
            <a:off x="13432696" y="3196008"/>
            <a:ext cx="4148331" cy="432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b="true" sz="2400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clients are impacted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903672" y="265069"/>
            <a:ext cx="8705813" cy="595399"/>
            <a:chOff x="0" y="0"/>
            <a:chExt cx="2292889" cy="15681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292889" cy="156813"/>
            </a:xfrm>
            <a:custGeom>
              <a:avLst/>
              <a:gdLst/>
              <a:ahLst/>
              <a:cxnLst/>
              <a:rect r="r" b="b" t="t" l="l"/>
              <a:pathLst>
                <a:path h="156813" w="2292889">
                  <a:moveTo>
                    <a:pt x="0" y="0"/>
                  </a:moveTo>
                  <a:lnTo>
                    <a:pt x="2292889" y="0"/>
                  </a:lnTo>
                  <a:lnTo>
                    <a:pt x="2292889" y="156813"/>
                  </a:lnTo>
                  <a:lnTo>
                    <a:pt x="0" y="156813"/>
                  </a:lnTo>
                  <a:close/>
                </a:path>
              </a:pathLst>
            </a:custGeom>
            <a:solidFill>
              <a:srgbClr val="FFDE59">
                <a:alpha val="31765"/>
              </a:srgbClr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2292889" cy="2044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4614668" y="8616170"/>
            <a:ext cx="8626681" cy="412886"/>
            <a:chOff x="0" y="0"/>
            <a:chExt cx="2272048" cy="108744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272048" cy="108744"/>
            </a:xfrm>
            <a:custGeom>
              <a:avLst/>
              <a:gdLst/>
              <a:ahLst/>
              <a:cxnLst/>
              <a:rect r="r" b="b" t="t" l="l"/>
              <a:pathLst>
                <a:path h="108744" w="2272048">
                  <a:moveTo>
                    <a:pt x="0" y="0"/>
                  </a:moveTo>
                  <a:lnTo>
                    <a:pt x="2272048" y="0"/>
                  </a:lnTo>
                  <a:lnTo>
                    <a:pt x="2272048" y="108744"/>
                  </a:lnTo>
                  <a:lnTo>
                    <a:pt x="0" y="108744"/>
                  </a:lnTo>
                  <a:close/>
                </a:path>
              </a:pathLst>
            </a:custGeom>
            <a:solidFill>
              <a:srgbClr val="FFDE59">
                <a:alpha val="31765"/>
              </a:srgbClr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47625"/>
              <a:ext cx="2272048" cy="1563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306600">
            <a:off x="13432696" y="8641981"/>
            <a:ext cx="4148331" cy="432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b="true" sz="2400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to take action (CTA)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106112" y="6571426"/>
            <a:ext cx="2075776" cy="432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2400" b="true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09967" y="-2820864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true" rot="-4652211">
            <a:off x="1637316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493371" y="2007401"/>
            <a:ext cx="11301259" cy="6272199"/>
          </a:xfrm>
          <a:custGeom>
            <a:avLst/>
            <a:gdLst/>
            <a:ahLst/>
            <a:cxnLst/>
            <a:rect r="r" b="b" t="t" l="l"/>
            <a:pathLst>
              <a:path h="6272199" w="11301259">
                <a:moveTo>
                  <a:pt x="0" y="0"/>
                </a:moveTo>
                <a:lnTo>
                  <a:pt x="11301258" y="0"/>
                </a:lnTo>
                <a:lnTo>
                  <a:pt x="11301258" y="6272198"/>
                </a:lnTo>
                <a:lnTo>
                  <a:pt x="0" y="62721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push dir="l"/>
  </p:transition>
</p:sld>
</file>

<file path=ppt/slides/slide5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70347" y="331695"/>
            <a:ext cx="16615755" cy="10033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400" b="true">
                <a:solidFill>
                  <a:srgbClr val="010F1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Subject Line: Talk to your advisor about Open Enrollment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Hello George,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It’s that time of year again: Open Enrollment! Every year, health insurance plan changes can have a possible impact on your premiums, in-network doctors and pharmacies, prescription drug costs, and more. Plus, 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your household's needs and financial situation may also change from one year to the next.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Conducting an annual HealthPlanning Analysis with our trusted partners at Move Health, a comprehensive healthcare planning platform, during Open Enrollment can help assess the best course of action for you.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Details &amp; Timelines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Navigating the world of health insurance can be stressful and daunting—that’s why your Financial Planning team/ advisor is here and ready to help you find your optimal healthcare coverage options! 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If you’re interested in a HealthPlanning Analysis, reach out to your advisor so they can set up your account.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P.S. Want to learn more about Open Enrollment? Read our blog here.</a:t>
            </a:r>
          </a:p>
          <a:p>
            <a:pPr algn="l">
              <a:lnSpc>
                <a:spcPts val="3600"/>
              </a:lnSpc>
            </a:pPr>
          </a:p>
        </p:txBody>
      </p:sp>
      <p:grpSp>
        <p:nvGrpSpPr>
          <p:cNvPr name="Group 3" id="3"/>
          <p:cNvGrpSpPr/>
          <p:nvPr/>
        </p:nvGrpSpPr>
        <p:grpSpPr>
          <a:xfrm rot="0">
            <a:off x="903672" y="3883158"/>
            <a:ext cx="16288953" cy="1068722"/>
            <a:chOff x="0" y="0"/>
            <a:chExt cx="4290095" cy="28147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290094" cy="281474"/>
            </a:xfrm>
            <a:custGeom>
              <a:avLst/>
              <a:gdLst/>
              <a:ahLst/>
              <a:cxnLst/>
              <a:rect r="r" b="b" t="t" l="l"/>
              <a:pathLst>
                <a:path h="281474" w="4290094">
                  <a:moveTo>
                    <a:pt x="0" y="0"/>
                  </a:moveTo>
                  <a:lnTo>
                    <a:pt x="4290094" y="0"/>
                  </a:lnTo>
                  <a:lnTo>
                    <a:pt x="4290094" y="281474"/>
                  </a:lnTo>
                  <a:lnTo>
                    <a:pt x="0" y="281474"/>
                  </a:lnTo>
                  <a:close/>
                </a:path>
              </a:pathLst>
            </a:custGeom>
            <a:solidFill>
              <a:srgbClr val="FFDE59">
                <a:alpha val="31765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290095" cy="329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28700" y="6024758"/>
            <a:ext cx="7909943" cy="1346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Medicare Open Enrollment is Oct 15 - Dec 7. During this time 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you can switch your Original Medicar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e,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 Medicare Advantage, or prescription 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drug p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lan.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676160" y="6024758"/>
            <a:ext cx="7909943" cy="1346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Marketplace Open Enrollment is Nov 1 - Jan 15. During this time, 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you can switch your Mark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etplace plan or drop COBRA ea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r</a:t>
            </a:r>
            <a:r>
              <a:rPr lang="en-US" sz="2400">
                <a:solidFill>
                  <a:srgbClr val="010F16"/>
                </a:solidFill>
                <a:latin typeface="Canva Sans"/>
                <a:ea typeface="Canva Sans"/>
                <a:cs typeface="Canva Sans"/>
                <a:sym typeface="Canva Sans"/>
              </a:rPr>
              <a:t>ly.</a:t>
            </a:r>
          </a:p>
        </p:txBody>
      </p:sp>
      <p:sp>
        <p:nvSpPr>
          <p:cNvPr name="TextBox 8" id="8"/>
          <p:cNvSpPr txBox="true"/>
          <p:nvPr/>
        </p:nvSpPr>
        <p:spPr>
          <a:xfrm rot="928368">
            <a:off x="15858160" y="4474933"/>
            <a:ext cx="2075776" cy="889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b="true" sz="2400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Your </a:t>
            </a:r>
          </a:p>
          <a:p>
            <a:pPr algn="ctr">
              <a:lnSpc>
                <a:spcPts val="3600"/>
              </a:lnSpc>
            </a:pPr>
            <a:r>
              <a:rPr lang="en-US" b="true" sz="2400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offering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822795" y="366995"/>
            <a:ext cx="4148331" cy="432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2400" b="true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Specific subject line</a:t>
            </a:r>
          </a:p>
        </p:txBody>
      </p:sp>
      <p:sp>
        <p:nvSpPr>
          <p:cNvPr name="TextBox 10" id="10"/>
          <p:cNvSpPr txBox="true"/>
          <p:nvPr/>
        </p:nvSpPr>
        <p:spPr>
          <a:xfrm rot="306600">
            <a:off x="10276430" y="9413506"/>
            <a:ext cx="4148331" cy="432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2400" b="true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Free resource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794166" y="2659896"/>
            <a:ext cx="16288953" cy="961931"/>
            <a:chOff x="0" y="0"/>
            <a:chExt cx="4290095" cy="25334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290094" cy="253348"/>
            </a:xfrm>
            <a:custGeom>
              <a:avLst/>
              <a:gdLst/>
              <a:ahLst/>
              <a:cxnLst/>
              <a:rect r="r" b="b" t="t" l="l"/>
              <a:pathLst>
                <a:path h="253348" w="4290094">
                  <a:moveTo>
                    <a:pt x="0" y="0"/>
                  </a:moveTo>
                  <a:lnTo>
                    <a:pt x="4290094" y="0"/>
                  </a:lnTo>
                  <a:lnTo>
                    <a:pt x="4290094" y="253348"/>
                  </a:lnTo>
                  <a:lnTo>
                    <a:pt x="0" y="253348"/>
                  </a:lnTo>
                  <a:close/>
                </a:path>
              </a:pathLst>
            </a:custGeom>
            <a:solidFill>
              <a:srgbClr val="FFDE59">
                <a:alpha val="31765"/>
              </a:srgbClr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4290095" cy="3009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306600">
            <a:off x="13432696" y="3196008"/>
            <a:ext cx="4148331" cy="432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b="true" sz="2400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clients are impacted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903672" y="265069"/>
            <a:ext cx="8705813" cy="595399"/>
            <a:chOff x="0" y="0"/>
            <a:chExt cx="2292889" cy="15681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292889" cy="156813"/>
            </a:xfrm>
            <a:custGeom>
              <a:avLst/>
              <a:gdLst/>
              <a:ahLst/>
              <a:cxnLst/>
              <a:rect r="r" b="b" t="t" l="l"/>
              <a:pathLst>
                <a:path h="156813" w="2292889">
                  <a:moveTo>
                    <a:pt x="0" y="0"/>
                  </a:moveTo>
                  <a:lnTo>
                    <a:pt x="2292889" y="0"/>
                  </a:lnTo>
                  <a:lnTo>
                    <a:pt x="2292889" y="156813"/>
                  </a:lnTo>
                  <a:lnTo>
                    <a:pt x="0" y="156813"/>
                  </a:lnTo>
                  <a:close/>
                </a:path>
              </a:pathLst>
            </a:custGeom>
            <a:solidFill>
              <a:srgbClr val="FFDE59">
                <a:alpha val="31765"/>
              </a:srgbClr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47625"/>
              <a:ext cx="2292889" cy="2044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4614668" y="8616170"/>
            <a:ext cx="8626681" cy="412886"/>
            <a:chOff x="0" y="0"/>
            <a:chExt cx="2272048" cy="108744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272048" cy="108744"/>
            </a:xfrm>
            <a:custGeom>
              <a:avLst/>
              <a:gdLst/>
              <a:ahLst/>
              <a:cxnLst/>
              <a:rect r="r" b="b" t="t" l="l"/>
              <a:pathLst>
                <a:path h="108744" w="2272048">
                  <a:moveTo>
                    <a:pt x="0" y="0"/>
                  </a:moveTo>
                  <a:lnTo>
                    <a:pt x="2272048" y="0"/>
                  </a:lnTo>
                  <a:lnTo>
                    <a:pt x="2272048" y="108744"/>
                  </a:lnTo>
                  <a:lnTo>
                    <a:pt x="0" y="108744"/>
                  </a:lnTo>
                  <a:close/>
                </a:path>
              </a:pathLst>
            </a:custGeom>
            <a:solidFill>
              <a:srgbClr val="FFDE59">
                <a:alpha val="31765"/>
              </a:srgbClr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47625"/>
              <a:ext cx="2272048" cy="1563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306600">
            <a:off x="13432696" y="8641981"/>
            <a:ext cx="4148331" cy="432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b="true" sz="2400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to take action (CTA)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8087943" y="9456486"/>
            <a:ext cx="3100234" cy="492979"/>
            <a:chOff x="0" y="0"/>
            <a:chExt cx="816523" cy="12983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6523" cy="129838"/>
            </a:xfrm>
            <a:custGeom>
              <a:avLst/>
              <a:gdLst/>
              <a:ahLst/>
              <a:cxnLst/>
              <a:rect r="r" b="b" t="t" l="l"/>
              <a:pathLst>
                <a:path h="129838" w="816523">
                  <a:moveTo>
                    <a:pt x="0" y="0"/>
                  </a:moveTo>
                  <a:lnTo>
                    <a:pt x="816523" y="0"/>
                  </a:lnTo>
                  <a:lnTo>
                    <a:pt x="816523" y="129838"/>
                  </a:lnTo>
                  <a:lnTo>
                    <a:pt x="0" y="129838"/>
                  </a:lnTo>
                  <a:close/>
                </a:path>
              </a:pathLst>
            </a:custGeom>
            <a:solidFill>
              <a:srgbClr val="FFDE59">
                <a:alpha val="31765"/>
              </a:srgbClr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47625"/>
              <a:ext cx="816523" cy="1774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8106112" y="6571426"/>
            <a:ext cx="2075776" cy="432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2400" b="true">
                <a:solidFill>
                  <a:srgbClr val="F1602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</a:t>
            </a:r>
          </a:p>
        </p:txBody>
      </p:sp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9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103580" y="0"/>
            <a:ext cx="5184420" cy="10287000"/>
            <a:chOff x="0" y="0"/>
            <a:chExt cx="136544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65444" cy="2709333"/>
            </a:xfrm>
            <a:custGeom>
              <a:avLst/>
              <a:gdLst/>
              <a:ahLst/>
              <a:cxnLst/>
              <a:rect r="r" b="b" t="t" l="l"/>
              <a:pathLst>
                <a:path h="2709333" w="1365444">
                  <a:moveTo>
                    <a:pt x="0" y="0"/>
                  </a:moveTo>
                  <a:lnTo>
                    <a:pt x="1365444" y="0"/>
                  </a:lnTo>
                  <a:lnTo>
                    <a:pt x="136544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6544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true" rot="-4652211">
            <a:off x="12365310" y="-3027552"/>
            <a:ext cx="8718317" cy="7133168"/>
          </a:xfrm>
          <a:custGeom>
            <a:avLst/>
            <a:gdLst/>
            <a:ahLst/>
            <a:cxnLst/>
            <a:rect r="r" b="b" t="t" l="l"/>
            <a:pathLst>
              <a:path h="7133168" w="8718317">
                <a:moveTo>
                  <a:pt x="0" y="7133168"/>
                </a:moveTo>
                <a:lnTo>
                  <a:pt x="8718317" y="7133168"/>
                </a:lnTo>
                <a:lnTo>
                  <a:pt x="8718317" y="0"/>
                </a:lnTo>
                <a:lnTo>
                  <a:pt x="0" y="0"/>
                </a:lnTo>
                <a:lnTo>
                  <a:pt x="0" y="713316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630619">
            <a:off x="12889085" y="6498793"/>
            <a:ext cx="6703666" cy="6400975"/>
          </a:xfrm>
          <a:custGeom>
            <a:avLst/>
            <a:gdLst/>
            <a:ahLst/>
            <a:cxnLst/>
            <a:rect r="r" b="b" t="t" l="l"/>
            <a:pathLst>
              <a:path h="6400975" w="6703666">
                <a:moveTo>
                  <a:pt x="0" y="0"/>
                </a:moveTo>
                <a:lnTo>
                  <a:pt x="6703667" y="0"/>
                </a:lnTo>
                <a:lnTo>
                  <a:pt x="6703667" y="6400974"/>
                </a:lnTo>
                <a:lnTo>
                  <a:pt x="0" y="64009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6703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576121">
            <a:off x="16111958" y="3923286"/>
            <a:ext cx="6370216" cy="4386243"/>
          </a:xfrm>
          <a:custGeom>
            <a:avLst/>
            <a:gdLst/>
            <a:ahLst/>
            <a:cxnLst/>
            <a:rect r="r" b="b" t="t" l="l"/>
            <a:pathLst>
              <a:path h="4386243" w="6370216">
                <a:moveTo>
                  <a:pt x="0" y="0"/>
                </a:moveTo>
                <a:lnTo>
                  <a:pt x="6370216" y="0"/>
                </a:lnTo>
                <a:lnTo>
                  <a:pt x="6370216" y="4386243"/>
                </a:lnTo>
                <a:lnTo>
                  <a:pt x="0" y="43862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62965" r="-37146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57275" y="2188557"/>
            <a:ext cx="10965780" cy="4374437"/>
            <a:chOff x="0" y="0"/>
            <a:chExt cx="14621040" cy="5832583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1165266"/>
              <a:ext cx="14621040" cy="36573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</a:pPr>
              <a:r>
                <a:rPr lang="en-US" b="true" sz="1040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Thank you for attending!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5156520"/>
              <a:ext cx="14621040" cy="6760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340"/>
                </a:lnSpc>
              </a:pPr>
              <a:r>
                <a:rPr lang="en-US" sz="31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Questions?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114300"/>
              <a:ext cx="14621040" cy="6636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423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11994480" y="4953576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7" y="0"/>
                </a:lnTo>
                <a:lnTo>
                  <a:pt x="2149397" y="1223202"/>
                </a:lnTo>
                <a:lnTo>
                  <a:pt x="0" y="12232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-1120698" y="-194503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3"/>
                </a:lnTo>
                <a:lnTo>
                  <a:pt x="0" y="12232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3968275" y="9978872"/>
            <a:ext cx="2149398" cy="1223203"/>
          </a:xfrm>
          <a:custGeom>
            <a:avLst/>
            <a:gdLst/>
            <a:ahLst/>
            <a:cxnLst/>
            <a:rect r="r" b="b" t="t" l="l"/>
            <a:pathLst>
              <a:path h="1223203" w="2149398">
                <a:moveTo>
                  <a:pt x="0" y="0"/>
                </a:moveTo>
                <a:lnTo>
                  <a:pt x="2149398" y="0"/>
                </a:lnTo>
                <a:lnTo>
                  <a:pt x="2149398" y="1223203"/>
                </a:lnTo>
                <a:lnTo>
                  <a:pt x="0" y="12232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1172198" y="9183619"/>
            <a:ext cx="1493049" cy="542381"/>
          </a:xfrm>
          <a:custGeom>
            <a:avLst/>
            <a:gdLst/>
            <a:ahLst/>
            <a:cxnLst/>
            <a:rect r="r" b="b" t="t" l="l"/>
            <a:pathLst>
              <a:path h="542381" w="1493049">
                <a:moveTo>
                  <a:pt x="0" y="0"/>
                </a:moveTo>
                <a:lnTo>
                  <a:pt x="1493049" y="0"/>
                </a:lnTo>
                <a:lnTo>
                  <a:pt x="1493049" y="542381"/>
                </a:lnTo>
                <a:lnTo>
                  <a:pt x="0" y="5423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09967" y="-2820864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true" rot="-4652211">
            <a:off x="1637316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41182" y="9258300"/>
            <a:ext cx="2311183" cy="839585"/>
          </a:xfrm>
          <a:custGeom>
            <a:avLst/>
            <a:gdLst/>
            <a:ahLst/>
            <a:cxnLst/>
            <a:rect r="r" b="b" t="t" l="l"/>
            <a:pathLst>
              <a:path h="839585" w="2311183">
                <a:moveTo>
                  <a:pt x="0" y="0"/>
                </a:moveTo>
                <a:lnTo>
                  <a:pt x="2311183" y="0"/>
                </a:lnTo>
                <a:lnTo>
                  <a:pt x="2311183" y="839585"/>
                </a:lnTo>
                <a:lnTo>
                  <a:pt x="0" y="8395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150485" y="1921171"/>
            <a:ext cx="3643232" cy="1392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613"/>
              </a:lnSpc>
            </a:pPr>
            <a:r>
              <a:rPr lang="en-US" b="true" sz="400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Traditional Medicare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-5400000">
            <a:off x="7059590" y="2628730"/>
            <a:ext cx="4890913" cy="4944857"/>
          </a:xfrm>
          <a:custGeom>
            <a:avLst/>
            <a:gdLst/>
            <a:ahLst/>
            <a:cxnLst/>
            <a:rect r="r" b="b" t="t" l="l"/>
            <a:pathLst>
              <a:path h="4944857" w="4890913">
                <a:moveTo>
                  <a:pt x="0" y="0"/>
                </a:moveTo>
                <a:lnTo>
                  <a:pt x="4890913" y="0"/>
                </a:lnTo>
                <a:lnTo>
                  <a:pt x="4890913" y="4944857"/>
                </a:lnTo>
                <a:lnTo>
                  <a:pt x="0" y="494485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3215725" y="1921171"/>
            <a:ext cx="3643232" cy="1392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613"/>
              </a:lnSpc>
            </a:pPr>
            <a:r>
              <a:rPr lang="en-US" b="true" sz="400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Medicare</a:t>
            </a:r>
          </a:p>
          <a:p>
            <a:pPr algn="ctr" marL="0" indent="0" lvl="0">
              <a:lnSpc>
                <a:spcPts val="5613"/>
              </a:lnSpc>
            </a:pPr>
            <a:r>
              <a:rPr lang="en-US" b="true" sz="4009" u="none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Advantage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150485" y="3820155"/>
            <a:ext cx="3643232" cy="223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90"/>
              </a:lnSpc>
            </a:pPr>
            <a:r>
              <a:rPr lang="en-US" sz="3207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Part A</a:t>
            </a:r>
          </a:p>
          <a:p>
            <a:pPr algn="ctr">
              <a:lnSpc>
                <a:spcPts val="4490"/>
              </a:lnSpc>
            </a:pPr>
            <a:r>
              <a:rPr lang="en-US" sz="3207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Part B</a:t>
            </a:r>
          </a:p>
          <a:p>
            <a:pPr algn="ctr">
              <a:lnSpc>
                <a:spcPts val="4490"/>
              </a:lnSpc>
            </a:pPr>
            <a:r>
              <a:rPr lang="en-US" sz="3207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Part D</a:t>
            </a:r>
          </a:p>
          <a:p>
            <a:pPr algn="ctr" marL="0" indent="0" lvl="0">
              <a:lnSpc>
                <a:spcPts val="4490"/>
              </a:lnSpc>
            </a:pPr>
            <a:r>
              <a:rPr lang="en-US" sz="3207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Medigap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215725" y="3820155"/>
            <a:ext cx="3643232" cy="5335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90"/>
              </a:lnSpc>
            </a:pPr>
            <a:r>
              <a:rPr lang="en-US" sz="3207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Part C</a:t>
            </a:r>
          </a:p>
        </p:txBody>
      </p:sp>
    </p:spTree>
  </p:cSld>
  <p:clrMapOvr>
    <a:masterClrMapping/>
  </p:clrMapOvr>
  <p:transition spd="slow">
    <p:push dir="l"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09967" y="-2820864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true" rot="-4652211">
            <a:off x="1637316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448138" y="1855733"/>
            <a:ext cx="13391724" cy="6963697"/>
          </a:xfrm>
          <a:custGeom>
            <a:avLst/>
            <a:gdLst/>
            <a:ahLst/>
            <a:cxnLst/>
            <a:rect r="r" b="b" t="t" l="l"/>
            <a:pathLst>
              <a:path h="6963697" w="13391724">
                <a:moveTo>
                  <a:pt x="0" y="0"/>
                </a:moveTo>
                <a:lnTo>
                  <a:pt x="13391724" y="0"/>
                </a:lnTo>
                <a:lnTo>
                  <a:pt x="13391724" y="6963697"/>
                </a:lnTo>
                <a:lnTo>
                  <a:pt x="0" y="69636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448138" y="778220"/>
            <a:ext cx="8077926" cy="679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13"/>
              </a:lnSpc>
            </a:pPr>
            <a:r>
              <a:rPr lang="en-US" b="true" sz="400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What’s not pictured?</a:t>
            </a:r>
          </a:p>
        </p:txBody>
      </p:sp>
    </p:spTree>
  </p:cSld>
  <p:clrMapOvr>
    <a:masterClrMapping/>
  </p:clrMapOvr>
  <p:transition spd="slow">
    <p:push dir="l"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09967" y="-2820864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true" rot="-4652211">
            <a:off x="1637316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4430700" y="1736295"/>
            <a:ext cx="10030153" cy="8550705"/>
          </a:xfrm>
          <a:custGeom>
            <a:avLst/>
            <a:gdLst/>
            <a:ahLst/>
            <a:cxnLst/>
            <a:rect r="r" b="b" t="t" l="l"/>
            <a:pathLst>
              <a:path h="8550705" w="10030153">
                <a:moveTo>
                  <a:pt x="0" y="0"/>
                </a:moveTo>
                <a:lnTo>
                  <a:pt x="10030153" y="0"/>
                </a:lnTo>
                <a:lnTo>
                  <a:pt x="10030153" y="8550705"/>
                </a:lnTo>
                <a:lnTo>
                  <a:pt x="0" y="855070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448138" y="778220"/>
            <a:ext cx="8077926" cy="679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13"/>
              </a:lnSpc>
            </a:pPr>
            <a:r>
              <a:rPr lang="en-US" b="true" sz="400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What’s not pictured?</a:t>
            </a:r>
          </a:p>
        </p:txBody>
      </p:sp>
    </p:spTree>
  </p:cSld>
  <p:clrMapOvr>
    <a:masterClrMapping/>
  </p:clrMapOvr>
  <p:transition spd="slow">
    <p:push dir="l"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209967" y="-2820864"/>
            <a:ext cx="14195715" cy="16316891"/>
            <a:chOff x="0" y="0"/>
            <a:chExt cx="18927621" cy="217558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193913" y="3807129"/>
              <a:ext cx="6912560" cy="13716000"/>
              <a:chOff x="0" y="0"/>
              <a:chExt cx="1365444" cy="27093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365444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1365444">
                    <a:moveTo>
                      <a:pt x="0" y="0"/>
                    </a:moveTo>
                    <a:lnTo>
                      <a:pt x="1365444" y="0"/>
                    </a:lnTo>
                    <a:lnTo>
                      <a:pt x="1365444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F16028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28575"/>
                <a:ext cx="1365444" cy="27379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00"/>
                  </a:lnSpc>
                </a:pPr>
              </a:p>
            </p:txBody>
          </p:sp>
        </p:grpSp>
        <p:sp>
          <p:nvSpPr>
            <p:cNvPr name="Freeform 6" id="6"/>
            <p:cNvSpPr/>
            <p:nvPr/>
          </p:nvSpPr>
          <p:spPr>
            <a:xfrm flipH="false" flipV="true" rot="-5400000">
              <a:off x="1482811" y="1056766"/>
              <a:ext cx="11624423" cy="9510891"/>
            </a:xfrm>
            <a:custGeom>
              <a:avLst/>
              <a:gdLst/>
              <a:ahLst/>
              <a:cxnLst/>
              <a:rect r="r" b="b" t="t" l="l"/>
              <a:pathLst>
                <a:path h="9510891" w="11624423">
                  <a:moveTo>
                    <a:pt x="0" y="9510891"/>
                  </a:moveTo>
                  <a:lnTo>
                    <a:pt x="11624422" y="9510891"/>
                  </a:lnTo>
                  <a:lnTo>
                    <a:pt x="11624422" y="0"/>
                  </a:lnTo>
                  <a:lnTo>
                    <a:pt x="0" y="0"/>
                  </a:lnTo>
                  <a:lnTo>
                    <a:pt x="0" y="9510891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3210246">
              <a:off x="1808473" y="10144129"/>
              <a:ext cx="9981473" cy="9530777"/>
            </a:xfrm>
            <a:custGeom>
              <a:avLst/>
              <a:gdLst/>
              <a:ahLst/>
              <a:cxnLst/>
              <a:rect r="r" b="b" t="t" l="l"/>
              <a:pathLst>
                <a:path h="9530777" w="9981473">
                  <a:moveTo>
                    <a:pt x="0" y="0"/>
                  </a:moveTo>
                  <a:lnTo>
                    <a:pt x="9981473" y="0"/>
                  </a:lnTo>
                  <a:lnTo>
                    <a:pt x="9981473" y="9530777"/>
                  </a:lnTo>
                  <a:lnTo>
                    <a:pt x="0" y="9530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6703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543675">
              <a:off x="9585631" y="8330372"/>
              <a:ext cx="8493621" cy="5848324"/>
            </a:xfrm>
            <a:custGeom>
              <a:avLst/>
              <a:gdLst/>
              <a:ahLst/>
              <a:cxnLst/>
              <a:rect r="r" b="b" t="t" l="l"/>
              <a:pathLst>
                <a:path h="5848324" w="8493621">
                  <a:moveTo>
                    <a:pt x="0" y="0"/>
                  </a:moveTo>
                  <a:lnTo>
                    <a:pt x="8493621" y="0"/>
                  </a:lnTo>
                  <a:lnTo>
                    <a:pt x="8493621" y="5848324"/>
                  </a:lnTo>
                  <a:lnTo>
                    <a:pt x="0" y="58483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62965" r="-37146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true" rot="-4652211">
            <a:off x="16373169" y="6215822"/>
            <a:ext cx="5245949" cy="4292140"/>
          </a:xfrm>
          <a:custGeom>
            <a:avLst/>
            <a:gdLst/>
            <a:ahLst/>
            <a:cxnLst/>
            <a:rect r="r" b="b" t="t" l="l"/>
            <a:pathLst>
              <a:path h="4292140" w="5245949">
                <a:moveTo>
                  <a:pt x="0" y="4292140"/>
                </a:moveTo>
                <a:lnTo>
                  <a:pt x="5245949" y="4292140"/>
                </a:lnTo>
                <a:lnTo>
                  <a:pt x="5245949" y="0"/>
                </a:lnTo>
                <a:lnTo>
                  <a:pt x="0" y="0"/>
                </a:lnTo>
                <a:lnTo>
                  <a:pt x="0" y="429214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448138" y="778220"/>
            <a:ext cx="11976099" cy="679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13"/>
              </a:lnSpc>
            </a:pPr>
            <a:r>
              <a:rPr lang="en-US" b="true" sz="4009">
                <a:solidFill>
                  <a:srgbClr val="0029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 to Verify During Open Enrollment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2996024" y="2382528"/>
            <a:ext cx="647804" cy="525310"/>
          </a:xfrm>
          <a:custGeom>
            <a:avLst/>
            <a:gdLst/>
            <a:ahLst/>
            <a:cxnLst/>
            <a:rect r="r" b="b" t="t" l="l"/>
            <a:pathLst>
              <a:path h="525310" w="647804">
                <a:moveTo>
                  <a:pt x="0" y="0"/>
                </a:moveTo>
                <a:lnTo>
                  <a:pt x="647804" y="0"/>
                </a:lnTo>
                <a:lnTo>
                  <a:pt x="647804" y="525310"/>
                </a:lnTo>
                <a:lnTo>
                  <a:pt x="0" y="5253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996024" y="3371476"/>
            <a:ext cx="647804" cy="525310"/>
          </a:xfrm>
          <a:custGeom>
            <a:avLst/>
            <a:gdLst/>
            <a:ahLst/>
            <a:cxnLst/>
            <a:rect r="r" b="b" t="t" l="l"/>
            <a:pathLst>
              <a:path h="525310" w="647804">
                <a:moveTo>
                  <a:pt x="0" y="0"/>
                </a:moveTo>
                <a:lnTo>
                  <a:pt x="647804" y="0"/>
                </a:lnTo>
                <a:lnTo>
                  <a:pt x="647804" y="525310"/>
                </a:lnTo>
                <a:lnTo>
                  <a:pt x="0" y="5253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996024" y="4363511"/>
            <a:ext cx="647804" cy="525310"/>
          </a:xfrm>
          <a:custGeom>
            <a:avLst/>
            <a:gdLst/>
            <a:ahLst/>
            <a:cxnLst/>
            <a:rect r="r" b="b" t="t" l="l"/>
            <a:pathLst>
              <a:path h="525310" w="647804">
                <a:moveTo>
                  <a:pt x="0" y="0"/>
                </a:moveTo>
                <a:lnTo>
                  <a:pt x="647804" y="0"/>
                </a:lnTo>
                <a:lnTo>
                  <a:pt x="647804" y="525310"/>
                </a:lnTo>
                <a:lnTo>
                  <a:pt x="0" y="5253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3003651" y="5355546"/>
            <a:ext cx="647804" cy="525310"/>
          </a:xfrm>
          <a:custGeom>
            <a:avLst/>
            <a:gdLst/>
            <a:ahLst/>
            <a:cxnLst/>
            <a:rect r="r" b="b" t="t" l="l"/>
            <a:pathLst>
              <a:path h="525310" w="647804">
                <a:moveTo>
                  <a:pt x="0" y="0"/>
                </a:moveTo>
                <a:lnTo>
                  <a:pt x="647804" y="0"/>
                </a:lnTo>
                <a:lnTo>
                  <a:pt x="647804" y="525310"/>
                </a:lnTo>
                <a:lnTo>
                  <a:pt x="0" y="5253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003651" y="6347581"/>
            <a:ext cx="647804" cy="525310"/>
          </a:xfrm>
          <a:custGeom>
            <a:avLst/>
            <a:gdLst/>
            <a:ahLst/>
            <a:cxnLst/>
            <a:rect r="r" b="b" t="t" l="l"/>
            <a:pathLst>
              <a:path h="525310" w="647804">
                <a:moveTo>
                  <a:pt x="0" y="0"/>
                </a:moveTo>
                <a:lnTo>
                  <a:pt x="647804" y="0"/>
                </a:lnTo>
                <a:lnTo>
                  <a:pt x="647804" y="525310"/>
                </a:lnTo>
                <a:lnTo>
                  <a:pt x="0" y="5253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003651" y="7339616"/>
            <a:ext cx="647804" cy="525310"/>
          </a:xfrm>
          <a:custGeom>
            <a:avLst/>
            <a:gdLst/>
            <a:ahLst/>
            <a:cxnLst/>
            <a:rect r="r" b="b" t="t" l="l"/>
            <a:pathLst>
              <a:path h="525310" w="647804">
                <a:moveTo>
                  <a:pt x="0" y="0"/>
                </a:moveTo>
                <a:lnTo>
                  <a:pt x="647804" y="0"/>
                </a:lnTo>
                <a:lnTo>
                  <a:pt x="647804" y="525310"/>
                </a:lnTo>
                <a:lnTo>
                  <a:pt x="0" y="5253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4003880" y="2334903"/>
            <a:ext cx="11976099" cy="6415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Provider Networks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Drug Formulary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Drug Costs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Rate Increases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Carrier Stability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HSA Eligibility</a:t>
            </a:r>
          </a:p>
          <a:p>
            <a:pPr algn="l">
              <a:lnSpc>
                <a:spcPts val="3919"/>
              </a:lnSpc>
            </a:pPr>
          </a:p>
          <a:p>
            <a:pPr algn="l" marL="0" indent="0" lvl="0">
              <a:lnSpc>
                <a:spcPts val="3919"/>
              </a:lnSpc>
            </a:pPr>
            <a:r>
              <a:rPr lang="en-US" sz="27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Out-of Pocket Max/Deductible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3003651" y="8331651"/>
            <a:ext cx="647804" cy="525310"/>
          </a:xfrm>
          <a:custGeom>
            <a:avLst/>
            <a:gdLst/>
            <a:ahLst/>
            <a:cxnLst/>
            <a:rect r="r" b="b" t="t" l="l"/>
            <a:pathLst>
              <a:path h="525310" w="647804">
                <a:moveTo>
                  <a:pt x="0" y="0"/>
                </a:moveTo>
                <a:lnTo>
                  <a:pt x="647804" y="0"/>
                </a:lnTo>
                <a:lnTo>
                  <a:pt x="647804" y="525310"/>
                </a:lnTo>
                <a:lnTo>
                  <a:pt x="0" y="5253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3200041" y="9433158"/>
            <a:ext cx="11976099" cy="471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19"/>
              </a:lnSpc>
            </a:pPr>
            <a:r>
              <a:rPr lang="en-US" sz="2799">
                <a:solidFill>
                  <a:srgbClr val="002957"/>
                </a:solidFill>
                <a:latin typeface="Montserrat"/>
                <a:ea typeface="Montserrat"/>
                <a:cs typeface="Montserrat"/>
                <a:sym typeface="Montserrat"/>
              </a:rPr>
              <a:t>What else?!</a:t>
            </a:r>
          </a:p>
        </p:txBody>
      </p:sp>
    </p:spTree>
  </p:cSld>
  <p:clrMapOvr>
    <a:masterClrMapping/>
  </p:clrMapOvr>
  <p:transition spd="slow">
    <p:push dir="l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