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068"/>
    <a:srgbClr val="EFF0F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6C0118-BD39-4551-80B5-3D811DE5F7EB}" v="22" dt="2025-09-18T13:43:23.492"/>
  </p1510:revLst>
</p1510:revInfo>
</file>

<file path=ppt/tableStyles.xml><?xml version="1.0" encoding="utf-8"?>
<a:tblStyleLst xmlns:a="http://schemas.openxmlformats.org/drawingml/2006/main" def="{BD9CF76C-B293-426B-8E50-40F4AE98F9BA}">
  <a:tblStyle styleId="{BD9CF76C-B293-426B-8E50-40F4AE98F9B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24000" cmpd="sng">
              <a:solidFill>
                <a:schemeClr val="accent1"/>
              </a:solidFill>
            </a:ln>
          </a:top>
          <a:bottom>
            <a:ln w="24000" cmpd="sng">
              <a:solidFill>
                <a:schemeClr val="accent1"/>
              </a:solidFill>
            </a:ln>
          </a:bottom>
          <a:insideH>
            <a:ln w="6000" cmpd="sng">
              <a:solidFill>
                <a:schemeClr val="lt2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chemeClr val="lt1">
              <a:tint val="20000"/>
            </a:schemeClr>
          </a:solidFill>
        </a:fill>
      </a:tcStyle>
    </a:wholeTbl>
    <a:band1H>
      <a:tcStyle>
        <a:tcBdr/>
        <a:fill>
          <a:solidFill>
            <a:schemeClr val="lt1">
              <a:tint val="40000"/>
            </a:schemeClr>
          </a:solidFill>
        </a:fill>
      </a:tcStyle>
    </a:band1H>
    <a:band2H>
      <a:tcStyle>
        <a:tcBdr/>
        <a:fill>
          <a:solidFill>
            <a:schemeClr val="lt2">
              <a:tint val="40000"/>
            </a:schemeClr>
          </a:solidFill>
        </a:fill>
      </a:tcStyle>
    </a:band2H>
    <a:band1V>
      <a:tcStyle>
        <a:tcBdr/>
        <a:fill>
          <a:solidFill>
            <a:schemeClr val="l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dk1"/>
      </a:tcTxStyle>
      <a:tcStyle>
        <a:tcBdr>
          <a:bottom>
            <a:ln w="24000" cmpd="sng">
              <a:solidFill>
                <a:schemeClr val="accent1"/>
              </a:solidFill>
            </a:ln>
          </a:bottom>
        </a:tcBdr>
        <a:fill>
          <a:solidFill>
            <a:schemeClr val="l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6327"/>
  </p:normalViewPr>
  <p:slideViewPr>
    <p:cSldViewPr snapToGrid="0">
      <p:cViewPr varScale="1">
        <p:scale>
          <a:sx n="121" d="100"/>
          <a:sy n="121" d="100"/>
        </p:scale>
        <p:origin x="108" y="1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068252048125244E-2"/>
          <c:y val="7.8042257217847771E-2"/>
          <c:w val="0.82350839570322276"/>
          <c:h val="0.766635433070866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Estate Tax Exemption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FA9-4AF8-A9C5-B5B5429D302B}"/>
              </c:ext>
            </c:extLst>
          </c:dPt>
          <c:dLbls>
            <c:dLbl>
              <c:idx val="12"/>
              <c:layout>
                <c:manualLayout>
                  <c:x val="0"/>
                  <c:y val="6.5366666666666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A9-4AF8-A9C5-B5B5429D302B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/>
                      <a:t>13.9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FA9-4AF8-A9C5-B5B5429D302B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/>
                      <a:t>7.3?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FA9-4AF8-A9C5-B5B5429D302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</c:numCache>
            </c:numRef>
          </c:cat>
          <c:val>
            <c:numRef>
              <c:f>Sheet1!$B$2:$B$17</c:f>
              <c:numCache>
                <c:formatCode>_(* #,##0.00_);_(* \(#,##0.00\);_(* "-"??_);_(@_)</c:formatCode>
                <c:ptCount val="16"/>
                <c:pt idx="0">
                  <c:v>5</c:v>
                </c:pt>
                <c:pt idx="1">
                  <c:v>5.12</c:v>
                </c:pt>
                <c:pt idx="2">
                  <c:v>5.25</c:v>
                </c:pt>
                <c:pt idx="3">
                  <c:v>5.34</c:v>
                </c:pt>
                <c:pt idx="4">
                  <c:v>5.43</c:v>
                </c:pt>
                <c:pt idx="5">
                  <c:v>5.45</c:v>
                </c:pt>
                <c:pt idx="6">
                  <c:v>5.49</c:v>
                </c:pt>
                <c:pt idx="7">
                  <c:v>11.18</c:v>
                </c:pt>
                <c:pt idx="8">
                  <c:v>11.4</c:v>
                </c:pt>
                <c:pt idx="9">
                  <c:v>11.58</c:v>
                </c:pt>
                <c:pt idx="10">
                  <c:v>11.7</c:v>
                </c:pt>
                <c:pt idx="11">
                  <c:v>12.06</c:v>
                </c:pt>
                <c:pt idx="12">
                  <c:v>12.92</c:v>
                </c:pt>
                <c:pt idx="13">
                  <c:v>13.6</c:v>
                </c:pt>
                <c:pt idx="14">
                  <c:v>14.2</c:v>
                </c:pt>
                <c:pt idx="15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FA9-4AF8-A9C5-B5B5429D3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overlap val="-27"/>
        <c:axId val="1719899647"/>
        <c:axId val="1445556399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Maximum Federal Estate Tax Rate</c:v>
                </c:pt>
              </c:strCache>
            </c:strRef>
          </c:tx>
          <c:spPr>
            <a:ln w="19050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/>
              </a:solidFill>
              <a:ln w="25400">
                <a:noFill/>
              </a:ln>
              <a:effectLst/>
            </c:spPr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</c:numCache>
            </c:numRef>
          </c:cat>
          <c:val>
            <c:numRef>
              <c:f>Sheet1!$C$2:$C$17</c:f>
              <c:numCache>
                <c:formatCode>0%</c:formatCode>
                <c:ptCount val="16"/>
                <c:pt idx="0">
                  <c:v>0.34</c:v>
                </c:pt>
                <c:pt idx="1">
                  <c:v>0.34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  <c:pt idx="5">
                  <c:v>0.4</c:v>
                </c:pt>
                <c:pt idx="6">
                  <c:v>0.4</c:v>
                </c:pt>
                <c:pt idx="7">
                  <c:v>0.4</c:v>
                </c:pt>
                <c:pt idx="8">
                  <c:v>0.4</c:v>
                </c:pt>
                <c:pt idx="9">
                  <c:v>0.4</c:v>
                </c:pt>
                <c:pt idx="10">
                  <c:v>0.4</c:v>
                </c:pt>
                <c:pt idx="11">
                  <c:v>0.4</c:v>
                </c:pt>
                <c:pt idx="12">
                  <c:v>0.4</c:v>
                </c:pt>
                <c:pt idx="13">
                  <c:v>0.4</c:v>
                </c:pt>
                <c:pt idx="14">
                  <c:v>0.4</c:v>
                </c:pt>
                <c:pt idx="15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FA9-4AF8-A9C5-B5B5429D3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0884992"/>
        <c:axId val="310582720"/>
      </c:lineChart>
      <c:catAx>
        <c:axId val="1719899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38100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5556399"/>
        <c:crosses val="autoZero"/>
        <c:auto val="1"/>
        <c:lblAlgn val="ctr"/>
        <c:lblOffset val="100"/>
        <c:noMultiLvlLbl val="0"/>
      </c:catAx>
      <c:valAx>
        <c:axId val="1445556399"/>
        <c:scaling>
          <c:orientation val="minMax"/>
          <c:max val="15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/>
                  <a:t>Millions</a:t>
                </a:r>
              </a:p>
            </c:rich>
          </c:tx>
          <c:layout>
            <c:manualLayout>
              <c:xMode val="edge"/>
              <c:yMode val="edge"/>
              <c:x val="9.2275150877459463E-3"/>
              <c:y val="0.3847349081364828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none"/>
        <c:minorTickMark val="none"/>
        <c:tickLblPos val="nextTo"/>
        <c:spPr>
          <a:noFill/>
          <a:ln w="38100"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9899647"/>
        <c:crosses val="autoZero"/>
        <c:crossBetween val="between"/>
        <c:majorUnit val="3"/>
      </c:valAx>
      <c:valAx>
        <c:axId val="310582720"/>
        <c:scaling>
          <c:orientation val="minMax"/>
          <c:max val="0.42"/>
          <c:min val="0.32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/>
                  <a:t>Federal Estate Ta Rate</a:t>
                </a:r>
              </a:p>
            </c:rich>
          </c:tx>
          <c:layout>
            <c:manualLayout>
              <c:xMode val="edge"/>
              <c:yMode val="edge"/>
              <c:x val="0.96239331410146201"/>
              <c:y val="0.259427296587926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38100"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0884992"/>
        <c:crosses val="max"/>
        <c:crossBetween val="between"/>
      </c:valAx>
      <c:catAx>
        <c:axId val="3108849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05827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002059724618149"/>
          <c:y val="0.92847034120734906"/>
          <c:w val="0.71995866328110636"/>
          <c:h val="6.15296587926509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u="none" dirty="0">
                <a:solidFill>
                  <a:schemeClr val="tx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Historical and projected future estate planning environment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320218875364277"/>
          <c:y val="0.23748775079337681"/>
          <c:w val="0.75388071258635392"/>
          <c:h val="0.57158954203237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Estate Tax Exemption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11.58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AC4-AD44-A95A-7593959407A0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13.61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AC4-AD44-A95A-7593959407A0}"/>
                </c:ext>
              </c:extLst>
            </c:dLbl>
            <c:dLbl>
              <c:idx val="14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 14.25?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AC4-AD44-A95A-7593959407A0}"/>
                </c:ext>
              </c:extLst>
            </c:dLbl>
            <c:dLbl>
              <c:idx val="15"/>
              <c:layout>
                <c:manualLayout>
                  <c:x val="0"/>
                  <c:y val="-0.1315345699831365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15.00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AC4-AD44-A95A-7593959407A0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</c:numCache>
            </c:numRef>
          </c:cat>
          <c:val>
            <c:numRef>
              <c:f>Sheet1!$B$2:$B$17</c:f>
              <c:numCache>
                <c:formatCode>"$"#,##0</c:formatCode>
                <c:ptCount val="16"/>
                <c:pt idx="0">
                  <c:v>5000000</c:v>
                </c:pt>
                <c:pt idx="1">
                  <c:v>5120000</c:v>
                </c:pt>
                <c:pt idx="2">
                  <c:v>5250000</c:v>
                </c:pt>
                <c:pt idx="3">
                  <c:v>5340000</c:v>
                </c:pt>
                <c:pt idx="4">
                  <c:v>5430000</c:v>
                </c:pt>
                <c:pt idx="5">
                  <c:v>5450000</c:v>
                </c:pt>
                <c:pt idx="6">
                  <c:v>5490000</c:v>
                </c:pt>
                <c:pt idx="7">
                  <c:v>11180000</c:v>
                </c:pt>
                <c:pt idx="8">
                  <c:v>11400000</c:v>
                </c:pt>
                <c:pt idx="9">
                  <c:v>11580000</c:v>
                </c:pt>
                <c:pt idx="10">
                  <c:v>11700000</c:v>
                </c:pt>
                <c:pt idx="11">
                  <c:v>12060000</c:v>
                </c:pt>
                <c:pt idx="12">
                  <c:v>12920000</c:v>
                </c:pt>
                <c:pt idx="13">
                  <c:v>13436800</c:v>
                </c:pt>
                <c:pt idx="14">
                  <c:v>13974272</c:v>
                </c:pt>
                <c:pt idx="15">
                  <c:v>15000000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C4-AD44-A95A-7593959407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4056056"/>
        <c:axId val="45406097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Maximum Federal Estate Tax Rate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</c:numCache>
            </c:numRef>
          </c:cat>
          <c:val>
            <c:numRef>
              <c:f>Sheet1!$C$2:$C$17</c:f>
              <c:numCache>
                <c:formatCode>0%</c:formatCode>
                <c:ptCount val="16"/>
                <c:pt idx="0">
                  <c:v>0.35</c:v>
                </c:pt>
                <c:pt idx="1">
                  <c:v>0.35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  <c:pt idx="5">
                  <c:v>0.4</c:v>
                </c:pt>
                <c:pt idx="6">
                  <c:v>0.4</c:v>
                </c:pt>
                <c:pt idx="7">
                  <c:v>0.4</c:v>
                </c:pt>
                <c:pt idx="8">
                  <c:v>0.4</c:v>
                </c:pt>
                <c:pt idx="9">
                  <c:v>0.4</c:v>
                </c:pt>
                <c:pt idx="10">
                  <c:v>0.4</c:v>
                </c:pt>
                <c:pt idx="11">
                  <c:v>0.4</c:v>
                </c:pt>
                <c:pt idx="12">
                  <c:v>0.4</c:v>
                </c:pt>
                <c:pt idx="13">
                  <c:v>0.4</c:v>
                </c:pt>
                <c:pt idx="14">
                  <c:v>0.4</c:v>
                </c:pt>
                <c:pt idx="15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AC4-AD44-A95A-7593959407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6224864"/>
        <c:axId val="556223224"/>
      </c:lineChart>
      <c:catAx>
        <c:axId val="454056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060976"/>
        <c:crosses val="autoZero"/>
        <c:auto val="1"/>
        <c:lblAlgn val="ctr"/>
        <c:lblOffset val="100"/>
        <c:noMultiLvlLbl val="0"/>
      </c:catAx>
      <c:valAx>
        <c:axId val="454060976"/>
        <c:scaling>
          <c:orientation val="minMax"/>
          <c:max val="14000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Millions</a:t>
                </a:r>
              </a:p>
            </c:rich>
          </c:tx>
          <c:layout>
            <c:manualLayout>
              <c:xMode val="edge"/>
              <c:yMode val="edge"/>
              <c:x val="1.2482080188922566E-2"/>
              <c:y val="0.353442657779076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" sourceLinked="0"/>
        <c:majorTickMark val="none"/>
        <c:minorTickMark val="none"/>
        <c:tickLblPos val="nextTo"/>
        <c:spPr>
          <a:noFill/>
          <a:ln w="38100"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056056"/>
        <c:crosses val="autoZero"/>
        <c:crossBetween val="between"/>
        <c:dispUnits>
          <c:builtInUnit val="millions"/>
        </c:dispUnits>
      </c:valAx>
      <c:valAx>
        <c:axId val="556223224"/>
        <c:scaling>
          <c:orientation val="minMax"/>
          <c:max val="0.45"/>
          <c:min val="0.30000000000000004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Federal estate tax rate</a:t>
                </a:r>
              </a:p>
            </c:rich>
          </c:tx>
          <c:layout>
            <c:manualLayout>
              <c:xMode val="edge"/>
              <c:yMode val="edge"/>
              <c:x val="0.95208190083492572"/>
              <c:y val="0.190221879937857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38100"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6224864"/>
        <c:crosses val="max"/>
        <c:crossBetween val="between"/>
        <c:majorUnit val="5.000000000000001E-2"/>
      </c:valAx>
      <c:catAx>
        <c:axId val="556224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562232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>
      <a:outerShdw blurRad="50800" dist="38100" dir="5400000" algn="ctr" rotWithShape="0">
        <a:srgbClr val="000000">
          <a:alpha val="40000"/>
        </a:srgbClr>
      </a:outerShdw>
    </a:effectLst>
  </c:spPr>
  <c:txPr>
    <a:bodyPr/>
    <a:lstStyle/>
    <a:p>
      <a:pPr>
        <a:defRPr>
          <a:solidFill>
            <a:schemeClr val="tx1"/>
          </a:solidFill>
          <a:latin typeface="+mn-lt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B50C1-1F20-FA40-8E35-0C3A8B9D5D13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FC7BD-1ECA-F543-883D-5FC7B528C7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0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theme1.xml><?xml version="1.0" encoding="utf-8"?>
<a:theme xmlns:a="http://schemas.openxmlformats.org/drawingml/2006/main" name="Corient 2024">
  <a:themeElements>
    <a:clrScheme name="Corient 2024 Black &amp; Blue">
      <a:dk1>
        <a:srgbClr val="000000"/>
      </a:dk1>
      <a:lt1>
        <a:srgbClr val="FFFFFF"/>
      </a:lt1>
      <a:dk2>
        <a:srgbClr val="000000"/>
      </a:dk2>
      <a:lt2>
        <a:srgbClr val="C2C9CD"/>
      </a:lt2>
      <a:accent1>
        <a:srgbClr val="000000"/>
      </a:accent1>
      <a:accent2>
        <a:srgbClr val="5C6367"/>
      </a:accent2>
      <a:accent3>
        <a:srgbClr val="001F68"/>
      </a:accent3>
      <a:accent4>
        <a:srgbClr val="6779A2"/>
      </a:accent4>
      <a:accent5>
        <a:srgbClr val="9CA8C2"/>
      </a:accent5>
      <a:accent6>
        <a:srgbClr val="D1D7E2"/>
      </a:accent6>
      <a:hlink>
        <a:srgbClr val="002068"/>
      </a:hlink>
      <a:folHlink>
        <a:srgbClr val="001F68"/>
      </a:folHlink>
    </a:clrScheme>
    <a:fontScheme name="Test">
      <a:majorFont>
        <a:latin typeface="Georgia"/>
        <a:ea typeface=""/>
        <a:cs typeface=""/>
      </a:majorFont>
      <a:minorFont>
        <a:latin typeface="Aptos"/>
        <a:ea typeface=""/>
        <a:cs typeface="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384eef-e0c3-4693-a7bf-71e304f34af0">
      <Terms xmlns="http://schemas.microsoft.com/office/infopath/2007/PartnerControls"/>
    </lcf76f155ced4ddcb4097134ff3c332f>
    <TaxCatchAll xmlns="4aaa658e-9bd8-4ce7-a2a2-58256088f15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0387730FD90F409918635F34AA9471" ma:contentTypeVersion="15" ma:contentTypeDescription="Create a new document." ma:contentTypeScope="" ma:versionID="5de9ed11515e01e29b53d12eeeaf8b3a">
  <xsd:schema xmlns:xsd="http://www.w3.org/2001/XMLSchema" xmlns:xs="http://www.w3.org/2001/XMLSchema" xmlns:p="http://schemas.microsoft.com/office/2006/metadata/properties" xmlns:ns2="fe384eef-e0c3-4693-a7bf-71e304f34af0" xmlns:ns3="4aaa658e-9bd8-4ce7-a2a2-58256088f15f" targetNamespace="http://schemas.microsoft.com/office/2006/metadata/properties" ma:root="true" ma:fieldsID="8fcf2151fcc014f98d24261292dd186c" ns2:_="" ns3:_="">
    <xsd:import namespace="fe384eef-e0c3-4693-a7bf-71e304f34af0"/>
    <xsd:import namespace="4aaa658e-9bd8-4ce7-a2a2-58256088f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384eef-e0c3-4693-a7bf-71e304f34a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51210662-2547-4b04-880c-5368d6eaa7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aa658e-9bd8-4ce7-a2a2-58256088f15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8d7b38be-8e17-4913-9e0d-29a3f703b87f}" ma:internalName="TaxCatchAll" ma:showField="CatchAllData" ma:web="4aaa658e-9bd8-4ce7-a2a2-58256088f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04D951-7A1B-4EB1-95F5-F426467485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4D5AE0-DB75-4CB3-B0FB-BA02F0E2FC49}">
  <ds:schemaRefs>
    <ds:schemaRef ds:uri="http://schemas.microsoft.com/office/2006/metadata/properties"/>
    <ds:schemaRef ds:uri="http://schemas.microsoft.com/office/infopath/2007/PartnerControls"/>
    <ds:schemaRef ds:uri="fe384eef-e0c3-4693-a7bf-71e304f34af0"/>
    <ds:schemaRef ds:uri="4aaa658e-9bd8-4ce7-a2a2-58256088f15f"/>
  </ds:schemaRefs>
</ds:datastoreItem>
</file>

<file path=customXml/itemProps3.xml><?xml version="1.0" encoding="utf-8"?>
<ds:datastoreItem xmlns:ds="http://schemas.openxmlformats.org/officeDocument/2006/customXml" ds:itemID="{D7C65E9C-0BC7-46D4-B0F7-3A26998A17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384eef-e0c3-4693-a7bf-71e304f34af0"/>
    <ds:schemaRef ds:uri="4aaa658e-9bd8-4ce7-a2a2-58256088f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4723</TotalTime>
  <Words>5211</Words>
  <Application>Microsoft Office PowerPoint</Application>
  <PresentationFormat>Widescreen</PresentationFormat>
  <Paragraphs>578</Paragraphs>
  <Slides>46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7" baseType="lpstr">
      <vt:lpstr>Aptos</vt:lpstr>
      <vt:lpstr>Aptos Display</vt:lpstr>
      <vt:lpstr>Aptos Light</vt:lpstr>
      <vt:lpstr>Aptos Narrow</vt:lpstr>
      <vt:lpstr>Arial</vt:lpstr>
      <vt:lpstr>Georgia Pro</vt:lpstr>
      <vt:lpstr>Minion Pro</vt:lpstr>
      <vt:lpstr>Times New Roman</vt:lpstr>
      <vt:lpstr>Wingdings</vt:lpstr>
      <vt:lpstr>Corient 2024</vt:lpstr>
      <vt:lpstr>1_Corient 2024</vt:lpstr>
      <vt:lpstr>2025 Year-End Tax Planning</vt:lpstr>
      <vt:lpstr>PowerPoint Presentation</vt:lpstr>
      <vt:lpstr>1. One Big Beautiful Bill Act Summary</vt:lpstr>
      <vt:lpstr>Changing Landscape</vt:lpstr>
      <vt:lpstr>Key Changes</vt:lpstr>
      <vt:lpstr>Extends Lower TCJA Tax Rates Permanently </vt:lpstr>
      <vt:lpstr>Itemized Deductions</vt:lpstr>
      <vt:lpstr>Potential Tax Benefit for Seniors </vt:lpstr>
      <vt:lpstr>Automobiles</vt:lpstr>
      <vt:lpstr>Timeline for New Tax Changes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Tax Planning: Roth Conversions </vt:lpstr>
      <vt:lpstr>PowerPoint Presentation</vt:lpstr>
      <vt:lpstr>2025 Federal Tax Rates</vt:lpstr>
      <vt:lpstr>PowerPoint Presentation</vt:lpstr>
      <vt:lpstr>Roth and Medicare Part B Considerations</vt:lpstr>
      <vt:lpstr>PowerPoint Presentation</vt:lpstr>
      <vt:lpstr>Software Application – Roth Conversions </vt:lpstr>
      <vt:lpstr>Software Application – Roth Conversions </vt:lpstr>
      <vt:lpstr>Software Application – Roth Conversions </vt:lpstr>
      <vt:lpstr>Software Application – Roth Conversions </vt:lpstr>
      <vt:lpstr>PowerPoint Presentation</vt:lpstr>
      <vt:lpstr>PowerPoint Presentation</vt:lpstr>
      <vt:lpstr>PowerPoint Presentation</vt:lpstr>
      <vt:lpstr>Software Application – How to do a QCD in eMoney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Software Application – Setting up the right RMD Calc in eMoney</vt:lpstr>
      <vt:lpstr>PowerPoint Presentation</vt:lpstr>
      <vt:lpstr>PowerPoint Presentation</vt:lpstr>
      <vt:lpstr>Current and Historical Estate Planning Environment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Adrienne Johnston</dc:creator>
  <cp:lastModifiedBy>Carmella Mustachio</cp:lastModifiedBy>
  <cp:revision>123</cp:revision>
  <dcterms:created xsi:type="dcterms:W3CDTF">2022-12-19T00:01:38Z</dcterms:created>
  <dcterms:modified xsi:type="dcterms:W3CDTF">2025-09-25T18:19:01Z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0x010100EE0387730FD90F409918635F34AA9471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2024-08-07T15:35:17Z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696c7220-1463-4575-a3af-40af893777fc</vt:lpwstr>
  </property>
  <property fmtid="{D5CDD505-2E9C-101B-9397-08002B2CF9AE}" pid="8" name="MSIP_Label_defa4170-0d19-0005-0004-bc88714345d2_ActionId">
    <vt:lpwstr>8fd9412a-f3ef-4540-ac3f-d643a8801ae7</vt:lpwstr>
  </property>
  <property fmtid="{D5CDD505-2E9C-101B-9397-08002B2CF9AE}" pid="9" name="MSIP_Label_defa4170-0d19-0005-0004-bc88714345d2_ContentBits">
    <vt:lpwstr>0</vt:lpwstr>
  </property>
</Properties>
</file>